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600" r:id="rId2"/>
    <p:sldId id="624" r:id="rId3"/>
    <p:sldId id="614" r:id="rId4"/>
    <p:sldId id="625" r:id="rId5"/>
    <p:sldId id="607" r:id="rId6"/>
    <p:sldId id="616" r:id="rId7"/>
    <p:sldId id="617" r:id="rId8"/>
    <p:sldId id="621" r:id="rId9"/>
    <p:sldId id="626" r:id="rId10"/>
    <p:sldId id="627" r:id="rId11"/>
    <p:sldId id="628" r:id="rId12"/>
    <p:sldId id="629" r:id="rId13"/>
    <p:sldId id="630" r:id="rId14"/>
    <p:sldId id="632" r:id="rId15"/>
    <p:sldId id="631" r:id="rId16"/>
    <p:sldId id="611" r:id="rId17"/>
    <p:sldId id="612" r:id="rId18"/>
    <p:sldId id="610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33CCFF"/>
    <a:srgbClr val="8AC3F6"/>
    <a:srgbClr val="C8E3FB"/>
    <a:srgbClr val="FF3300"/>
    <a:srgbClr val="009DD9"/>
    <a:srgbClr val="DCEDFC"/>
    <a:srgbClr val="CC6600"/>
    <a:srgbClr val="009100"/>
    <a:srgbClr val="1E7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71" autoAdjust="0"/>
  </p:normalViewPr>
  <p:slideViewPr>
    <p:cSldViewPr>
      <p:cViewPr>
        <p:scale>
          <a:sx n="100" d="100"/>
          <a:sy n="100" d="100"/>
        </p:scale>
        <p:origin x="-12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1" y="0"/>
            <a:ext cx="2972421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0A27BF-8BCE-4409-AC12-521729A46685}" type="datetimeFigureOut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2972421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1" y="8829675"/>
            <a:ext cx="2972421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4F870B-9940-4743-A4BE-EA26AB80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4285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2421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1" y="0"/>
            <a:ext cx="2972421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E06805-AE9A-46D7-B30F-E1D5BDD00E74}" type="datetimeFigureOut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31"/>
            <a:ext cx="5485158" cy="4183063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2972421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1" y="8829675"/>
            <a:ext cx="2972421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F90BB0-77D4-4F29-8C00-F85A0DCB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5256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52B9-52EE-4D76-9A15-238B5ADEA86E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F332-8946-4859-A195-B9CE14726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5FDC-D202-4CD0-B206-6458B8449CCA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16CD-A3EE-4D45-A0B4-A0A480647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214E-8E8B-46F0-8C89-AC4D8C138680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476F-C753-4910-B6CC-5DD831636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28C8-EBA8-4EB9-BDA3-606D52F15A8D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BE38-FE80-4E77-9BC7-15EAFC113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145B-536E-4FB7-9F10-DADE38A93A6B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4C6B-B2CF-46E3-9965-C0041A533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D2AD-F4D4-40E5-8B30-6B699C9E8711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423A-1F21-4DD6-811A-0A81C1B72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0529-91D9-49F3-A569-A6BFE7B56E71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BB31-BEAD-493D-9211-34246C4FC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7C5CF-A402-44F6-8F38-A7C2E2A81833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3478-8E0E-4BD1-A625-D534EA88F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0632-88DF-4BAC-8787-CE0F4ACD802F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64AB-6D57-4EBD-A2B1-BD456C4B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E99A-F6C8-43B0-85E9-03F4FD5AAB39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BCE7-96A2-4216-8A39-FEE5CB5E0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6D99-0B22-43A0-AD5A-B6732DB9C743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4C08-1F51-4A9F-921A-438B4C43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58A2B-4544-4760-A1E2-70C502B6BB47}" type="datetime1">
              <a:rPr lang="en-US"/>
              <a:pPr>
                <a:defRPr/>
              </a:pPr>
              <a:t>12-Nov-14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722D31-991C-4E34-859E-E59C21C7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73" r:id="rId9"/>
    <p:sldLayoutId id="2147483664" r:id="rId10"/>
    <p:sldLayoutId id="214748366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668" y="228600"/>
            <a:ext cx="98266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209800"/>
            <a:ext cx="64770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chemeClr val="accent2"/>
                </a:solidFill>
                <a:latin typeface="Edwardian Script ITC" pitchFamily="66" charset="0"/>
                <a:cs typeface="Arial" charset="0"/>
              </a:rPr>
              <a:t>Welcome</a:t>
            </a:r>
          </a:p>
          <a:p>
            <a:pPr algn="ctr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/>
              <a:t>Urban Risk Reduction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CDMP’s Strategy</a:t>
            </a:r>
            <a:endParaRPr lang="en-US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latin typeface="+mj-lt"/>
              </a:rPr>
              <a:t>Tuesday| May 06, 2014</a:t>
            </a:r>
            <a:endParaRPr lang="en-US" sz="2000" dirty="0">
              <a:latin typeface="+mj-lt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/>
          <a:stretch/>
        </p:blipFill>
        <p:spPr bwMode="auto">
          <a:xfrm>
            <a:off x="4457700" y="6030913"/>
            <a:ext cx="4342544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95401"/>
            <a:ext cx="54102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B. Training of Mayors:</a:t>
            </a:r>
          </a:p>
          <a:p>
            <a:pPr marL="273050" lvl="1" indent="-273050" algn="l">
              <a:buClr>
                <a:srgbClr val="0BD0D9"/>
              </a:buClr>
              <a:buSzPct val="95000"/>
            </a:pPr>
            <a:r>
              <a:rPr lang="en-US" sz="2800" dirty="0" smtClean="0"/>
              <a:t>110 </a:t>
            </a:r>
            <a:r>
              <a:rPr lang="en-US" sz="2000" dirty="0" smtClean="0"/>
              <a:t>Municipal Mayors completed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Batch of  training on Local Government –Self Assessment Tools (LG-SAT)</a:t>
            </a:r>
          </a:p>
          <a:p>
            <a:pPr marL="0" lvl="1" algn="l">
              <a:buClr>
                <a:srgbClr val="0BD0D9"/>
              </a:buClr>
              <a:buSzPct val="95000"/>
            </a:pPr>
            <a:r>
              <a:rPr lang="en-US" b="1" dirty="0" smtClean="0"/>
              <a:t>C. Training of Skilled workers</a:t>
            </a:r>
          </a:p>
          <a:p>
            <a:pPr marL="273050" lvl="1" indent="-273050" algn="l">
              <a:buClr>
                <a:srgbClr val="0BD0D9"/>
              </a:buClr>
              <a:buSzPct val="95000"/>
            </a:pPr>
            <a:r>
              <a:rPr lang="en-US" sz="2000" dirty="0" smtClean="0"/>
              <a:t>CDMP have trained </a:t>
            </a:r>
            <a:r>
              <a:rPr lang="en-AU" sz="2000" dirty="0" smtClean="0"/>
              <a:t>1,940 of targeted 2,000 construction</a:t>
            </a:r>
            <a:r>
              <a:rPr lang="en-GB" sz="2000" dirty="0" smtClean="0"/>
              <a:t>(masons, bar binders and local contractors)</a:t>
            </a:r>
            <a:r>
              <a:rPr lang="en-AU" sz="2000" dirty="0" smtClean="0"/>
              <a:t> workers trained on safety construction</a:t>
            </a:r>
          </a:p>
          <a:p>
            <a:pPr marL="0" lvl="1" algn="l">
              <a:buClr>
                <a:srgbClr val="0BD0D9"/>
              </a:buClr>
              <a:buSzPct val="95000"/>
            </a:pPr>
            <a:r>
              <a:rPr lang="en-AU" b="1" dirty="0" smtClean="0"/>
              <a:t>D. Training of Imams</a:t>
            </a:r>
          </a:p>
          <a:p>
            <a:pPr marL="342900" lvl="1" indent="-342900" algn="l">
              <a:buClr>
                <a:srgbClr val="0BD0D9"/>
              </a:buClr>
              <a:buSzPct val="95000"/>
            </a:pPr>
            <a:r>
              <a:rPr lang="en-AU" sz="2000" dirty="0" smtClean="0"/>
              <a:t>During Phase II, CDMP will train 600 imams on earthquake risk reduction </a:t>
            </a:r>
            <a:endParaRPr lang="en-AU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762000"/>
            <a:ext cx="8001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0" dirty="0">
                <a:solidFill>
                  <a:schemeClr val="tx2"/>
                </a:solidFill>
                <a:effectLst/>
              </a:rPr>
              <a:t>Capacity Building</a:t>
            </a:r>
          </a:p>
        </p:txBody>
      </p:sp>
      <p:pic>
        <p:nvPicPr>
          <p:cNvPr id="12" name="Picture 3" descr="H:\DSC0449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4978" y="421452"/>
            <a:ext cx="2736216" cy="17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058" y="2131248"/>
            <a:ext cx="2734056" cy="1913003"/>
          </a:xfrm>
          <a:prstGeom prst="rect">
            <a:avLst/>
          </a:prstGeom>
        </p:spPr>
      </p:pic>
      <p:pic>
        <p:nvPicPr>
          <p:cNvPr id="17" name="Picture 16" descr="DSC0496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28" y="4044251"/>
            <a:ext cx="2750820" cy="1820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95300" y="2133600"/>
            <a:ext cx="815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Heavy equipment (</a:t>
            </a:r>
            <a:r>
              <a:rPr lang="en-US" dirty="0" err="1" smtClean="0"/>
              <a:t>viz</a:t>
            </a:r>
            <a:r>
              <a:rPr lang="en-US" dirty="0" smtClean="0"/>
              <a:t> crane, pilot transporter, bull dozer, excavator, forklift, emergency light, light equipment such as camera, airlifting bags, rescue jack, two wheeler water mist system </a:t>
            </a:r>
            <a:r>
              <a:rPr lang="en-US" dirty="0" err="1" smtClean="0"/>
              <a:t>etc</a:t>
            </a:r>
            <a:r>
              <a:rPr lang="en-US" dirty="0" smtClean="0"/>
              <a:t> worth BDT 18 crore) have been handed over to FSCD through DDM</a:t>
            </a:r>
          </a:p>
          <a:p>
            <a:endParaRPr lang="en-US" b="1" dirty="0" smtClean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81000" y="1371600"/>
            <a:ext cx="8001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0" dirty="0">
                <a:solidFill>
                  <a:schemeClr val="tx2"/>
                </a:solidFill>
                <a:effectLst/>
              </a:rPr>
              <a:t>Equipment support to reduce Urban Risk</a:t>
            </a:r>
          </a:p>
        </p:txBody>
      </p:sp>
    </p:spTree>
    <p:extLst>
      <p:ext uri="{BB962C8B-B14F-4D97-AF65-F5344CB8AC3E}">
        <p14:creationId xmlns:p14="http://schemas.microsoft.com/office/powerpoint/2010/main" val="34251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8288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CDMP Conducted earthquake drills in 12,000 secondary and 30,000 primary schools all over the country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This earthquake drills are a continuous process and conducted twice a year especially in the Earthquake Prone cities of the country.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initiative is implemented jointly with the ministry of primary and mass education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CDMP also procured drill items for 1168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schools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Advocacy is going on to include drills in the school curriculum.</a:t>
            </a:r>
          </a:p>
          <a:p>
            <a:endParaRPr lang="en-US" b="1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990600"/>
            <a:ext cx="8001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0" dirty="0">
                <a:solidFill>
                  <a:schemeClr val="tx2"/>
                </a:solidFill>
                <a:effectLst/>
              </a:rPr>
              <a:t>School Earthquake Safety Drills</a:t>
            </a:r>
          </a:p>
        </p:txBody>
      </p:sp>
    </p:spTree>
    <p:extLst>
      <p:ext uri="{BB962C8B-B14F-4D97-AF65-F5344CB8AC3E}">
        <p14:creationId xmlns:p14="http://schemas.microsoft.com/office/powerpoint/2010/main" val="35643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3400" y="18288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CDMP II have facilitated Urban Risk Assessment (URA) in 3 wards of Dhaka North City Corporation and also developed Risk Reduction Action Plan (RRAP)in collaboration with </a:t>
            </a:r>
            <a:r>
              <a:rPr lang="en-US" sz="2400" dirty="0" err="1" smtClean="0"/>
              <a:t>Actionaid</a:t>
            </a:r>
            <a:r>
              <a:rPr lang="en-US" sz="2400" dirty="0" smtClean="0"/>
              <a:t> Bangladesh.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Have developed a Facilitators guidebook on conduction of URA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Is in the process of Scaling up to conduct this URA in 22 more wards of 12 City Corporations/Municipalities in 11 Major District</a:t>
            </a: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990600"/>
            <a:ext cx="8001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0" dirty="0">
                <a:solidFill>
                  <a:schemeClr val="tx2"/>
                </a:solidFill>
                <a:effectLst/>
              </a:rPr>
              <a:t>Urban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41122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40752"/>
              </p:ext>
            </p:extLst>
          </p:nvPr>
        </p:nvGraphicFramePr>
        <p:xfrm>
          <a:off x="192088" y="268424"/>
          <a:ext cx="8608156" cy="5813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836"/>
                <a:gridCol w="5673476"/>
                <a:gridCol w="1027844"/>
              </a:tblGrid>
              <a:tr h="33332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of Municipality</a:t>
                      </a: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Interventions</a:t>
                      </a: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Cummulative</a:t>
                      </a: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Progress</a:t>
                      </a:r>
                    </a:p>
                  </a:txBody>
                  <a:tcPr marL="38317" marR="38317" marT="0" marB="0"/>
                </a:tc>
              </a:tr>
              <a:tr h="44948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Gopalgonj</a:t>
                      </a:r>
                      <a:r>
                        <a:rPr lang="en-US" sz="1100" dirty="0">
                          <a:effectLst/>
                        </a:rPr>
                        <a:t> Municipality (P-I)	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Implementation of Disaster Resilient Resettlement Housing Complex at </a:t>
                      </a:r>
                      <a:r>
                        <a:rPr lang="en-US" sz="1100" dirty="0" err="1">
                          <a:effectLst/>
                        </a:rPr>
                        <a:t>Madartola</a:t>
                      </a:r>
                      <a:r>
                        <a:rPr lang="en-US" sz="1100" dirty="0">
                          <a:effectLst/>
                        </a:rPr>
                        <a:t> (100 unit DRH)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(project complete)</a:t>
                      </a:r>
                    </a:p>
                  </a:txBody>
                  <a:tcPr marL="38317" marR="38317" marT="0" marB="0"/>
                </a:tc>
              </a:tr>
              <a:tr h="68180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Chittagong City Corporation (2) - Mahesh </a:t>
                      </a:r>
                      <a:r>
                        <a:rPr lang="en-US" sz="1100" dirty="0" err="1">
                          <a:effectLst/>
                        </a:rPr>
                        <a:t>Khal</a:t>
                      </a:r>
                      <a:r>
                        <a:rPr lang="en-US" sz="1100" dirty="0">
                          <a:effectLst/>
                        </a:rPr>
                        <a:t>	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Reduce urban disaster risks from water logging through the construction of RCC Retaining Walls and Re-excavation of </a:t>
                      </a:r>
                      <a:r>
                        <a:rPr lang="en-US" sz="1100" dirty="0" err="1">
                          <a:effectLst/>
                        </a:rPr>
                        <a:t>Mohesh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Khal</a:t>
                      </a:r>
                      <a:r>
                        <a:rPr lang="en-US" sz="1100" dirty="0">
                          <a:effectLst/>
                        </a:rPr>
                        <a:t> from Police Line Boundary Wall to CDA Road No. 9 near </a:t>
                      </a:r>
                      <a:r>
                        <a:rPr lang="en-US" sz="1100" dirty="0" err="1">
                          <a:effectLst/>
                        </a:rPr>
                        <a:t>Bangabandhu</a:t>
                      </a:r>
                      <a:r>
                        <a:rPr lang="en-US" sz="1100" dirty="0">
                          <a:effectLst/>
                        </a:rPr>
                        <a:t> Bridge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38317" marR="38317" marT="0" marB="0"/>
                </a:tc>
              </a:tr>
              <a:tr h="83443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Chittagong City Corporation (1) - Bahaddarhat	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Consturction</a:t>
                      </a:r>
                      <a:r>
                        <a:rPr lang="en-US" sz="1100" dirty="0">
                          <a:effectLst/>
                        </a:rPr>
                        <a:t> of U-Channel, Box-Culvert, Guard Wall, Footpath, </a:t>
                      </a:r>
                      <a:r>
                        <a:rPr lang="en-US" sz="1100" dirty="0" err="1">
                          <a:effectLst/>
                        </a:rPr>
                        <a:t>Catchpit</a:t>
                      </a:r>
                      <a:r>
                        <a:rPr lang="en-US" sz="1100" dirty="0">
                          <a:effectLst/>
                        </a:rPr>
                        <a:t> &amp; Re-Excavation of </a:t>
                      </a:r>
                      <a:r>
                        <a:rPr lang="en-US" sz="1100" dirty="0" err="1">
                          <a:effectLst/>
                        </a:rPr>
                        <a:t>Khal</a:t>
                      </a:r>
                      <a:r>
                        <a:rPr lang="en-US" sz="1100" dirty="0">
                          <a:effectLst/>
                        </a:rPr>
                        <a:t> at </a:t>
                      </a:r>
                      <a:r>
                        <a:rPr lang="en-US" sz="1100" dirty="0" err="1">
                          <a:effectLst/>
                        </a:rPr>
                        <a:t>Chemon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ara</a:t>
                      </a:r>
                      <a:r>
                        <a:rPr lang="en-US" sz="1100" dirty="0">
                          <a:effectLst/>
                        </a:rPr>
                        <a:t> Bridge to </a:t>
                      </a:r>
                      <a:r>
                        <a:rPr lang="en-US" sz="1100" dirty="0" err="1">
                          <a:effectLst/>
                        </a:rPr>
                        <a:t>Bahaddarhat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khal</a:t>
                      </a:r>
                      <a:r>
                        <a:rPr lang="en-US" sz="1100" dirty="0">
                          <a:effectLst/>
                        </a:rPr>
                        <a:t> Parallel to CDA Avenue as per Drainage Master plan under Chittagong City Corporation, Chittagong; Package no. 01, 02, 03, 04 &amp; 05.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38317" marR="38317" marT="0" marB="0"/>
                </a:tc>
              </a:tr>
              <a:tr h="44948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Mymensingh Municipality	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Reduce urban disaster risks from water logging through the construction of drainage in Ward 15 &amp; 19.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38317" marR="38317" marT="0" marB="0"/>
                </a:tc>
              </a:tr>
              <a:tr h="44948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Gopalgonj Municipality (Phase II)	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Implementation of Disaster Resilient Resettlement Housing Complex at Madartola (160 unit DRH)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38317" marR="38317" marT="0" marB="0"/>
                </a:tc>
              </a:tr>
              <a:tr h="33332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Chalna Municipality	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RCC drain beside Tohsil Office (Ward 3) at Chalna Municipality 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38317" marR="38317" marT="0" marB="0"/>
                </a:tc>
              </a:tr>
              <a:tr h="33332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CoxsBazar Municipality	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Facility Improvement for community people beside temple on top of Zadipahar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38317" marR="38317" marT="0" marB="0"/>
                </a:tc>
              </a:tr>
              <a:tr h="6818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Sylhet City Corporation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Reduce urban disaster risks of flooding through RCC U Drain and Re-excavation of Khals/Choras namely as Holdi Chora, Malni Chora, Guali Chora and Dhupa Chora under Sylhet City Corporation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38317" marR="38317" marT="0" marB="0"/>
                </a:tc>
              </a:tr>
              <a:tr h="3484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Swandip Pouroshova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Construction of 1300m. U-Type open Drain from Enam Nahar to Saner hat under Sandwip Pourashava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Signing money issued</a:t>
                      </a:r>
                    </a:p>
                  </a:txBody>
                  <a:tcPr marL="38317" marR="38317" marT="0" marB="0"/>
                </a:tc>
              </a:tr>
              <a:tr h="232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Alamdanga Pouroshova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Canal re-excavation of  canal and side road for walkway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17" marR="383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Signing money issued</a:t>
                      </a:r>
                    </a:p>
                  </a:txBody>
                  <a:tcPr marL="38317" marR="383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8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:\Mym field visit pics\P103070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6254" y="580136"/>
            <a:ext cx="1936914" cy="22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H:\IMG_6489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589661"/>
            <a:ext cx="2473270" cy="22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:\DSC0465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13" y="535142"/>
            <a:ext cx="4110893" cy="23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Marjana Chowdhury\Desktop\Urban Folder\Kaisur Urban\OC 3 Activity\GPJ municipality\New Pictures\Gopalganj\DSC0102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0596"/>
            <a:ext cx="4267200" cy="296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hoto001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61" y="3013934"/>
            <a:ext cx="2210594" cy="294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E:\Total Deliverables Feb 2014\Photos\DHAKA MEDICAL PHOTOES\DSCN468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3124200"/>
            <a:ext cx="2366962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8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1345396"/>
            <a:ext cx="8534400" cy="95410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+mj-lt"/>
                <a:cs typeface="+mn-cs"/>
              </a:rPr>
              <a:t>REAFFAIRMING </a:t>
            </a:r>
            <a:r>
              <a:rPr lang="en-US" sz="2800" b="1" dirty="0">
                <a:latin typeface="+mj-lt"/>
                <a:cs typeface="+mn-cs"/>
              </a:rPr>
              <a:t>CDMP URBAN RISK REDUCTION </a:t>
            </a:r>
            <a:r>
              <a:rPr lang="en-US" sz="2800" b="1" dirty="0" smtClean="0">
                <a:latin typeface="+mj-lt"/>
                <a:cs typeface="+mn-cs"/>
              </a:rPr>
              <a:t>PRIORITIES - </a:t>
            </a:r>
            <a:r>
              <a:rPr lang="en-US" sz="2000" i="1" dirty="0" smtClean="0"/>
              <a:t>in </a:t>
            </a:r>
            <a:r>
              <a:rPr lang="en-US" sz="2000" i="1" dirty="0"/>
              <a:t>light of recent urban disasters </a:t>
            </a: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59138"/>
            <a:ext cx="2717800" cy="2038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Picture 10" descr="D:\_Photo [ARCHIVE] CDMP\Photo_Gallery\CDMP I\ICT Training Photo\DSC01558.JPG"/>
          <p:cNvPicPr>
            <a:picLocks noChangeAspect="1" noChangeArrowheads="1"/>
          </p:cNvPicPr>
          <p:nvPr/>
        </p:nvPicPr>
        <p:blipFill>
          <a:blip r:embed="rId5"/>
          <a:srcRect l="-2" t="29428" r="22562" b="359"/>
          <a:stretch>
            <a:fillRect/>
          </a:stretch>
        </p:blipFill>
        <p:spPr bwMode="auto">
          <a:xfrm>
            <a:off x="2870200" y="3259138"/>
            <a:ext cx="3000375" cy="2038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Picture 7" descr="D:\_Photo [ARCHIVE] CDMP\_Photograph\Photo_Com\Copy of DSC00144.JPG"/>
          <p:cNvPicPr>
            <a:picLocks noChangeAspect="1" noChangeArrowheads="1"/>
          </p:cNvPicPr>
          <p:nvPr/>
        </p:nvPicPr>
        <p:blipFill>
          <a:blip r:embed="rId6"/>
          <a:srcRect t="2" b="11520"/>
          <a:stretch>
            <a:fillRect/>
          </a:stretch>
        </p:blipFill>
        <p:spPr bwMode="auto">
          <a:xfrm>
            <a:off x="5870575" y="3259138"/>
            <a:ext cx="3030538" cy="2038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9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4372" y="381000"/>
            <a:ext cx="65552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689225" algn="l"/>
              </a:tabLst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RANA PLAZA: THE LESSONS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28613" y="1295400"/>
            <a:ext cx="8610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GB" sz="2400" b="1" dirty="0">
                <a:latin typeface="+mj-lt"/>
              </a:rPr>
              <a:t>CDMP investment payoff:</a:t>
            </a:r>
          </a:p>
          <a:p>
            <a:pPr marL="685800" lvl="1" indent="-403225">
              <a:buFont typeface="Arial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j-lt"/>
                <a:cs typeface="+mn-cs"/>
              </a:rPr>
              <a:t>Deployment and coordination  of trained rescuers from FSCD and allied professionals</a:t>
            </a:r>
            <a:endParaRPr lang="en-US" sz="2000" dirty="0">
              <a:solidFill>
                <a:schemeClr val="dk1"/>
              </a:solidFill>
              <a:latin typeface="+mj-lt"/>
              <a:cs typeface="+mn-cs"/>
            </a:endParaRPr>
          </a:p>
          <a:p>
            <a:pPr marL="685800" lvl="1" indent="-403225">
              <a:buFont typeface="Arial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j-lt"/>
                <a:cs typeface="+mn-cs"/>
              </a:rPr>
              <a:t>Trained urban volunteers (around 600)</a:t>
            </a:r>
            <a:endParaRPr lang="en-US" sz="2000" dirty="0">
              <a:solidFill>
                <a:schemeClr val="dk1"/>
              </a:solidFill>
              <a:latin typeface="+mj-lt"/>
              <a:cs typeface="+mn-cs"/>
            </a:endParaRPr>
          </a:p>
          <a:p>
            <a:pPr marL="685800" lvl="1" indent="-403225">
              <a:buFont typeface="Arial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j-lt"/>
                <a:cs typeface="+mn-cs"/>
              </a:rPr>
              <a:t>Use of equipment</a:t>
            </a:r>
            <a:endParaRPr lang="en-US" sz="2000" dirty="0">
              <a:solidFill>
                <a:schemeClr val="dk1"/>
              </a:solidFill>
              <a:latin typeface="+mj-lt"/>
              <a:cs typeface="+mn-cs"/>
            </a:endParaRPr>
          </a:p>
          <a:p>
            <a:pPr marL="685800" lvl="1" indent="-403225">
              <a:buFont typeface="Arial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j-lt"/>
                <a:cs typeface="+mn-cs"/>
              </a:rPr>
              <a:t>Appropriate search-and-rescue</a:t>
            </a:r>
          </a:p>
          <a:p>
            <a:pPr marL="282575" lvl="1"/>
            <a:r>
              <a:rPr lang="en-GB" sz="2000" dirty="0">
                <a:solidFill>
                  <a:schemeClr val="dk1"/>
                </a:solidFill>
                <a:latin typeface="+mj-lt"/>
                <a:cs typeface="+mn-cs"/>
              </a:rPr>
              <a:t>      methodologies</a:t>
            </a:r>
          </a:p>
          <a:p>
            <a:pPr>
              <a:buFont typeface="Wingdings 2" pitchFamily="18" charset="2"/>
              <a:buNone/>
            </a:pPr>
            <a:endParaRPr lang="en-GB" sz="2000" dirty="0">
              <a:solidFill>
                <a:schemeClr val="dk1"/>
              </a:solidFill>
              <a:latin typeface="+mj-lt"/>
              <a:cs typeface="+mn-cs"/>
            </a:endParaRPr>
          </a:p>
          <a:p>
            <a:pPr>
              <a:buFont typeface="Wingdings 2" pitchFamily="18" charset="2"/>
              <a:buNone/>
            </a:pPr>
            <a:r>
              <a:rPr lang="en-GB" sz="2400" b="1" dirty="0">
                <a:latin typeface="+mj-lt"/>
              </a:rPr>
              <a:t>Policy and awareness imperatives:</a:t>
            </a:r>
          </a:p>
          <a:p>
            <a:pPr marL="685800" lvl="1" indent="-403225">
              <a:buFont typeface="Arial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j-lt"/>
                <a:cs typeface="+mn-cs"/>
              </a:rPr>
              <a:t>Implementation of Building Code</a:t>
            </a:r>
          </a:p>
          <a:p>
            <a:pPr marL="685800" lvl="1" indent="-403225">
              <a:buFont typeface="Arial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j-lt"/>
                <a:cs typeface="+mn-cs"/>
              </a:rPr>
              <a:t>Retrofitting capacity improvement</a:t>
            </a:r>
          </a:p>
          <a:p>
            <a:pPr marL="685800" lvl="1" indent="-403225">
              <a:buFont typeface="Arial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j-lt"/>
                <a:cs typeface="+mn-cs"/>
              </a:rPr>
              <a:t>Fire and building safety awareness</a:t>
            </a:r>
            <a:endParaRPr lang="en-US" sz="2000" dirty="0">
              <a:solidFill>
                <a:schemeClr val="dk1"/>
              </a:solidFill>
              <a:latin typeface="+mj-lt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7519" y="2133600"/>
            <a:ext cx="2743200" cy="182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8944" y="4038600"/>
            <a:ext cx="2743200" cy="182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98306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 dirty="0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 dirty="0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 dirty="0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8544" y="1752600"/>
            <a:ext cx="45069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Thank you</a:t>
            </a:r>
            <a:endParaRPr lang="en-US" sz="6000" b="1" kern="1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98310" name="TextBox 10"/>
          <p:cNvSpPr txBox="1">
            <a:spLocks noChangeArrowheads="1"/>
          </p:cNvSpPr>
          <p:nvPr/>
        </p:nvSpPr>
        <p:spPr bwMode="auto">
          <a:xfrm>
            <a:off x="228600" y="4895513"/>
            <a:ext cx="48027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For more information contact:</a:t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b="1" dirty="0">
                <a:latin typeface="Arial Narrow" pitchFamily="34" charset="0"/>
              </a:rPr>
              <a:t>Comprehensive Disaster Management </a:t>
            </a:r>
            <a:r>
              <a:rPr lang="en-US" sz="1200" b="1" dirty="0" err="1">
                <a:latin typeface="Arial Narrow" pitchFamily="34" charset="0"/>
              </a:rPr>
              <a:t>Programme</a:t>
            </a:r>
            <a:r>
              <a:rPr lang="en-US" sz="1200" b="1" dirty="0">
                <a:latin typeface="Arial Narrow" pitchFamily="34" charset="0"/>
              </a:rPr>
              <a:t> (CDMP II)</a:t>
            </a:r>
            <a:br>
              <a:rPr lang="en-US" sz="1200" b="1" dirty="0">
                <a:latin typeface="Arial Narrow" pitchFamily="34" charset="0"/>
              </a:rPr>
            </a:br>
            <a:r>
              <a:rPr lang="en-US" sz="1400" b="1" dirty="0">
                <a:latin typeface="Arial Narrow" pitchFamily="34" charset="0"/>
              </a:rPr>
              <a:t>United Nations Development </a:t>
            </a:r>
            <a:r>
              <a:rPr lang="en-US" sz="1400" b="1" dirty="0" err="1">
                <a:latin typeface="Arial Narrow" pitchFamily="34" charset="0"/>
              </a:rPr>
              <a:t>Programme</a:t>
            </a:r>
            <a:r>
              <a:rPr lang="en-US" sz="1400" b="1" dirty="0">
                <a:latin typeface="Arial Narrow" pitchFamily="34" charset="0"/>
              </a:rPr>
              <a:t> (UNDP)</a:t>
            </a:r>
            <a:br>
              <a:rPr lang="en-US" sz="1400" b="1" dirty="0">
                <a:latin typeface="Arial Narrow" pitchFamily="34" charset="0"/>
              </a:rPr>
            </a:br>
            <a:r>
              <a:rPr lang="en-US" sz="1200" dirty="0" smtClean="0">
                <a:latin typeface="Arial Narrow" pitchFamily="34" charset="0"/>
              </a:rPr>
              <a:t>Department of Disaster </a:t>
            </a:r>
            <a:r>
              <a:rPr lang="en-US" sz="1200" dirty="0">
                <a:latin typeface="Arial Narrow" pitchFamily="34" charset="0"/>
              </a:rPr>
              <a:t>Management </a:t>
            </a:r>
            <a:r>
              <a:rPr lang="en-US" sz="1200" dirty="0" err="1" smtClean="0">
                <a:latin typeface="Arial Narrow" pitchFamily="34" charset="0"/>
              </a:rPr>
              <a:t>Bhaban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>
                <a:latin typeface="Arial Narrow" pitchFamily="34" charset="0"/>
              </a:rPr>
              <a:t>(6th Floor)</a:t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dirty="0">
                <a:latin typeface="Arial Narrow" pitchFamily="34" charset="0"/>
              </a:rPr>
              <a:t>92-93 </a:t>
            </a:r>
            <a:r>
              <a:rPr lang="en-US" sz="1200" dirty="0" err="1">
                <a:latin typeface="Arial Narrow" pitchFamily="34" charset="0"/>
              </a:rPr>
              <a:t>Mohakhali</a:t>
            </a:r>
            <a:r>
              <a:rPr lang="en-US" sz="1200" dirty="0">
                <a:latin typeface="Arial Narrow" pitchFamily="34" charset="0"/>
              </a:rPr>
              <a:t> C/A, Dhaka-1212, </a:t>
            </a:r>
            <a:r>
              <a:rPr lang="en-US" sz="1200" dirty="0" smtClean="0">
                <a:latin typeface="Arial Narrow" pitchFamily="34" charset="0"/>
              </a:rPr>
              <a:t>Bangladesh, </a:t>
            </a:r>
            <a:r>
              <a:rPr lang="de-DE" sz="1200" dirty="0" smtClean="0">
                <a:latin typeface="Arial Narrow" pitchFamily="34" charset="0"/>
              </a:rPr>
              <a:t>Tel</a:t>
            </a:r>
            <a:r>
              <a:rPr lang="de-DE" sz="1200" dirty="0">
                <a:latin typeface="Arial Narrow" pitchFamily="34" charset="0"/>
              </a:rPr>
              <a:t>: (+88 02) 989 0937, 882 </a:t>
            </a:r>
            <a:r>
              <a:rPr lang="de-DE" sz="1200" dirty="0" smtClean="0">
                <a:latin typeface="Arial Narrow" pitchFamily="34" charset="0"/>
              </a:rPr>
              <a:t>1255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8154019" y="5104781"/>
            <a:ext cx="1433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Photo: Otin Dewan/CDMP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2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arm8.staticflickr.com/7032/6452493517_f6df2dd9f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694" y="-769620"/>
            <a:ext cx="10581670" cy="762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48.tinypic.com/2lkwg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222" y="-617221"/>
            <a:ext cx="10427742" cy="77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arm9.staticflickr.com/8203/8260921254_f8d383441e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744" y="-898281"/>
            <a:ext cx="10581670" cy="788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photosbangladesh.waitphotos.com/main.php?g2_view=core.DownloadItem&amp;g2_itemId=12085&amp;g2_serialNumber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316" y="1066800"/>
            <a:ext cx="1167047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img.thejakartaglobe.com/2013/04/LDING-COLLAPSE-928208-01-02_p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826" y="-898281"/>
            <a:ext cx="11670473" cy="62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152400"/>
            <a:ext cx="82296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 Have always been our engines for growth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03573"/>
            <a:ext cx="89154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urbanisation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migration,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modernisation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they grow into megacities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648" y="2951425"/>
            <a:ext cx="811015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unplanned, uncontrolled unsafe……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4089112"/>
            <a:ext cx="682069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become deathtraps…….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1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F1U2CR3hH0M/TSrNN8xRLuI/AAAAAAAAB3o/oGy3A2O8wxo/s1600/ENSO%2BTHE%2BCIRCLE%2BOF%2BLIF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6167">
            <a:off x="74390" y="591655"/>
            <a:ext cx="3097058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7075" y="1775999"/>
            <a:ext cx="158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Seismic </a:t>
            </a:r>
          </a:p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Assessment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161366"/>
            <a:ext cx="3804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CDMP’s 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THREE-PRONGED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URBAN RISK REDUCTION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APPROACH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http://1.bp.blogspot.com/_F1U2CR3hH0M/TSrNN8xRLuI/AAAAAAAAB3o/oGy3A2O8wxo/s1600/ENSO%2BTHE%2BCIRCLE%2BOF%2BLIF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256">
            <a:off x="6232603" y="1007510"/>
            <a:ext cx="297240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468998">
            <a:off x="6946149" y="1775998"/>
            <a:ext cx="130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Capacity </a:t>
            </a:r>
          </a:p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building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8" descr="http://1.bp.blogspot.com/_F1U2CR3hH0M/TSrNN8xRLuI/AAAAAAAAB3o/oGy3A2O8wxo/s1600/ENSO%2BTHE%2BCIRCLE%2BOF%2BLI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6330">
            <a:off x="2773659" y="3349651"/>
            <a:ext cx="3341564" cy="33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2398" y="4275035"/>
            <a:ext cx="158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Urban Risk</a:t>
            </a:r>
          </a:p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Assessment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1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/>
          </a:p>
          <a:p>
            <a:pPr algn="l"/>
            <a:r>
              <a:rPr lang="en-US" b="1" dirty="0" smtClean="0"/>
              <a:t>Micro zonation Mapping for cities: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CDMP conducted seismic micro zonation mapping for Dhaka, Chittagong and Sylhet during Phase 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CDMP II is now scaling up this micro zonation mapping in </a:t>
            </a:r>
            <a:r>
              <a:rPr lang="en-US" sz="2400" dirty="0" err="1" smtClean="0"/>
              <a:t>Dinajpur</a:t>
            </a:r>
            <a:r>
              <a:rPr lang="en-US" sz="2400" dirty="0" smtClean="0"/>
              <a:t>, </a:t>
            </a:r>
            <a:r>
              <a:rPr lang="en-US" sz="2400" dirty="0" err="1" smtClean="0"/>
              <a:t>Rangpur</a:t>
            </a:r>
            <a:r>
              <a:rPr lang="en-US" sz="2400" dirty="0" smtClean="0"/>
              <a:t>, </a:t>
            </a:r>
            <a:r>
              <a:rPr lang="en-US" sz="2400" dirty="0" err="1" smtClean="0"/>
              <a:t>Rajshahi,Tangail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Mymensingh</a:t>
            </a:r>
            <a:r>
              <a:rPr lang="en-US" sz="24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This maps will determine the vulnerability factor for all infrastructure, building, communication networks, life line, gas, electricity and water supply </a:t>
            </a:r>
            <a:r>
              <a:rPr lang="en-US" sz="2400" dirty="0" err="1" smtClean="0"/>
              <a:t>etc</a:t>
            </a:r>
            <a:endParaRPr lang="en-US" sz="24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990600"/>
            <a:ext cx="8001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0" dirty="0">
                <a:solidFill>
                  <a:schemeClr val="tx2"/>
                </a:solidFill>
                <a:effectLst/>
              </a:rPr>
              <a:t>Seismic Assessment</a:t>
            </a:r>
          </a:p>
        </p:txBody>
      </p:sp>
    </p:spTree>
    <p:extLst>
      <p:ext uri="{BB962C8B-B14F-4D97-AF65-F5344CB8AC3E}">
        <p14:creationId xmlns:p14="http://schemas.microsoft.com/office/powerpoint/2010/main" val="16792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0974" y="1143000"/>
            <a:ext cx="8505825" cy="493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tx1"/>
                </a:solidFill>
              </a:rPr>
              <a:t>B.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600" b="1" dirty="0">
                <a:solidFill>
                  <a:schemeClr val="tx1"/>
                </a:solidFill>
              </a:rPr>
              <a:t>Risk Integrated Development </a:t>
            </a:r>
            <a:r>
              <a:rPr lang="en-US" sz="2600" b="1" dirty="0" smtClean="0">
                <a:solidFill>
                  <a:schemeClr val="tx1"/>
                </a:solidFill>
              </a:rPr>
              <a:t>Plan</a:t>
            </a:r>
          </a:p>
          <a:p>
            <a:pPr>
              <a:spcAft>
                <a:spcPts val="600"/>
              </a:spcAft>
            </a:pPr>
            <a:endParaRPr lang="en-US" sz="2200" b="1" dirty="0" smtClean="0">
              <a:latin typeface="+mj-lt"/>
            </a:endParaRP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CDMP II is developing a risk integrated development plan for </a:t>
            </a:r>
            <a:r>
              <a:rPr lang="en-US" sz="2400" dirty="0" err="1">
                <a:solidFill>
                  <a:schemeClr val="tx1"/>
                </a:solidFill>
              </a:rPr>
              <a:t>Mymensingh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district through Urban Development </a:t>
            </a:r>
            <a:r>
              <a:rPr lang="en-US" sz="2400" dirty="0">
                <a:solidFill>
                  <a:schemeClr val="tx1"/>
                </a:solidFill>
              </a:rPr>
              <a:t>Directorate (</a:t>
            </a:r>
            <a:r>
              <a:rPr lang="en-US" sz="2400" dirty="0" smtClean="0">
                <a:solidFill>
                  <a:schemeClr val="tx1"/>
                </a:solidFill>
              </a:rPr>
              <a:t>UDD) 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This plan will cover </a:t>
            </a:r>
            <a:r>
              <a:rPr lang="en-US" sz="2400" dirty="0" smtClean="0">
                <a:solidFill>
                  <a:schemeClr val="tx1"/>
                </a:solidFill>
              </a:rPr>
              <a:t>the structural </a:t>
            </a:r>
            <a:r>
              <a:rPr lang="en-US" sz="2400" dirty="0">
                <a:solidFill>
                  <a:schemeClr val="tx1"/>
                </a:solidFill>
              </a:rPr>
              <a:t>plan, urban/rural area plan, Action area plans and Disaster management plans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</a:rPr>
              <a:t>Mymensingh</a:t>
            </a:r>
            <a:r>
              <a:rPr lang="en-US" sz="2400" dirty="0" smtClean="0">
                <a:solidFill>
                  <a:schemeClr val="tx1"/>
                </a:solidFill>
              </a:rPr>
              <a:t> district was selected as a pilot basis since the major fault line of the country crosses this district.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24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5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2088" y="762000"/>
            <a:ext cx="8505825" cy="7571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chemeClr val="tx1"/>
                </a:solidFill>
              </a:rPr>
              <a:t>C.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600" b="1" dirty="0">
                <a:solidFill>
                  <a:schemeClr val="tx1"/>
                </a:solidFill>
              </a:rPr>
              <a:t>Earthquake Contingency </a:t>
            </a:r>
            <a:r>
              <a:rPr lang="en-US" sz="2600" b="1" dirty="0" smtClean="0">
                <a:solidFill>
                  <a:schemeClr val="tx1"/>
                </a:solidFill>
              </a:rPr>
              <a:t>Plan</a:t>
            </a:r>
            <a:endParaRPr lang="en-US" sz="2600" b="1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</a:rPr>
              <a:t>Three tier </a:t>
            </a:r>
            <a:r>
              <a:rPr lang="en-US" sz="2000" dirty="0" smtClean="0">
                <a:solidFill>
                  <a:schemeClr val="tx1"/>
                </a:solidFill>
              </a:rPr>
              <a:t>(Agency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City </a:t>
            </a:r>
            <a:r>
              <a:rPr lang="en-US" sz="2000" dirty="0">
                <a:solidFill>
                  <a:schemeClr val="tx1"/>
                </a:solidFill>
              </a:rPr>
              <a:t>and National level) earthquake contingency plan developed to: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Identify the key </a:t>
            </a:r>
            <a:r>
              <a:rPr lang="en-US" sz="2000" dirty="0" smtClean="0">
                <a:solidFill>
                  <a:schemeClr val="tx1"/>
                </a:solidFill>
              </a:rPr>
              <a:t>resources </a:t>
            </a:r>
            <a:r>
              <a:rPr lang="en-US" sz="2000" dirty="0">
                <a:solidFill>
                  <a:schemeClr val="tx1"/>
                </a:solidFill>
              </a:rPr>
              <a:t>to respond to the emergencies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Build and train emergency response team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Restore urban services for meeting the immediate needs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Agencies covered: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Department of Disaster Management (DDM)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Directorate of Fire Service and Civil Defense (FSCD)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Armed Forces Division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Directorate General of Health service (DGHS)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Dhaka Power Distribution Company (DPDC)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Water Supply &amp; Sewerage Authority (WASA)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Titas</a:t>
            </a:r>
            <a:r>
              <a:rPr lang="en-US" sz="2000" dirty="0" smtClean="0">
                <a:solidFill>
                  <a:schemeClr val="tx1"/>
                </a:solidFill>
              </a:rPr>
              <a:t> Gas Transmission and Distribution Company Limited (TGTDCL)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Bangladesh Telecommunication Company Limited (BTCL)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200" b="1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2088" y="762000"/>
            <a:ext cx="8505825" cy="640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tx1"/>
                </a:solidFill>
              </a:rPr>
              <a:t>National Earthquake Contingency Plan has been developed figuring:</a:t>
            </a:r>
          </a:p>
          <a:p>
            <a:pPr>
              <a:spcAft>
                <a:spcPts val="300"/>
              </a:spcAf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Nine operations clusters focusing the command and coordination operations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Search, rescue and evacuation operations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Health services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Relief services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Shelter, water supply, sanitation and hygiene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Restoration of urban services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Transport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Security and welfare services.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200" b="1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3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2088" y="762000"/>
            <a:ext cx="8505825" cy="6663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tx1"/>
                </a:solidFill>
              </a:rPr>
              <a:t>D</a:t>
            </a:r>
            <a:r>
              <a:rPr lang="en-US" sz="2600" b="1" dirty="0" smtClean="0">
                <a:solidFill>
                  <a:schemeClr val="tx1"/>
                </a:solidFill>
              </a:rPr>
              <a:t>.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Sub Soil Investigation and Structural Assessment for Developing Retrofitting design</a:t>
            </a: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tx1"/>
              </a:solidFill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CDMP II conducted sub soil investigation and as built structural/foundation as well as architectural drawing towards seismic risk assessment and developing retrofitting </a:t>
            </a:r>
            <a:r>
              <a:rPr lang="en-US" sz="2400" dirty="0" smtClean="0">
                <a:solidFill>
                  <a:schemeClr val="tx1"/>
                </a:solidFill>
              </a:rPr>
              <a:t>design of 3 major buildings in Dhaka.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These buildings include Dhaka Medical College Hospital, Secretariat building 4 ( </a:t>
            </a:r>
            <a:r>
              <a:rPr lang="en-US" sz="2400" dirty="0" err="1" smtClean="0">
                <a:solidFill>
                  <a:schemeClr val="tx1"/>
                </a:solidFill>
              </a:rPr>
              <a:t>MoDMR</a:t>
            </a:r>
            <a:r>
              <a:rPr lang="en-US" sz="2400" dirty="0" smtClean="0">
                <a:solidFill>
                  <a:schemeClr val="tx1"/>
                </a:solidFill>
              </a:rPr>
              <a:t>) and Secretariat building 1 (Prime Minister’s Office)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Assessment is in the final stage which will eventually be handed over to the Public Works Department and other relevant stakeholders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200" b="1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0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1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61913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GB" altLang="ja-JP" b="1">
                <a:latin typeface="Comic Sans MS" pitchFamily="66" charset="0"/>
                <a:ea typeface="MS Mincho" pitchFamily="49" charset="-128"/>
                <a:cs typeface="Times New Roman" pitchFamily="18" charset="0"/>
              </a:rPr>
            </a:br>
            <a:endParaRPr lang="en-GB" altLang="ja-JP"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093" y="6030913"/>
            <a:ext cx="4994151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192088" y="6181725"/>
            <a:ext cx="3770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 dirty="0">
                <a:latin typeface="Arial Narrow" pitchFamily="34" charset="0"/>
              </a:rPr>
              <a:t>Comprehensive Disaster Management Programme (CDMP II)</a:t>
            </a:r>
            <a:endParaRPr lang="en-US" sz="1200" dirty="0">
              <a:latin typeface="Arial Narrow" pitchFamily="34" charset="0"/>
            </a:endParaRPr>
          </a:p>
          <a:p>
            <a:r>
              <a:rPr lang="en-AU" sz="1100" dirty="0">
                <a:latin typeface="Arial Narrow" pitchFamily="34" charset="0"/>
              </a:rPr>
              <a:t>Ministry of Disaster Management  &amp; Relief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596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5775" y="1295401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 smtClean="0"/>
          </a:p>
          <a:p>
            <a:pPr marL="514350" indent="-514350" algn="l">
              <a:buFont typeface="Wingdings 2" pitchFamily="18" charset="2"/>
              <a:buAutoNum type="alphaUcPeriod"/>
            </a:pPr>
            <a:r>
              <a:rPr lang="en-US" b="1" dirty="0" smtClean="0"/>
              <a:t>Urban  &amp; Community Volunteers</a:t>
            </a:r>
            <a:endParaRPr lang="en-US" dirty="0" smtClean="0"/>
          </a:p>
          <a:p>
            <a:pPr algn="l"/>
            <a:r>
              <a:rPr lang="en-US" dirty="0" smtClean="0"/>
              <a:t>To further strengthen the emergency response in the country CDMP trained more than 26000 urban community volunteers on search and rescue operations</a:t>
            </a:r>
          </a:p>
          <a:p>
            <a:pPr algn="l"/>
            <a:r>
              <a:rPr lang="en-US" dirty="0" smtClean="0"/>
              <a:t>Trained 59 community based volunteers for disseminating landslide early warning messages</a:t>
            </a:r>
          </a:p>
          <a:p>
            <a:pPr algn="l"/>
            <a:r>
              <a:rPr lang="en-US" dirty="0" smtClean="0"/>
              <a:t>Trained 430 secondary and 1500 primary School teachers on earthquake safety.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990600"/>
            <a:ext cx="8001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0" dirty="0">
                <a:solidFill>
                  <a:schemeClr val="tx2"/>
                </a:solidFill>
                <a:effectLst/>
              </a:rPr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918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</TotalTime>
  <Words>1334</Words>
  <Application>Microsoft Office PowerPoint</Application>
  <PresentationFormat>On-screen Show (4:3)</PresentationFormat>
  <Paragraphs>202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Shaila Shahid</dc:creator>
  <cp:lastModifiedBy>PD-MSDP</cp:lastModifiedBy>
  <cp:revision>387</cp:revision>
  <cp:lastPrinted>2014-02-05T06:12:33Z</cp:lastPrinted>
  <dcterms:created xsi:type="dcterms:W3CDTF">2006-08-16T00:00:00Z</dcterms:created>
  <dcterms:modified xsi:type="dcterms:W3CDTF">2014-11-12T07:53:09Z</dcterms:modified>
</cp:coreProperties>
</file>