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8" r:id="rId3"/>
    <p:sldId id="259" r:id="rId4"/>
    <p:sldId id="260" r:id="rId5"/>
    <p:sldId id="265" r:id="rId6"/>
    <p:sldId id="264" r:id="rId7"/>
    <p:sldId id="268" r:id="rId8"/>
    <p:sldId id="266" r:id="rId9"/>
    <p:sldId id="267" r:id="rId10"/>
    <p:sldId id="269" r:id="rId11"/>
    <p:sldId id="270" r:id="rId12"/>
    <p:sldId id="271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Score Against</a:t>
            </a:r>
            <a:r>
              <a:rPr lang="en-US" baseline="0"/>
              <a:t> Population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91331409322633"/>
          <c:y val="0.13025151178889788"/>
          <c:w val="0.6835010000192604"/>
          <c:h val="0.71381433139098405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Sheet4!$G$2:$H$2</c:f>
              <c:numCache>
                <c:formatCode>General</c:formatCode>
                <c:ptCount val="2"/>
                <c:pt idx="0">
                  <c:v>1200</c:v>
                </c:pt>
                <c:pt idx="1">
                  <c:v>0</c:v>
                </c:pt>
              </c:numCache>
            </c:numRef>
          </c:xVal>
          <c:yVal>
            <c:numRef>
              <c:f>Sheet4!$G$3:$H$3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89088"/>
        <c:axId val="50686208"/>
      </c:scatterChart>
      <c:valAx>
        <c:axId val="50689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86208"/>
        <c:crosses val="autoZero"/>
        <c:crossBetween val="midCat"/>
      </c:valAx>
      <c:valAx>
        <c:axId val="5068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89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29019109339161"/>
          <c:y val="0.6199967315661854"/>
          <c:w val="0.30518023155032892"/>
          <c:h val="0.11852303291854825"/>
        </c:manualLayout>
      </c:layout>
      <c:overlay val="0"/>
      <c:spPr>
        <a:noFill/>
        <a:ln>
          <a:noFill/>
        </a:ln>
        <a:effectLst>
          <a:glow rad="127000">
            <a:srgbClr val="0070C0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Score Against</a:t>
            </a:r>
            <a:r>
              <a:rPr lang="en-US" baseline="0"/>
              <a:t> Building Foot Print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Sheet4!$G$2:$H$2</c:f>
              <c:numCache>
                <c:formatCode>General</c:formatCode>
                <c:ptCount val="2"/>
                <c:pt idx="0">
                  <c:v>7500</c:v>
                </c:pt>
                <c:pt idx="1">
                  <c:v>0</c:v>
                </c:pt>
              </c:numCache>
            </c:numRef>
          </c:xVal>
          <c:yVal>
            <c:numRef>
              <c:f>Sheet4!$G$3:$H$3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91392"/>
        <c:axId val="51494912"/>
      </c:scatterChart>
      <c:valAx>
        <c:axId val="5069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Building Foot Print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4912"/>
        <c:crosses val="autoZero"/>
        <c:crossBetween val="midCat"/>
      </c:valAx>
      <c:valAx>
        <c:axId val="514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1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Score Against</a:t>
            </a:r>
            <a:r>
              <a:rPr lang="en-US" sz="1600" baseline="0"/>
              <a:t> </a:t>
            </a:r>
            <a:r>
              <a:rPr lang="en-US" sz="1600" b="0" i="0" baseline="0">
                <a:effectLst/>
              </a:rPr>
              <a:t>Residentail Floor Space</a:t>
            </a:r>
            <a:endParaRPr lang="en-US" sz="16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Sheet4!$G$2:$H$2</c:f>
              <c:numCache>
                <c:formatCode>General</c:formatCode>
                <c:ptCount val="2"/>
                <c:pt idx="0">
                  <c:v>15000</c:v>
                </c:pt>
                <c:pt idx="1">
                  <c:v>0</c:v>
                </c:pt>
              </c:numCache>
            </c:numRef>
          </c:xVal>
          <c:yVal>
            <c:numRef>
              <c:f>Sheet4!$G$3:$H$3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95488"/>
        <c:axId val="51498368"/>
      </c:scatterChart>
      <c:valAx>
        <c:axId val="51495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Residentail Floor Space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8368"/>
        <c:crosses val="autoZero"/>
        <c:crossBetween val="midCat"/>
      </c:valAx>
      <c:valAx>
        <c:axId val="5149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5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20625546806649"/>
          <c:y val="6.0185185185185182E-2"/>
          <c:w val="0.8135715223097113"/>
          <c:h val="0.7435032079323418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4.8385608048993875E-2"/>
                  <c:y val="-0.244591353164187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Sheet4!$F$4:$F$11</c:f>
              <c:numCache>
                <c:formatCode>General</c:formatCode>
                <c:ptCount val="8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2500</c:v>
                </c:pt>
                <c:pt idx="5">
                  <c:v>5000</c:v>
                </c:pt>
                <c:pt idx="6">
                  <c:v>7500</c:v>
                </c:pt>
                <c:pt idx="7">
                  <c:v>10000</c:v>
                </c:pt>
              </c:numCache>
            </c:numRef>
          </c:xVal>
          <c:yVal>
            <c:numRef>
              <c:f>Sheet4!$G$4:$G$11</c:f>
              <c:numCache>
                <c:formatCode>General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522688"/>
        <c:axId val="153523264"/>
      </c:scatterChart>
      <c:valAx>
        <c:axId val="15352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Disatnce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23264"/>
        <c:crosses val="autoZero"/>
        <c:crossBetween val="midCat"/>
      </c:valAx>
      <c:valAx>
        <c:axId val="15352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22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47497681539807524"/>
                  <c:y val="-0.5908643190434529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Sheet4!$C$4:$C$10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2500</c:v>
                </c:pt>
                <c:pt idx="6">
                  <c:v>3000</c:v>
                </c:pt>
              </c:numCache>
            </c:numRef>
          </c:xVal>
          <c:yVal>
            <c:numRef>
              <c:f>Sheet4!$D$4:$D$10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52608"/>
        <c:axId val="45253184"/>
      </c:scatterChart>
      <c:valAx>
        <c:axId val="4525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53184"/>
        <c:crosses val="autoZero"/>
        <c:crossBetween val="midCat"/>
      </c:valAx>
      <c:valAx>
        <c:axId val="452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52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508E0-0874-43D2-88B8-6A9EB4D4BA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96E752-03E8-46A5-9106-1ECF95E42F62}">
      <dgm:prSet phldrT="[Text]"/>
      <dgm:spPr/>
      <dgm:t>
        <a:bodyPr/>
        <a:lstStyle/>
        <a:p>
          <a:r>
            <a:rPr lang="en-US" dirty="0" smtClean="0"/>
            <a:t>City area is divided into 100 m X 100 m grid. Total no of Grid is 2160. each grid size is 1 Hectare. </a:t>
          </a:r>
          <a:endParaRPr lang="en-US" dirty="0"/>
        </a:p>
      </dgm:t>
    </dgm:pt>
    <dgm:pt modelId="{557894F2-1A85-481D-9679-49B2AA5DD675}" type="parTrans" cxnId="{DF9D161D-D7AB-49EA-BE92-75A8CB7181E3}">
      <dgm:prSet/>
      <dgm:spPr/>
      <dgm:t>
        <a:bodyPr/>
        <a:lstStyle/>
        <a:p>
          <a:endParaRPr lang="en-US"/>
        </a:p>
      </dgm:t>
    </dgm:pt>
    <dgm:pt modelId="{AB3EF838-656A-463D-B97A-01CF7412E344}" type="sibTrans" cxnId="{DF9D161D-D7AB-49EA-BE92-75A8CB7181E3}">
      <dgm:prSet/>
      <dgm:spPr/>
      <dgm:t>
        <a:bodyPr/>
        <a:lstStyle/>
        <a:p>
          <a:endParaRPr lang="en-US"/>
        </a:p>
      </dgm:t>
    </dgm:pt>
    <dgm:pt modelId="{493D66D7-98D0-4278-9AE5-11D8B8CF8860}">
      <dgm:prSet phldrT="[Text]"/>
      <dgm:spPr/>
      <dgm:t>
        <a:bodyPr/>
        <a:lstStyle/>
        <a:p>
          <a:r>
            <a:rPr lang="en-US" dirty="0" smtClean="0"/>
            <a:t>34 elements are taken as parameter for the analysis</a:t>
          </a:r>
          <a:endParaRPr lang="en-US" dirty="0"/>
        </a:p>
      </dgm:t>
    </dgm:pt>
    <dgm:pt modelId="{72B2BC7C-D915-4B44-8A47-F6F7C748A79C}" type="parTrans" cxnId="{61B9772D-67AE-415E-AF44-B0653BFFF7EB}">
      <dgm:prSet/>
      <dgm:spPr/>
      <dgm:t>
        <a:bodyPr/>
        <a:lstStyle/>
        <a:p>
          <a:endParaRPr lang="en-US"/>
        </a:p>
      </dgm:t>
    </dgm:pt>
    <dgm:pt modelId="{2F480E6C-EBEC-4766-A725-A6A49F91F0AB}" type="sibTrans" cxnId="{61B9772D-67AE-415E-AF44-B0653BFFF7EB}">
      <dgm:prSet/>
      <dgm:spPr/>
      <dgm:t>
        <a:bodyPr/>
        <a:lstStyle/>
        <a:p>
          <a:endParaRPr lang="en-US"/>
        </a:p>
      </dgm:t>
    </dgm:pt>
    <dgm:pt modelId="{7BAE9070-5C0F-43FE-9202-89EE9EC4C6B5}">
      <dgm:prSet phldrT="[Text]"/>
      <dgm:spPr/>
      <dgm:t>
        <a:bodyPr/>
        <a:lstStyle/>
        <a:p>
          <a:r>
            <a:rPr lang="en-US" dirty="0" smtClean="0"/>
            <a:t>Parameters are examined by two ways: </a:t>
          </a:r>
        </a:p>
        <a:p>
          <a:r>
            <a:rPr lang="en-US" dirty="0" smtClean="0"/>
            <a:t>1. Parameters/elements present within the grid</a:t>
          </a:r>
        </a:p>
        <a:p>
          <a:r>
            <a:rPr lang="en-US" dirty="0" smtClean="0"/>
            <a:t>2. Parameters/elements are connected from the grid center through road network </a:t>
          </a:r>
          <a:endParaRPr lang="en-US" dirty="0"/>
        </a:p>
      </dgm:t>
    </dgm:pt>
    <dgm:pt modelId="{9AD71AB6-49FA-4170-973D-53FF4AA158F8}" type="parTrans" cxnId="{9B36D46D-B79C-407E-BFDF-032A6883803D}">
      <dgm:prSet/>
      <dgm:spPr/>
      <dgm:t>
        <a:bodyPr/>
        <a:lstStyle/>
        <a:p>
          <a:endParaRPr lang="en-US"/>
        </a:p>
      </dgm:t>
    </dgm:pt>
    <dgm:pt modelId="{EBC65D00-42D4-40D8-827D-8081791AB9BE}" type="sibTrans" cxnId="{9B36D46D-B79C-407E-BFDF-032A6883803D}">
      <dgm:prSet/>
      <dgm:spPr/>
      <dgm:t>
        <a:bodyPr/>
        <a:lstStyle/>
        <a:p>
          <a:endParaRPr lang="en-US"/>
        </a:p>
      </dgm:t>
    </dgm:pt>
    <dgm:pt modelId="{22B6A96F-8796-485F-BE35-E6F4094DC80B}" type="pres">
      <dgm:prSet presAssocID="{656508E0-0874-43D2-88B8-6A9EB4D4BA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A7EFAB0-E778-404A-8E7E-17F50490CA76}" type="pres">
      <dgm:prSet presAssocID="{656508E0-0874-43D2-88B8-6A9EB4D4BA8B}" presName="Name1" presStyleCnt="0"/>
      <dgm:spPr/>
    </dgm:pt>
    <dgm:pt modelId="{6490BB21-AFFB-4823-9AB3-541EE056EC5E}" type="pres">
      <dgm:prSet presAssocID="{656508E0-0874-43D2-88B8-6A9EB4D4BA8B}" presName="cycle" presStyleCnt="0"/>
      <dgm:spPr/>
    </dgm:pt>
    <dgm:pt modelId="{E6FC89D9-C72C-46C6-8B03-5D95E2B09FA5}" type="pres">
      <dgm:prSet presAssocID="{656508E0-0874-43D2-88B8-6A9EB4D4BA8B}" presName="srcNode" presStyleLbl="node1" presStyleIdx="0" presStyleCnt="3"/>
      <dgm:spPr/>
    </dgm:pt>
    <dgm:pt modelId="{96672EE7-2DF8-420E-BDF4-22B601DAABF6}" type="pres">
      <dgm:prSet presAssocID="{656508E0-0874-43D2-88B8-6A9EB4D4BA8B}" presName="conn" presStyleLbl="parChTrans1D2" presStyleIdx="0" presStyleCnt="1"/>
      <dgm:spPr/>
      <dgm:t>
        <a:bodyPr/>
        <a:lstStyle/>
        <a:p>
          <a:endParaRPr lang="en-US"/>
        </a:p>
      </dgm:t>
    </dgm:pt>
    <dgm:pt modelId="{AA2E0940-2B1E-4798-847F-37190BD3313D}" type="pres">
      <dgm:prSet presAssocID="{656508E0-0874-43D2-88B8-6A9EB4D4BA8B}" presName="extraNode" presStyleLbl="node1" presStyleIdx="0" presStyleCnt="3"/>
      <dgm:spPr/>
    </dgm:pt>
    <dgm:pt modelId="{BB3E123F-235A-463E-98AE-C072FE73EEDF}" type="pres">
      <dgm:prSet presAssocID="{656508E0-0874-43D2-88B8-6A9EB4D4BA8B}" presName="dstNode" presStyleLbl="node1" presStyleIdx="0" presStyleCnt="3"/>
      <dgm:spPr/>
    </dgm:pt>
    <dgm:pt modelId="{01E7A20B-16EB-42E5-8E4C-F0DE530B408F}" type="pres">
      <dgm:prSet presAssocID="{6996E752-03E8-46A5-9106-1ECF95E42F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56704-132C-469F-8D9D-D08BE502679A}" type="pres">
      <dgm:prSet presAssocID="{6996E752-03E8-46A5-9106-1ECF95E42F62}" presName="accent_1" presStyleCnt="0"/>
      <dgm:spPr/>
    </dgm:pt>
    <dgm:pt modelId="{F86DD9EC-36A9-40DE-ACA2-0688B0786424}" type="pres">
      <dgm:prSet presAssocID="{6996E752-03E8-46A5-9106-1ECF95E42F62}" presName="accentRepeatNode" presStyleLbl="solidFgAcc1" presStyleIdx="0" presStyleCnt="3"/>
      <dgm:spPr/>
    </dgm:pt>
    <dgm:pt modelId="{362C5176-7A7A-49C7-A361-1304B40C0E74}" type="pres">
      <dgm:prSet presAssocID="{493D66D7-98D0-4278-9AE5-11D8B8CF88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CDF4B-DF8D-4027-A6F5-8865BE02CFB9}" type="pres">
      <dgm:prSet presAssocID="{493D66D7-98D0-4278-9AE5-11D8B8CF8860}" presName="accent_2" presStyleCnt="0"/>
      <dgm:spPr/>
    </dgm:pt>
    <dgm:pt modelId="{528D5D3A-3961-4AD4-BCC5-B677A5A84A08}" type="pres">
      <dgm:prSet presAssocID="{493D66D7-98D0-4278-9AE5-11D8B8CF8860}" presName="accentRepeatNode" presStyleLbl="solidFgAcc1" presStyleIdx="1" presStyleCnt="3"/>
      <dgm:spPr/>
    </dgm:pt>
    <dgm:pt modelId="{62013B69-183D-4207-9171-CAE00ABBA3AD}" type="pres">
      <dgm:prSet presAssocID="{7BAE9070-5C0F-43FE-9202-89EE9EC4C6B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AB6E9-AD66-4871-BBFD-1989B0D03D2E}" type="pres">
      <dgm:prSet presAssocID="{7BAE9070-5C0F-43FE-9202-89EE9EC4C6B5}" presName="accent_3" presStyleCnt="0"/>
      <dgm:spPr/>
    </dgm:pt>
    <dgm:pt modelId="{5571D4D4-B128-4B5B-83FF-22B932169778}" type="pres">
      <dgm:prSet presAssocID="{7BAE9070-5C0F-43FE-9202-89EE9EC4C6B5}" presName="accentRepeatNode" presStyleLbl="solidFgAcc1" presStyleIdx="2" presStyleCnt="3"/>
      <dgm:spPr/>
    </dgm:pt>
  </dgm:ptLst>
  <dgm:cxnLst>
    <dgm:cxn modelId="{999EF262-B4BE-46C8-A21A-52D7DFE1E7B2}" type="presOf" srcId="{6996E752-03E8-46A5-9106-1ECF95E42F62}" destId="{01E7A20B-16EB-42E5-8E4C-F0DE530B408F}" srcOrd="0" destOrd="0" presId="urn:microsoft.com/office/officeart/2008/layout/VerticalCurvedList"/>
    <dgm:cxn modelId="{41816605-BEDF-4515-8DEB-96D0A14A8B4A}" type="presOf" srcId="{AB3EF838-656A-463D-B97A-01CF7412E344}" destId="{96672EE7-2DF8-420E-BDF4-22B601DAABF6}" srcOrd="0" destOrd="0" presId="urn:microsoft.com/office/officeart/2008/layout/VerticalCurvedList"/>
    <dgm:cxn modelId="{E7F13814-1D55-4EEF-9581-AA5D20100EE7}" type="presOf" srcId="{7BAE9070-5C0F-43FE-9202-89EE9EC4C6B5}" destId="{62013B69-183D-4207-9171-CAE00ABBA3AD}" srcOrd="0" destOrd="0" presId="urn:microsoft.com/office/officeart/2008/layout/VerticalCurvedList"/>
    <dgm:cxn modelId="{61B9772D-67AE-415E-AF44-B0653BFFF7EB}" srcId="{656508E0-0874-43D2-88B8-6A9EB4D4BA8B}" destId="{493D66D7-98D0-4278-9AE5-11D8B8CF8860}" srcOrd="1" destOrd="0" parTransId="{72B2BC7C-D915-4B44-8A47-F6F7C748A79C}" sibTransId="{2F480E6C-EBEC-4766-A725-A6A49F91F0AB}"/>
    <dgm:cxn modelId="{DF9D161D-D7AB-49EA-BE92-75A8CB7181E3}" srcId="{656508E0-0874-43D2-88B8-6A9EB4D4BA8B}" destId="{6996E752-03E8-46A5-9106-1ECF95E42F62}" srcOrd="0" destOrd="0" parTransId="{557894F2-1A85-481D-9679-49B2AA5DD675}" sibTransId="{AB3EF838-656A-463D-B97A-01CF7412E344}"/>
    <dgm:cxn modelId="{E71327F9-46B8-44CE-844B-B8FB1A9A3021}" type="presOf" srcId="{493D66D7-98D0-4278-9AE5-11D8B8CF8860}" destId="{362C5176-7A7A-49C7-A361-1304B40C0E74}" srcOrd="0" destOrd="0" presId="urn:microsoft.com/office/officeart/2008/layout/VerticalCurvedList"/>
    <dgm:cxn modelId="{9B36D46D-B79C-407E-BFDF-032A6883803D}" srcId="{656508E0-0874-43D2-88B8-6A9EB4D4BA8B}" destId="{7BAE9070-5C0F-43FE-9202-89EE9EC4C6B5}" srcOrd="2" destOrd="0" parTransId="{9AD71AB6-49FA-4170-973D-53FF4AA158F8}" sibTransId="{EBC65D00-42D4-40D8-827D-8081791AB9BE}"/>
    <dgm:cxn modelId="{5C0513ED-BA2F-416D-90BB-625CEC872CE6}" type="presOf" srcId="{656508E0-0874-43D2-88B8-6A9EB4D4BA8B}" destId="{22B6A96F-8796-485F-BE35-E6F4094DC80B}" srcOrd="0" destOrd="0" presId="urn:microsoft.com/office/officeart/2008/layout/VerticalCurvedList"/>
    <dgm:cxn modelId="{0DB57177-F4FA-49EB-B826-9DE9E835675A}" type="presParOf" srcId="{22B6A96F-8796-485F-BE35-E6F4094DC80B}" destId="{2A7EFAB0-E778-404A-8E7E-17F50490CA76}" srcOrd="0" destOrd="0" presId="urn:microsoft.com/office/officeart/2008/layout/VerticalCurvedList"/>
    <dgm:cxn modelId="{D45C335C-3759-4219-9095-06CBC85F3A45}" type="presParOf" srcId="{2A7EFAB0-E778-404A-8E7E-17F50490CA76}" destId="{6490BB21-AFFB-4823-9AB3-541EE056EC5E}" srcOrd="0" destOrd="0" presId="urn:microsoft.com/office/officeart/2008/layout/VerticalCurvedList"/>
    <dgm:cxn modelId="{F3DC445A-532B-45A7-8781-4C7445E93C7C}" type="presParOf" srcId="{6490BB21-AFFB-4823-9AB3-541EE056EC5E}" destId="{E6FC89D9-C72C-46C6-8B03-5D95E2B09FA5}" srcOrd="0" destOrd="0" presId="urn:microsoft.com/office/officeart/2008/layout/VerticalCurvedList"/>
    <dgm:cxn modelId="{2ADA3CDA-AD93-400B-ABB8-29010CBED904}" type="presParOf" srcId="{6490BB21-AFFB-4823-9AB3-541EE056EC5E}" destId="{96672EE7-2DF8-420E-BDF4-22B601DAABF6}" srcOrd="1" destOrd="0" presId="urn:microsoft.com/office/officeart/2008/layout/VerticalCurvedList"/>
    <dgm:cxn modelId="{9A6D17DC-EB9A-4F4A-B86E-425E58691251}" type="presParOf" srcId="{6490BB21-AFFB-4823-9AB3-541EE056EC5E}" destId="{AA2E0940-2B1E-4798-847F-37190BD3313D}" srcOrd="2" destOrd="0" presId="urn:microsoft.com/office/officeart/2008/layout/VerticalCurvedList"/>
    <dgm:cxn modelId="{B20A02AA-B832-4DA5-A98D-13F8B05DDCCE}" type="presParOf" srcId="{6490BB21-AFFB-4823-9AB3-541EE056EC5E}" destId="{BB3E123F-235A-463E-98AE-C072FE73EEDF}" srcOrd="3" destOrd="0" presId="urn:microsoft.com/office/officeart/2008/layout/VerticalCurvedList"/>
    <dgm:cxn modelId="{5C26ABF8-0095-46C6-8291-F7255C39ADAC}" type="presParOf" srcId="{2A7EFAB0-E778-404A-8E7E-17F50490CA76}" destId="{01E7A20B-16EB-42E5-8E4C-F0DE530B408F}" srcOrd="1" destOrd="0" presId="urn:microsoft.com/office/officeart/2008/layout/VerticalCurvedList"/>
    <dgm:cxn modelId="{47641F3B-28DF-4719-9B2A-2312C0CD13E6}" type="presParOf" srcId="{2A7EFAB0-E778-404A-8E7E-17F50490CA76}" destId="{AAE56704-132C-469F-8D9D-D08BE502679A}" srcOrd="2" destOrd="0" presId="urn:microsoft.com/office/officeart/2008/layout/VerticalCurvedList"/>
    <dgm:cxn modelId="{4E8ED82E-B76E-42C6-BE5E-F7250A923947}" type="presParOf" srcId="{AAE56704-132C-469F-8D9D-D08BE502679A}" destId="{F86DD9EC-36A9-40DE-ACA2-0688B0786424}" srcOrd="0" destOrd="0" presId="urn:microsoft.com/office/officeart/2008/layout/VerticalCurvedList"/>
    <dgm:cxn modelId="{90C39A20-82A7-4B87-ACF3-F43AFD9F0B65}" type="presParOf" srcId="{2A7EFAB0-E778-404A-8E7E-17F50490CA76}" destId="{362C5176-7A7A-49C7-A361-1304B40C0E74}" srcOrd="3" destOrd="0" presId="urn:microsoft.com/office/officeart/2008/layout/VerticalCurvedList"/>
    <dgm:cxn modelId="{79B0CFB3-6111-48AC-A6D8-455FC3F1DFE3}" type="presParOf" srcId="{2A7EFAB0-E778-404A-8E7E-17F50490CA76}" destId="{5AFCDF4B-DF8D-4027-A6F5-8865BE02CFB9}" srcOrd="4" destOrd="0" presId="urn:microsoft.com/office/officeart/2008/layout/VerticalCurvedList"/>
    <dgm:cxn modelId="{A001CD33-8E8B-4368-9209-0E526934DFB0}" type="presParOf" srcId="{5AFCDF4B-DF8D-4027-A6F5-8865BE02CFB9}" destId="{528D5D3A-3961-4AD4-BCC5-B677A5A84A08}" srcOrd="0" destOrd="0" presId="urn:microsoft.com/office/officeart/2008/layout/VerticalCurvedList"/>
    <dgm:cxn modelId="{597983BB-7174-42CF-A8ED-148CBC0DDD3E}" type="presParOf" srcId="{2A7EFAB0-E778-404A-8E7E-17F50490CA76}" destId="{62013B69-183D-4207-9171-CAE00ABBA3AD}" srcOrd="5" destOrd="0" presId="urn:microsoft.com/office/officeart/2008/layout/VerticalCurvedList"/>
    <dgm:cxn modelId="{301006B1-42D5-4A24-A451-0CAB6D2D2A95}" type="presParOf" srcId="{2A7EFAB0-E778-404A-8E7E-17F50490CA76}" destId="{3DEAB6E9-AD66-4871-BBFD-1989B0D03D2E}" srcOrd="6" destOrd="0" presId="urn:microsoft.com/office/officeart/2008/layout/VerticalCurvedList"/>
    <dgm:cxn modelId="{846604F9-7692-424D-B433-100864AF7696}" type="presParOf" srcId="{3DEAB6E9-AD66-4871-BBFD-1989B0D03D2E}" destId="{5571D4D4-B128-4B5B-83FF-22B9321697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72EE7-2DF8-420E-BDF4-22B601DAABF6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7A20B-16EB-42E5-8E4C-F0DE530B408F}">
      <dsp:nvSpPr>
        <dsp:cNvPr id="0" name=""/>
        <dsp:cNvSpPr/>
      </dsp:nvSpPr>
      <dsp:spPr>
        <a:xfrm>
          <a:off x="561504" y="403860"/>
          <a:ext cx="9256372" cy="807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City area is divided into 100 m X 100 m grid. Total no of Grid is 2160. each grid size is 1 Hectare. </a:t>
          </a:r>
          <a:endParaRPr lang="en-US" sz="1300" kern="1200" dirty="0"/>
        </a:p>
      </dsp:txBody>
      <dsp:txXfrm>
        <a:off x="561504" y="403860"/>
        <a:ext cx="9256372" cy="807720"/>
      </dsp:txXfrm>
    </dsp:sp>
    <dsp:sp modelId="{F86DD9EC-36A9-40DE-ACA2-0688B0786424}">
      <dsp:nvSpPr>
        <dsp:cNvPr id="0" name=""/>
        <dsp:cNvSpPr/>
      </dsp:nvSpPr>
      <dsp:spPr>
        <a:xfrm>
          <a:off x="56679" y="30289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5176-7A7A-49C7-A361-1304B40C0E74}">
      <dsp:nvSpPr>
        <dsp:cNvPr id="0" name=""/>
        <dsp:cNvSpPr/>
      </dsp:nvSpPr>
      <dsp:spPr>
        <a:xfrm>
          <a:off x="855111" y="1615440"/>
          <a:ext cx="8962766" cy="807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34 elements are taken as parameter for the analysis</a:t>
          </a:r>
          <a:endParaRPr lang="en-US" sz="1300" kern="1200" dirty="0"/>
        </a:p>
      </dsp:txBody>
      <dsp:txXfrm>
        <a:off x="855111" y="1615440"/>
        <a:ext cx="8962766" cy="807720"/>
      </dsp:txXfrm>
    </dsp:sp>
    <dsp:sp modelId="{528D5D3A-3961-4AD4-BCC5-B677A5A84A08}">
      <dsp:nvSpPr>
        <dsp:cNvPr id="0" name=""/>
        <dsp:cNvSpPr/>
      </dsp:nvSpPr>
      <dsp:spPr>
        <a:xfrm>
          <a:off x="350286" y="151447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3B69-183D-4207-9171-CAE00ABBA3AD}">
      <dsp:nvSpPr>
        <dsp:cNvPr id="0" name=""/>
        <dsp:cNvSpPr/>
      </dsp:nvSpPr>
      <dsp:spPr>
        <a:xfrm>
          <a:off x="561504" y="2827020"/>
          <a:ext cx="9256372" cy="807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Parameters are examined by two ways: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Parameters/elements present within the grid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Parameters/elements are connected from the grid center through road network </a:t>
          </a:r>
          <a:endParaRPr lang="en-US" sz="1300" kern="1200" dirty="0"/>
        </a:p>
      </dsp:txBody>
      <dsp:txXfrm>
        <a:off x="561504" y="2827020"/>
        <a:ext cx="9256372" cy="807720"/>
      </dsp:txXfrm>
    </dsp:sp>
    <dsp:sp modelId="{5571D4D4-B128-4B5B-83FF-22B932169778}">
      <dsp:nvSpPr>
        <dsp:cNvPr id="0" name=""/>
        <dsp:cNvSpPr/>
      </dsp:nvSpPr>
      <dsp:spPr>
        <a:xfrm>
          <a:off x="56679" y="272605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7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6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2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1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1BA5B14-6494-45D5-913F-1A47492908EB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A9585D2-42CC-46F7-BCA4-E9C5E642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Comparative scenario Analysis of </a:t>
            </a:r>
            <a:r>
              <a:rPr lang="en-US" dirty="0" err="1" smtClean="0"/>
              <a:t>Mymensingh</a:t>
            </a:r>
            <a:r>
              <a:rPr lang="en-US" dirty="0" smtClean="0"/>
              <a:t> Town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MSDP </a:t>
            </a:r>
            <a:r>
              <a:rPr lang="en-US" dirty="0"/>
              <a:t>Project 2011-2031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785389" cy="1356360"/>
          </a:xfrm>
        </p:spPr>
        <p:txBody>
          <a:bodyPr/>
          <a:lstStyle/>
          <a:p>
            <a:r>
              <a:rPr lang="en-US" dirty="0" smtClean="0"/>
              <a:t>Commercial, Mixed Floor Space and Ground Height Map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0" t="6294" r="2281" b="4717"/>
          <a:stretch/>
        </p:blipFill>
        <p:spPr>
          <a:xfrm>
            <a:off x="1143000" y="2034367"/>
            <a:ext cx="3196281" cy="425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3943" r="50349" b="3099"/>
          <a:stretch/>
        </p:blipFill>
        <p:spPr>
          <a:xfrm>
            <a:off x="4603944" y="2034367"/>
            <a:ext cx="3068961" cy="425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3" t="6475" r="2434" b="3464"/>
          <a:stretch/>
        </p:blipFill>
        <p:spPr>
          <a:xfrm>
            <a:off x="7891849" y="2039089"/>
            <a:ext cx="3159623" cy="425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56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of Each cell connected with Important Node and their score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780026"/>
              </p:ext>
            </p:extLst>
          </p:nvPr>
        </p:nvGraphicFramePr>
        <p:xfrm>
          <a:off x="7916561" y="3632886"/>
          <a:ext cx="3818237" cy="260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4131" r="2205" b="3264"/>
          <a:stretch/>
        </p:blipFill>
        <p:spPr>
          <a:xfrm>
            <a:off x="1081516" y="2117125"/>
            <a:ext cx="6454910" cy="4440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33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of Each cell connected with </a:t>
            </a:r>
            <a:r>
              <a:rPr lang="en-US" dirty="0" smtClean="0"/>
              <a:t>Primary School and </a:t>
            </a:r>
            <a:r>
              <a:rPr lang="en-US" dirty="0"/>
              <a:t>their score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518" r="2344" b="3468"/>
          <a:stretch/>
        </p:blipFill>
        <p:spPr>
          <a:xfrm>
            <a:off x="1143000" y="2158313"/>
            <a:ext cx="6295442" cy="4349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882562"/>
              </p:ext>
            </p:extLst>
          </p:nvPr>
        </p:nvGraphicFramePr>
        <p:xfrm>
          <a:off x="7319320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22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scenario of </a:t>
            </a:r>
            <a:r>
              <a:rPr lang="en-US" dirty="0" err="1"/>
              <a:t>Mymensingh</a:t>
            </a:r>
            <a:r>
              <a:rPr lang="en-US" dirty="0"/>
              <a:t> Municipality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7" y="1980127"/>
            <a:ext cx="2859043" cy="403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5" y="1995282"/>
            <a:ext cx="2895421" cy="4089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92" y="1995282"/>
            <a:ext cx="2912987" cy="4114800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3863661" y="3889420"/>
            <a:ext cx="643944" cy="8242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7559898" y="4040275"/>
            <a:ext cx="677893" cy="5188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4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45720" indent="0" algn="ctr">
              <a:buNone/>
            </a:pPr>
            <a:r>
              <a:rPr lang="en-US" sz="4800" dirty="0" smtClean="0"/>
              <a:t>Thank You </a:t>
            </a:r>
          </a:p>
          <a:p>
            <a:pPr marL="45720" indent="0" algn="ctr">
              <a:buNone/>
            </a:pPr>
            <a:r>
              <a:rPr lang="en-US" sz="4800" dirty="0" smtClean="0"/>
              <a:t>Q &amp; A ???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1093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how the city elements are spatially distributed over the city area (Like </a:t>
            </a:r>
            <a:r>
              <a:rPr lang="en-US" dirty="0" err="1" smtClean="0"/>
              <a:t>landuse</a:t>
            </a:r>
            <a:r>
              <a:rPr lang="en-US" dirty="0" smtClean="0"/>
              <a:t>, population, resources and facilities)</a:t>
            </a:r>
          </a:p>
          <a:p>
            <a:r>
              <a:rPr lang="en-US" dirty="0" smtClean="0"/>
              <a:t>Evaluated how different area of the city is getting the services &amp; facilities </a:t>
            </a:r>
          </a:p>
          <a:p>
            <a:r>
              <a:rPr lang="en-US" dirty="0" smtClean="0"/>
              <a:t>Identify the exposed area of the city subject to different risk</a:t>
            </a:r>
          </a:p>
          <a:p>
            <a:r>
              <a:rPr lang="en-US" dirty="0" smtClean="0"/>
              <a:t>Evaluate the Connectivity of the city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30175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7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Depending on element presents in the cell and network distance of the elements from grid center a hierarchy is created so that every cell can be comparable with other.</a:t>
            </a:r>
          </a:p>
          <a:p>
            <a:r>
              <a:rPr lang="en-US" dirty="0" smtClean="0"/>
              <a:t>Spatial Join operation is performed for populating the parameters/elements into the cell</a:t>
            </a:r>
          </a:p>
          <a:p>
            <a:r>
              <a:rPr lang="en-US" dirty="0" smtClean="0"/>
              <a:t>Network Analysis operation is performed for calculating the connectivity/ accessibility of the cell from the elements</a:t>
            </a:r>
          </a:p>
          <a:p>
            <a:r>
              <a:rPr lang="en-US" dirty="0" smtClean="0"/>
              <a:t>A scale is developed ranging 0 to 10. Where each cell is scored according to the distribution. </a:t>
            </a:r>
          </a:p>
          <a:p>
            <a:r>
              <a:rPr lang="en-US" dirty="0" smtClean="0"/>
              <a:t>A weightage factor is assign for each parameter depending on their merit. </a:t>
            </a:r>
          </a:p>
          <a:p>
            <a:r>
              <a:rPr lang="en-US" dirty="0" smtClean="0"/>
              <a:t>Finally all cell are converted into 100 score…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4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Weightage distribution of the variables for </a:t>
            </a:r>
            <a:r>
              <a:rPr lang="en-US" sz="2800" dirty="0" smtClean="0"/>
              <a:t>comparative </a:t>
            </a:r>
            <a:r>
              <a:rPr lang="en-US" sz="2800" dirty="0"/>
              <a:t>analysis of the cell in </a:t>
            </a:r>
            <a:r>
              <a:rPr lang="en-US" sz="2800" dirty="0" err="1" smtClean="0"/>
              <a:t>Mymensingh</a:t>
            </a:r>
            <a:r>
              <a:rPr lang="en-US" sz="2800" dirty="0" smtClean="0"/>
              <a:t> </a:t>
            </a:r>
            <a:r>
              <a:rPr lang="en-US" sz="2800" dirty="0"/>
              <a:t>municipality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543385"/>
              </p:ext>
            </p:extLst>
          </p:nvPr>
        </p:nvGraphicFramePr>
        <p:xfrm>
          <a:off x="1143000" y="1720917"/>
          <a:ext cx="10214875" cy="45433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9238"/>
                <a:gridCol w="1024901"/>
                <a:gridCol w="513839"/>
                <a:gridCol w="1936937"/>
                <a:gridCol w="1335091"/>
                <a:gridCol w="1441622"/>
                <a:gridCol w="922637"/>
                <a:gridCol w="1451652"/>
                <a:gridCol w="513839"/>
                <a:gridCol w="685119"/>
              </a:tblGrid>
              <a:tr h="160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S/N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item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description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condition of veriable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influance of veriable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Load distribution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Broad category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points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detail points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Pora_dist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municipality office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administrative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 Adminstrative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Upz_Dist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distnce from UPZ office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administrative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DCOff_dist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DC's office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administrative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PriSch_Dist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primary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educational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 Education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Hghsch_dist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high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educational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Col_dist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college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educational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Univ_dis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college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educational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Clic_Dstn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clinic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health serv.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3. Health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Hos_Dstn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hospital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health serv.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CityCent_distn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city centre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commercial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4. Commertial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Bzr_dstn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bazar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commercial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Park_distn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park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recreational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5. Recreational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River_distn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brahmaputra river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recreational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Lngth_prim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primary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basic traffic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6. Transportationa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ImpNode_distn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frim important node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basic traffic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Dhk_bus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dhaka bus station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regional service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7. Regional connectivity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dhk_rail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rail station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regional service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PO_dist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police station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basic service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8.  Distance from Urban services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Fire_dist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fire station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basic service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Dstb_dstn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dustbin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basic service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Tel_Dstn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telephone post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basic service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  <a:tr h="16061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Epole_dstn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electric post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basic service influance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19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Weightage </a:t>
            </a:r>
            <a:r>
              <a:rPr lang="en-US" sz="2800" dirty="0"/>
              <a:t>distribution of the variables for </a:t>
            </a:r>
            <a:r>
              <a:rPr lang="en-US" sz="2800" dirty="0" err="1"/>
              <a:t>comparetive</a:t>
            </a:r>
            <a:r>
              <a:rPr lang="en-US" sz="2800" dirty="0"/>
              <a:t> analysis of the cell in </a:t>
            </a:r>
            <a:r>
              <a:rPr lang="en-US" sz="2800" dirty="0" err="1"/>
              <a:t>mymensingh</a:t>
            </a:r>
            <a:r>
              <a:rPr lang="en-US" sz="2800" dirty="0"/>
              <a:t> municipality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177021"/>
              </p:ext>
            </p:extLst>
          </p:nvPr>
        </p:nvGraphicFramePr>
        <p:xfrm>
          <a:off x="1143000" y="2075499"/>
          <a:ext cx="10012689" cy="40287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5516"/>
                <a:gridCol w="936403"/>
                <a:gridCol w="309427"/>
                <a:gridCol w="1739865"/>
                <a:gridCol w="1116951"/>
                <a:gridCol w="1549639"/>
                <a:gridCol w="912892"/>
                <a:gridCol w="1729126"/>
                <a:gridCol w="515516"/>
                <a:gridCol w="687354"/>
              </a:tblGrid>
              <a:tr h="466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S/N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item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description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condition of veriable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influance of veriable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Load distribution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Broad category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points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detail points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Wat_supply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water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9. quality of  direct Urban service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Drn_line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drain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Rd_Line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distance from nearby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outside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RD-width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Adjacent road width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sum_pop_nt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population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10. Quality of inhabitants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466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Sum_built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built up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11. Built-up quality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466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sum_Build_v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voulmn of that built up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sum_res_S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residential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12. Residential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Sum_admin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administrative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13. Administrative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Sum_Othr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other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14. Others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sum_edu_sp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education built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15. Educational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sum_Mixed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mixed used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16. Mixed used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  <a:tr h="238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Avg_ht_rl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avarage height (R.L.)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quality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 influance within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 Physical quality of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26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554731" cy="1356360"/>
          </a:xfrm>
        </p:spPr>
        <p:txBody>
          <a:bodyPr/>
          <a:lstStyle/>
          <a:p>
            <a:r>
              <a:rPr lang="en-US" dirty="0" smtClean="0"/>
              <a:t>Population Distribution and score of the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t="3532" r="2159" b="3663"/>
          <a:stretch/>
        </p:blipFill>
        <p:spPr>
          <a:xfrm>
            <a:off x="1143000" y="1834154"/>
            <a:ext cx="6760545" cy="4640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766034"/>
              </p:ext>
            </p:extLst>
          </p:nvPr>
        </p:nvGraphicFramePr>
        <p:xfrm>
          <a:off x="8015416" y="3608173"/>
          <a:ext cx="3369276" cy="273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064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777151" cy="1356360"/>
          </a:xfrm>
        </p:spPr>
        <p:txBody>
          <a:bodyPr>
            <a:normAutofit/>
          </a:bodyPr>
          <a:lstStyle/>
          <a:p>
            <a:r>
              <a:rPr lang="en-US" dirty="0" smtClean="0"/>
              <a:t>Building foot print pattern &amp; their score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784503"/>
              </p:ext>
            </p:extLst>
          </p:nvPr>
        </p:nvGraphicFramePr>
        <p:xfrm>
          <a:off x="7776520" y="4073611"/>
          <a:ext cx="4282646" cy="251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3517" r="2492" b="3469"/>
          <a:stretch/>
        </p:blipFill>
        <p:spPr>
          <a:xfrm>
            <a:off x="1268627" y="2026507"/>
            <a:ext cx="6569676" cy="4539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74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810103" cy="1356360"/>
          </a:xfrm>
        </p:spPr>
        <p:txBody>
          <a:bodyPr>
            <a:normAutofit/>
          </a:bodyPr>
          <a:lstStyle/>
          <a:p>
            <a:r>
              <a:rPr lang="en-US" dirty="0" smtClean="0"/>
              <a:t>Residential Floor Space distribution and their score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3581" r="2166" b="3542"/>
          <a:stretch/>
        </p:blipFill>
        <p:spPr>
          <a:xfrm>
            <a:off x="1143000" y="1965960"/>
            <a:ext cx="6694452" cy="4616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699937"/>
              </p:ext>
            </p:extLst>
          </p:nvPr>
        </p:nvGraphicFramePr>
        <p:xfrm>
          <a:off x="7837452" y="3916641"/>
          <a:ext cx="4093176" cy="274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464836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346</TotalTime>
  <Words>952</Words>
  <Application>Microsoft Office PowerPoint</Application>
  <PresentationFormat>Custom</PresentationFormat>
  <Paragraphs>348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Basis</vt:lpstr>
      <vt:lpstr>Comparative scenario Analysis of Mymensingh Town</vt:lpstr>
      <vt:lpstr>Objectives</vt:lpstr>
      <vt:lpstr>Methodology</vt:lpstr>
      <vt:lpstr>Methodology</vt:lpstr>
      <vt:lpstr>Weightage distribution of the variables for comparative analysis of the cell in Mymensingh municipality</vt:lpstr>
      <vt:lpstr>Weightage distribution of the variables for comparetive analysis of the cell in mymensingh municipality</vt:lpstr>
      <vt:lpstr>Population Distribution and score of the cell</vt:lpstr>
      <vt:lpstr>Building foot print pattern &amp; their score</vt:lpstr>
      <vt:lpstr>Residential Floor Space distribution and their score</vt:lpstr>
      <vt:lpstr>Commercial, Mixed Floor Space and Ground Height Map</vt:lpstr>
      <vt:lpstr>Accessibility of Each cell connected with Important Node and their score</vt:lpstr>
      <vt:lpstr>Accessibility of Each cell connected with Primary School and their score</vt:lpstr>
      <vt:lpstr>Comparative scenario of Mymensingh Municipality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scenario of Mymensingh Town</dc:title>
  <dc:creator>Tiller</dc:creator>
  <cp:lastModifiedBy>tamzid</cp:lastModifiedBy>
  <cp:revision>21</cp:revision>
  <dcterms:created xsi:type="dcterms:W3CDTF">2014-12-22T14:28:03Z</dcterms:created>
  <dcterms:modified xsi:type="dcterms:W3CDTF">2014-12-23T04:17:40Z</dcterms:modified>
</cp:coreProperties>
</file>