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3" r:id="rId5"/>
    <p:sldId id="258" r:id="rId6"/>
    <p:sldId id="259" r:id="rId7"/>
    <p:sldId id="268" r:id="rId8"/>
    <p:sldId id="269" r:id="rId9"/>
    <p:sldId id="270" r:id="rId10"/>
    <p:sldId id="264" r:id="rId11"/>
    <p:sldId id="261" r:id="rId12"/>
    <p:sldId id="271" r:id="rId13"/>
    <p:sldId id="272" r:id="rId14"/>
    <p:sldId id="27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8D50-B595-4755-96FF-F19B0DDB5703}" type="datetimeFigureOut">
              <a:rPr lang="en-US" smtClean="0"/>
              <a:pPr/>
              <a:t>27-Aug-15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92F6-5534-4E3F-91EF-23B90BC5B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Road Network Design</a:t>
            </a:r>
            <a:endParaRPr lang="en-US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posed Road Networ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Urban Area </a:t>
            </a:r>
          </a:p>
          <a:p>
            <a:r>
              <a:rPr lang="en-US" dirty="0" smtClean="0"/>
              <a:t>Proposed Road Network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04800"/>
            <a:ext cx="393700" cy="39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36972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685800"/>
            <a:ext cx="762000" cy="22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1700" y="609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Floor wise List of Affected Structure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0550" y="1524000"/>
          <a:ext cx="7962900" cy="4539630"/>
        </p:xfrm>
        <a:graphic>
          <a:graphicData uri="http://schemas.openxmlformats.org/drawingml/2006/table">
            <a:tbl>
              <a:tblPr/>
              <a:tblGrid>
                <a:gridCol w="1066800"/>
                <a:gridCol w="758841"/>
                <a:gridCol w="776868"/>
                <a:gridCol w="1165302"/>
                <a:gridCol w="1009929"/>
                <a:gridCol w="1864484"/>
                <a:gridCol w="1320676"/>
              </a:tblGrid>
              <a:tr h="20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Floor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Katcha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Pucca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Semi-pucca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Tin-Shed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Under 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ign MSD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8786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Detailed Road Design </a:t>
            </a:r>
          </a:p>
        </p:txBody>
      </p:sp>
      <p:pic>
        <p:nvPicPr>
          <p:cNvPr id="5" name="Picture 4" descr="Ex.Road_W10_Det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838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Existing Road Network</a:t>
            </a:r>
            <a:r>
              <a:rPr lang="en-US" b="1" dirty="0" smtClean="0"/>
              <a:t> </a:t>
            </a:r>
            <a:r>
              <a:rPr lang="en-US" b="1" dirty="0" smtClean="0"/>
              <a:t>(Ward-10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2066925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Detailed Road Design </a:t>
            </a:r>
          </a:p>
          <a:p>
            <a:r>
              <a:rPr lang="en-US" sz="2000" b="1" dirty="0" smtClean="0"/>
              <a:t>(Ward-10)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Proposed Road Network According </a:t>
            </a:r>
          </a:p>
          <a:p>
            <a:r>
              <a:rPr lang="en-US" sz="2000" dirty="0" smtClean="0"/>
              <a:t>to Previous Standard</a:t>
            </a:r>
            <a:endParaRPr lang="en-US" sz="2000" dirty="0" smtClean="0"/>
          </a:p>
        </p:txBody>
      </p:sp>
      <p:pic>
        <p:nvPicPr>
          <p:cNvPr id="7" name="Picture 6" descr="Proposed Road_W10_Det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1752600" cy="457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_W10_Det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Detailed Road Design </a:t>
            </a:r>
          </a:p>
          <a:p>
            <a:r>
              <a:rPr lang="en-US" sz="2000" b="1" dirty="0" smtClean="0"/>
              <a:t>(Ward-10)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1128026"/>
            <a:ext cx="1752600" cy="550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isting Road_categ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798"/>
            <a:ext cx="9144000" cy="6470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Existing Road Network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2" y="1066788"/>
          <a:ext cx="7162797" cy="5029224"/>
        </p:xfrm>
        <a:graphic>
          <a:graphicData uri="http://schemas.openxmlformats.org/drawingml/2006/table">
            <a:tbl>
              <a:tblPr/>
              <a:tblGrid>
                <a:gridCol w="963988"/>
                <a:gridCol w="1147023"/>
                <a:gridCol w="1086012"/>
                <a:gridCol w="1086012"/>
                <a:gridCol w="1012798"/>
                <a:gridCol w="1086012"/>
                <a:gridCol w="780952"/>
              </a:tblGrid>
              <a:tr h="2095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Ward No.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 Category (Length in km)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A(32ft Above)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 (24-31.99ft)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(16-23.99ft)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 (8-15.99ft)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 (Below 8 ft)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18.93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10.72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34.63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Grand Total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56.88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220.37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109.07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427.75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228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Existing Road Category According to Width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D_16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143000"/>
            <a:ext cx="2743200" cy="2743200"/>
          </a:xfrm>
          <a:prstGeom prst="rect">
            <a:avLst/>
          </a:prstGeom>
        </p:spPr>
      </p:pic>
      <p:pic>
        <p:nvPicPr>
          <p:cNvPr id="8" name="Picture 7" descr="RD_20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2743200" cy="2743200"/>
          </a:xfrm>
          <a:prstGeom prst="rect">
            <a:avLst/>
          </a:prstGeom>
        </p:spPr>
      </p:pic>
      <p:pic>
        <p:nvPicPr>
          <p:cNvPr id="9" name="Picture 8" descr="RD_12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143000"/>
            <a:ext cx="2743200" cy="27432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38400" y="4800600"/>
          <a:ext cx="4267200" cy="990600"/>
        </p:xfrm>
        <a:graphic>
          <a:graphicData uri="http://schemas.openxmlformats.org/drawingml/2006/table">
            <a:tbl>
              <a:tblPr/>
              <a:tblGrid>
                <a:gridCol w="2042643"/>
                <a:gridCol w="2224557"/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 Width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Affected Structure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47800" y="4038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ft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403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ft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4050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ft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04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Road Widening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6500" y="381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Define Road Category and Lane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92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Regional Road: </a:t>
            </a:r>
          </a:p>
          <a:p>
            <a:pPr marL="342900" indent="-342900"/>
            <a:r>
              <a:rPr lang="en-US" sz="2400" dirty="0"/>
              <a:t>	</a:t>
            </a:r>
            <a:r>
              <a:rPr lang="en-US" sz="2400" dirty="0" smtClean="0"/>
              <a:t>4 Lane </a:t>
            </a:r>
            <a:r>
              <a:rPr lang="en-US" dirty="0" smtClean="0"/>
              <a:t>(12ft per lane) </a:t>
            </a:r>
            <a:r>
              <a:rPr lang="en-US" sz="2400" dirty="0" smtClean="0"/>
              <a:t>Regional Road with 3 Lane </a:t>
            </a:r>
            <a:r>
              <a:rPr lang="en-US" dirty="0" smtClean="0"/>
              <a:t>(10ft per lane)</a:t>
            </a:r>
            <a:r>
              <a:rPr lang="en-US" sz="2400" dirty="0" smtClean="0"/>
              <a:t> Service Road</a:t>
            </a:r>
          </a:p>
          <a:p>
            <a:pPr marL="342900" indent="-342900"/>
            <a:r>
              <a:rPr lang="en-US" sz="2400" dirty="0"/>
              <a:t>	</a:t>
            </a:r>
            <a:r>
              <a:rPr lang="en-US" sz="2400" dirty="0" smtClean="0"/>
              <a:t>84 ft Regional Road</a:t>
            </a:r>
          </a:p>
          <a:p>
            <a:pPr marL="342900" indent="-342900"/>
            <a:r>
              <a:rPr lang="en-US" sz="2400" dirty="0"/>
              <a:t>	</a:t>
            </a:r>
            <a:r>
              <a:rPr lang="en-US" sz="2400" dirty="0" smtClean="0"/>
              <a:t>45 ft Service Road with Footpath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440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 Section of Regional Road:</a:t>
            </a:r>
            <a:endParaRPr lang="en-US" b="1" dirty="0"/>
          </a:p>
        </p:txBody>
      </p:sp>
      <p:pic>
        <p:nvPicPr>
          <p:cNvPr id="7" name="Picture 6" descr="4 Lane Road-Model.jpg"/>
          <p:cNvPicPr>
            <a:picLocks noChangeAspect="1"/>
          </p:cNvPicPr>
          <p:nvPr/>
        </p:nvPicPr>
        <p:blipFill>
          <a:blip r:embed="rId2"/>
          <a:srcRect t="32222" b="35556"/>
          <a:stretch>
            <a:fillRect/>
          </a:stretch>
        </p:blipFill>
        <p:spPr>
          <a:xfrm>
            <a:off x="381000" y="3962400"/>
            <a:ext cx="85725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031319"/>
            <a:ext cx="7239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2. Primary Road:</a:t>
            </a:r>
          </a:p>
          <a:p>
            <a:pPr marL="342900" indent="-34290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6 Lane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(8 ft per lane)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Road</a:t>
            </a:r>
          </a:p>
          <a:p>
            <a:pPr marL="342900" indent="-3429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ft Divider on Center and 5 ft Footpath both side</a:t>
            </a:r>
          </a:p>
          <a:p>
            <a:pPr marL="342900" indent="-3429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total 61 ft Primary Road</a:t>
            </a:r>
          </a:p>
          <a:p>
            <a:pPr marL="342900" indent="-342900"/>
            <a:r>
              <a:rPr lang="en-US" sz="24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3276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 Section of Primary Road:</a:t>
            </a:r>
            <a:endParaRPr lang="en-US" b="1" dirty="0"/>
          </a:p>
        </p:txBody>
      </p:sp>
      <p:pic>
        <p:nvPicPr>
          <p:cNvPr id="7" name="Picture 6" descr="4 Lane Road-Model.jpg4.jpg"/>
          <p:cNvPicPr>
            <a:picLocks noChangeAspect="1"/>
          </p:cNvPicPr>
          <p:nvPr/>
        </p:nvPicPr>
        <p:blipFill>
          <a:blip r:embed="rId2"/>
          <a:srcRect b="22843"/>
          <a:stretch>
            <a:fillRect/>
          </a:stretch>
        </p:blipFill>
        <p:spPr>
          <a:xfrm>
            <a:off x="609600" y="3657600"/>
            <a:ext cx="79248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6500" y="381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Define Road Category and Lane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031319"/>
            <a:ext cx="7239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3. Secondary Road:</a:t>
            </a:r>
          </a:p>
          <a:p>
            <a:pPr marL="342900" indent="-34290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4 Lane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(8 ft per lane)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Road</a:t>
            </a:r>
          </a:p>
          <a:p>
            <a:pPr marL="342900" indent="-3429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ft Divider on Center and 5 ft Footpath both side</a:t>
            </a:r>
          </a:p>
          <a:p>
            <a:pPr marL="342900" indent="-3429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total 45 ft Secondary Road</a:t>
            </a:r>
          </a:p>
          <a:p>
            <a:pPr marL="342900" indent="-342900"/>
            <a:r>
              <a:rPr lang="en-US" sz="24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31358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 Section of Secondary Road: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76500" y="381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Define Road Category and Lane</a:t>
            </a:r>
            <a:endParaRPr lang="en-US" sz="2400" b="1" dirty="0"/>
          </a:p>
        </p:txBody>
      </p:sp>
      <p:pic>
        <p:nvPicPr>
          <p:cNvPr id="6" name="Picture 5" descr="4 Lane Road-Model.jpg3.jpg"/>
          <p:cNvPicPr>
            <a:picLocks noChangeAspect="1"/>
          </p:cNvPicPr>
          <p:nvPr/>
        </p:nvPicPr>
        <p:blipFill>
          <a:blip r:embed="rId2"/>
          <a:srcRect l="6050" t="7473" r="12811" b="26690"/>
          <a:stretch>
            <a:fillRect/>
          </a:stretch>
        </p:blipFill>
        <p:spPr>
          <a:xfrm>
            <a:off x="609600" y="3733800"/>
            <a:ext cx="7772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031319"/>
            <a:ext cx="7239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4. Local Road:</a:t>
            </a:r>
          </a:p>
          <a:p>
            <a:pPr marL="342900" indent="-34290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3 Lane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(8 ft per lane)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Road</a:t>
            </a:r>
          </a:p>
          <a:p>
            <a:pPr marL="342900" indent="-3429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ft Footpath both side</a:t>
            </a:r>
          </a:p>
          <a:p>
            <a:pPr marL="342900" indent="-3429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total 34 ft Local Road</a:t>
            </a:r>
          </a:p>
          <a:p>
            <a:pPr marL="342900" indent="-342900"/>
            <a:r>
              <a:rPr lang="en-US" sz="24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3048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 Section of Local Road: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76500" y="381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Define Road Category and Lane</a:t>
            </a:r>
            <a:endParaRPr lang="en-US" sz="2400" b="1" dirty="0"/>
          </a:p>
        </p:txBody>
      </p:sp>
      <p:pic>
        <p:nvPicPr>
          <p:cNvPr id="7" name="Picture 6" descr="4 Lane Road-Model.jpg2.jpg"/>
          <p:cNvPicPr>
            <a:picLocks noChangeAspect="1"/>
          </p:cNvPicPr>
          <p:nvPr/>
        </p:nvPicPr>
        <p:blipFill>
          <a:blip r:embed="rId2"/>
          <a:srcRect l="6444" t="14444" r="13556" b="25556"/>
          <a:stretch>
            <a:fillRect/>
          </a:stretch>
        </p:blipFill>
        <p:spPr>
          <a:xfrm>
            <a:off x="990600" y="3642360"/>
            <a:ext cx="7315200" cy="2606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7239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. Rail Road:</a:t>
            </a:r>
          </a:p>
          <a:p>
            <a:pPr marL="342900" indent="-34290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20 ft Rail Buffer</a:t>
            </a:r>
          </a:p>
          <a:p>
            <a:pPr marL="342900" indent="-34290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2 Lane Road on both side of Rail Track</a:t>
            </a:r>
          </a:p>
          <a:p>
            <a:pPr marL="342900" indent="-3429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ft Footpath both side</a:t>
            </a:r>
          </a:p>
          <a:p>
            <a:pPr marL="342900" indent="-3429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total 62 ft Rail Road</a:t>
            </a:r>
          </a:p>
          <a:p>
            <a:pPr marL="342900" indent="-342900"/>
            <a:r>
              <a:rPr lang="en-US" sz="24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971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 Section of Rail Road: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76500" y="304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Define Road Category and Lane</a:t>
            </a:r>
            <a:endParaRPr lang="en-US" sz="2400" b="1" dirty="0"/>
          </a:p>
        </p:txBody>
      </p:sp>
      <p:pic>
        <p:nvPicPr>
          <p:cNvPr id="6" name="Picture 5" descr="4 Lane Road-Model.jpg1.jpg"/>
          <p:cNvPicPr>
            <a:picLocks noChangeAspect="1"/>
          </p:cNvPicPr>
          <p:nvPr/>
        </p:nvPicPr>
        <p:blipFill>
          <a:blip r:embed="rId2"/>
          <a:srcRect l="5556" t="11111" r="9111" b="42222"/>
          <a:stretch>
            <a:fillRect/>
          </a:stretch>
        </p:blipFill>
        <p:spPr>
          <a:xfrm>
            <a:off x="838200" y="3581400"/>
            <a:ext cx="7315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387</Words>
  <Application>Microsoft Office PowerPoint</Application>
  <PresentationFormat>On-screen Show (4:3)</PresentationFormat>
  <Paragraphs>335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Road Network Design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MSDP</dc:creator>
  <cp:lastModifiedBy>MSDP</cp:lastModifiedBy>
  <cp:revision>35</cp:revision>
  <dcterms:created xsi:type="dcterms:W3CDTF">2015-08-27T10:18:55Z</dcterms:created>
  <dcterms:modified xsi:type="dcterms:W3CDTF">2015-08-27T13:18:00Z</dcterms:modified>
</cp:coreProperties>
</file>