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9"/>
  </p:notesMasterIdLst>
  <p:handoutMasterIdLst>
    <p:handoutMasterId r:id="rId70"/>
  </p:handoutMasterIdLst>
  <p:sldIdLst>
    <p:sldId id="353" r:id="rId2"/>
    <p:sldId id="358" r:id="rId3"/>
    <p:sldId id="352" r:id="rId4"/>
    <p:sldId id="355" r:id="rId5"/>
    <p:sldId id="359" r:id="rId6"/>
    <p:sldId id="347" r:id="rId7"/>
    <p:sldId id="357" r:id="rId8"/>
    <p:sldId id="348" r:id="rId9"/>
    <p:sldId id="349" r:id="rId10"/>
    <p:sldId id="360" r:id="rId11"/>
    <p:sldId id="356" r:id="rId12"/>
    <p:sldId id="276" r:id="rId13"/>
    <p:sldId id="365" r:id="rId14"/>
    <p:sldId id="364" r:id="rId15"/>
    <p:sldId id="351" r:id="rId16"/>
    <p:sldId id="271" r:id="rId17"/>
    <p:sldId id="367" r:id="rId18"/>
    <p:sldId id="366" r:id="rId19"/>
    <p:sldId id="369" r:id="rId20"/>
    <p:sldId id="391" r:id="rId21"/>
    <p:sldId id="385" r:id="rId22"/>
    <p:sldId id="370" r:id="rId23"/>
    <p:sldId id="384" r:id="rId24"/>
    <p:sldId id="372" r:id="rId25"/>
    <p:sldId id="386" r:id="rId26"/>
    <p:sldId id="371" r:id="rId27"/>
    <p:sldId id="373" r:id="rId28"/>
    <p:sldId id="368" r:id="rId29"/>
    <p:sldId id="375" r:id="rId30"/>
    <p:sldId id="374" r:id="rId31"/>
    <p:sldId id="376" r:id="rId32"/>
    <p:sldId id="402" r:id="rId33"/>
    <p:sldId id="377" r:id="rId34"/>
    <p:sldId id="378" r:id="rId35"/>
    <p:sldId id="380" r:id="rId36"/>
    <p:sldId id="379" r:id="rId37"/>
    <p:sldId id="382" r:id="rId38"/>
    <p:sldId id="383" r:id="rId39"/>
    <p:sldId id="390" r:id="rId40"/>
    <p:sldId id="387" r:id="rId41"/>
    <p:sldId id="267" r:id="rId42"/>
    <p:sldId id="284" r:id="rId43"/>
    <p:sldId id="388" r:id="rId44"/>
    <p:sldId id="389" r:id="rId45"/>
    <p:sldId id="393" r:id="rId46"/>
    <p:sldId id="392" r:id="rId47"/>
    <p:sldId id="394" r:id="rId48"/>
    <p:sldId id="395" r:id="rId49"/>
    <p:sldId id="396" r:id="rId50"/>
    <p:sldId id="397" r:id="rId51"/>
    <p:sldId id="398" r:id="rId52"/>
    <p:sldId id="399" r:id="rId53"/>
    <p:sldId id="406" r:id="rId54"/>
    <p:sldId id="404" r:id="rId55"/>
    <p:sldId id="295" r:id="rId56"/>
    <p:sldId id="408" r:id="rId57"/>
    <p:sldId id="409" r:id="rId58"/>
    <p:sldId id="289" r:id="rId59"/>
    <p:sldId id="416" r:id="rId60"/>
    <p:sldId id="403" r:id="rId61"/>
    <p:sldId id="414" r:id="rId62"/>
    <p:sldId id="410" r:id="rId63"/>
    <p:sldId id="411" r:id="rId64"/>
    <p:sldId id="412" r:id="rId65"/>
    <p:sldId id="413" r:id="rId66"/>
    <p:sldId id="401" r:id="rId67"/>
    <p:sldId id="310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980672"/>
    <a:srgbClr val="CC00CC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4" autoAdjust="0"/>
    <p:restoredTop sz="93606" autoAdjust="0"/>
  </p:normalViewPr>
  <p:slideViewPr>
    <p:cSldViewPr>
      <p:cViewPr>
        <p:scale>
          <a:sx n="70" d="100"/>
          <a:sy n="70" d="100"/>
        </p:scale>
        <p:origin x="-13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86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TMC%233Date231214\For%20Working%20paper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MC%233Date231214\For%20Working%20pap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Condition of Road Type By Area</a:t>
            </a:r>
          </a:p>
        </c:rich>
      </c:tx>
      <c:layout>
        <c:manualLayout>
          <c:xMode val="edge"/>
          <c:yMode val="edge"/>
          <c:x val="0.10883928571428569"/>
          <c:y val="0.88888888888888884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055555555555655E-2"/>
          <c:y val="0.24786599591717709"/>
          <c:w val="0.8833333333333333"/>
          <c:h val="0.70322652376786199"/>
        </c:manualLayout>
      </c:layout>
      <c:pie3DChart>
        <c:varyColors val="1"/>
        <c:ser>
          <c:idx val="0"/>
          <c:order val="0"/>
          <c:tx>
            <c:strRef>
              <c:f>'[For Working paper.xlsx]Sheet1'!$I$38</c:f>
              <c:strCache>
                <c:ptCount val="1"/>
                <c:pt idx="0">
                  <c:v>%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'[For Working paper.xlsx]Sheet1'!$G$39:$G$44</c:f>
              <c:strCache>
                <c:ptCount val="6"/>
                <c:pt idx="0">
                  <c:v>Tertiary C(&lt;12ft)</c:v>
                </c:pt>
                <c:pt idx="1">
                  <c:v>Tertiary A(&gt;=18&lt;30ft)</c:v>
                </c:pt>
                <c:pt idx="2">
                  <c:v>Tertiary B(&gt;=12&lt;18ft)</c:v>
                </c:pt>
                <c:pt idx="3">
                  <c:v>Access(&gt;=30&lt;39ft)</c:v>
                </c:pt>
                <c:pt idx="4">
                  <c:v>Primary(&gt;=45ft)</c:v>
                </c:pt>
                <c:pt idx="5">
                  <c:v>Secondary(&gt;=39&lt;45ft)</c:v>
                </c:pt>
              </c:strCache>
            </c:strRef>
          </c:cat>
          <c:val>
            <c:numRef>
              <c:f>'[For Working paper.xlsx]Sheet1'!$I$39:$I$44</c:f>
              <c:numCache>
                <c:formatCode>0.00</c:formatCode>
                <c:ptCount val="6"/>
                <c:pt idx="0">
                  <c:v>59.063914745122183</c:v>
                </c:pt>
                <c:pt idx="1">
                  <c:v>18.740045825559992</c:v>
                </c:pt>
                <c:pt idx="2">
                  <c:v>13.528439415531523</c:v>
                </c:pt>
                <c:pt idx="3">
                  <c:v>4.8214944905164696</c:v>
                </c:pt>
                <c:pt idx="4">
                  <c:v>3.4115086240237069</c:v>
                </c:pt>
                <c:pt idx="5">
                  <c:v>0.43459689924611966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ysClr val="windowText" lastClr="000000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Status</a:t>
            </a:r>
            <a:r>
              <a:rPr lang="en-US" sz="1400" baseline="0">
                <a:latin typeface="Times New Roman" pitchFamily="18" charset="0"/>
                <a:cs typeface="Times New Roman" pitchFamily="18" charset="0"/>
              </a:rPr>
              <a:t> of Road By Length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2775000000000015"/>
          <c:y val="0.85648148148148162"/>
        </c:manualLayout>
      </c:layout>
      <c:overlay val="0"/>
    </c:title>
    <c:autoTitleDeleted val="0"/>
    <c:view3D>
      <c:rotX val="2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722222222222274E-2"/>
          <c:y val="0.14829250510352873"/>
          <c:w val="0.8694444444444448"/>
          <c:h val="0.71776684164479465"/>
        </c:manualLayout>
      </c:layout>
      <c:pie3DChart>
        <c:varyColors val="1"/>
        <c:ser>
          <c:idx val="0"/>
          <c:order val="0"/>
          <c:tx>
            <c:strRef>
              <c:f>'[For Working paper.xlsx]Sheet1'!$I$60</c:f>
              <c:strCache>
                <c:ptCount val="1"/>
                <c:pt idx="0">
                  <c:v>Length(M)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00B0F0"/>
              </a:solidFill>
            </c:spPr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rgbClr val="CC00CC"/>
              </a:solidFill>
            </c:spPr>
          </c:dPt>
          <c:dPt>
            <c:idx val="5"/>
            <c:bubble3D val="0"/>
            <c:spPr>
              <a:solidFill>
                <a:schemeClr val="tx1"/>
              </a:solidFill>
            </c:spPr>
          </c:dPt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'[For Working paper.xlsx]Sheet1'!$H$61:$H$66</c:f>
              <c:strCache>
                <c:ptCount val="6"/>
                <c:pt idx="0">
                  <c:v>Tertiary C</c:v>
                </c:pt>
                <c:pt idx="1">
                  <c:v>Tertiary B</c:v>
                </c:pt>
                <c:pt idx="2">
                  <c:v>Tertiary A</c:v>
                </c:pt>
                <c:pt idx="3">
                  <c:v>Access</c:v>
                </c:pt>
                <c:pt idx="4">
                  <c:v>Primary</c:v>
                </c:pt>
                <c:pt idx="5">
                  <c:v>Secondary</c:v>
                </c:pt>
              </c:strCache>
            </c:strRef>
          </c:cat>
          <c:val>
            <c:numRef>
              <c:f>'[For Working paper.xlsx]Sheet1'!$I$61:$I$66</c:f>
              <c:numCache>
                <c:formatCode>0.00</c:formatCode>
                <c:ptCount val="6"/>
                <c:pt idx="0">
                  <c:v>214551.21713400004</c:v>
                </c:pt>
                <c:pt idx="1">
                  <c:v>33208.7086672</c:v>
                </c:pt>
                <c:pt idx="2">
                  <c:v>28107.959703</c:v>
                </c:pt>
                <c:pt idx="3">
                  <c:v>3788.2564617899993</c:v>
                </c:pt>
                <c:pt idx="4">
                  <c:v>2096.3089835800001</c:v>
                </c:pt>
                <c:pt idx="5">
                  <c:v>327.99325427199989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ysClr val="windowText" lastClr="000000"/>
      </a:solidFill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402E7-1501-423A-B008-932CE5BF0F89}" type="datetimeFigureOut">
              <a:rPr lang="en-US" smtClean="0"/>
              <a:t>8/29/2015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304DB-AB8D-45E3-8644-55460DD08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07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6AB97-266F-4E42-B314-BF6D2161BE6C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95EF2-6866-4473-9864-2606F6DEB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8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6004-2FBC-4831-8C45-67D881A0BFD7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6004-2FBC-4831-8C45-67D881A0BFD7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6004-2FBC-4831-8C45-67D881A0BFD7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6004-2FBC-4831-8C45-67D881A0BFD7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6004-2FBC-4831-8C45-67D881A0BFD7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6004-2FBC-4831-8C45-67D881A0BFD7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6004-2FBC-4831-8C45-67D881A0BFD7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6004-2FBC-4831-8C45-67D881A0BFD7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6004-2FBC-4831-8C45-67D881A0BFD7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6004-2FBC-4831-8C45-67D881A0BFD7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6004-2FBC-4831-8C45-67D881A0BFD7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4FA06EE-F803-440F-ADC8-F57D07EA21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EA6004-2FBC-4831-8C45-67D881A0BFD7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4FA06EE-F803-440F-ADC8-F57D07EA21D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="1" baseline="30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Step of 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9215" y="2022515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Image Collection and Processing</a:t>
            </a:r>
          </a:p>
        </p:txBody>
      </p:sp>
    </p:spTree>
    <p:extLst>
      <p:ext uri="{BB962C8B-B14F-4D97-AF65-F5344CB8AC3E}">
        <p14:creationId xmlns:p14="http://schemas.microsoft.com/office/powerpoint/2010/main" val="29367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6705600" cy="6705600"/>
          </a:xfrm>
        </p:spPr>
      </p:pic>
      <p:sp>
        <p:nvSpPr>
          <p:cNvPr id="5" name="TextBox 4"/>
          <p:cNvSpPr txBox="1"/>
          <p:nvPr/>
        </p:nvSpPr>
        <p:spPr>
          <a:xfrm>
            <a:off x="7086600" y="1524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 Example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6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3rd Step of </a:t>
            </a:r>
          </a:p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2640319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Mauza</a:t>
            </a:r>
            <a:r>
              <a:rPr lang="en-US" sz="3600" dirty="0" smtClean="0"/>
              <a:t> Map Digitization and Layout Preparation</a:t>
            </a:r>
          </a:p>
        </p:txBody>
      </p:sp>
    </p:spTree>
    <p:extLst>
      <p:ext uri="{BB962C8B-B14F-4D97-AF65-F5344CB8AC3E}">
        <p14:creationId xmlns:p14="http://schemas.microsoft.com/office/powerpoint/2010/main" val="32536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824" y="685800"/>
            <a:ext cx="10460624" cy="5529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228600"/>
            <a:ext cx="518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Geo-referenced </a:t>
            </a:r>
            <a:r>
              <a:rPr lang="en-US" dirty="0" err="1" smtClean="0"/>
              <a:t>Mauza</a:t>
            </a:r>
            <a:r>
              <a:rPr lang="en-US" dirty="0" smtClean="0"/>
              <a:t> Check</a:t>
            </a: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817" y="4495800"/>
            <a:ext cx="777219" cy="78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62400" y="659487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GCP has been Collected in Total 58 Locations by Using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RTK </a:t>
            </a: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</a:p>
          <a:p>
            <a:endParaRPr lang="en-US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 Basis of these GCP Geo-referenced  </a:t>
            </a:r>
            <a:r>
              <a:rPr lang="en-US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Mauza</a:t>
            </a: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has been Checked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814" y="2660955"/>
            <a:ext cx="1293226" cy="1578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9903" y="6359842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Source : GIS Database</a:t>
            </a:r>
            <a:endParaRPr lang="en-US" sz="1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4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4th Step of 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62161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Preparation of Digital Elevation Model</a:t>
            </a:r>
          </a:p>
        </p:txBody>
      </p:sp>
    </p:spTree>
    <p:extLst>
      <p:ext uri="{BB962C8B-B14F-4D97-AF65-F5344CB8AC3E}">
        <p14:creationId xmlns:p14="http://schemas.microsoft.com/office/powerpoint/2010/main" val="304549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4696286"/>
              </p:ext>
            </p:extLst>
          </p:nvPr>
        </p:nvGraphicFramePr>
        <p:xfrm>
          <a:off x="1064455" y="1219200"/>
          <a:ext cx="6707945" cy="45720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4345"/>
                <a:gridCol w="5943600"/>
              </a:tblGrid>
              <a:tr h="66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work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66212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DTM points generated(10m interval) from 3d Image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6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 Preparation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6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Contour from DEM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9922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Collect RL from Field for DEM(RL) checking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6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Find out Difference By using GIS Software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6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Check Contour from Field(rl)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6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 Correction and Finalization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6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Contour Correction and Finalization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6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Inundation Data collection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106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Flood Map Preparation from DEM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4455" y="357739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of DEM Preparation</a:t>
            </a:r>
            <a:endParaRPr 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556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53400" y="6421438"/>
            <a:ext cx="762000" cy="365125"/>
          </a:xfrm>
        </p:spPr>
        <p:txBody>
          <a:bodyPr lIns="0" tIns="0" rIns="0" bIns="0" anchor="b"/>
          <a:lstStyle/>
          <a:p>
            <a:pPr>
              <a:defRPr/>
            </a:pPr>
            <a:fld id="{0AB606DA-FD9A-4F01-A820-04B209E8F298}" type="slidenum">
              <a:rPr lang="en-US">
                <a:solidFill>
                  <a:schemeClr val="tx2">
                    <a:shade val="50000"/>
                  </a:schemeClr>
                </a:solidFill>
                <a:latin typeface="Tahoma" pitchFamily="34" charset="0"/>
              </a:rPr>
              <a:pPr>
                <a:defRPr/>
              </a:pPr>
              <a:t>15</a:t>
            </a:fld>
            <a:endParaRPr lang="en-US">
              <a:solidFill>
                <a:schemeClr val="tx2">
                  <a:shade val="50000"/>
                </a:schemeClr>
              </a:solidFill>
              <a:latin typeface="Tahoma" pitchFamily="34" charset="0"/>
            </a:endParaRPr>
          </a:p>
        </p:txBody>
      </p:sp>
      <p:pic>
        <p:nvPicPr>
          <p:cNvPr id="58371" name="Picture 2" descr="C:\Users\sholoana\Desktop\Presentation\DEM_Physical Fea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/>
          <a:stretch>
            <a:fillRect/>
          </a:stretch>
        </p:blipFill>
        <p:spPr bwMode="auto">
          <a:xfrm>
            <a:off x="390525" y="0"/>
            <a:ext cx="85248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410200" y="533400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Arial" charset="0"/>
                <a:cs typeface="Arial" charset="0"/>
              </a:rPr>
              <a:t>DEM </a:t>
            </a:r>
          </a:p>
        </p:txBody>
      </p:sp>
      <p:sp>
        <p:nvSpPr>
          <p:cNvPr id="58373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928FE1F-250C-4DCF-9ABB-C8039F357D33}" type="datetime1">
              <a:rPr lang="en-US" smtClean="0"/>
              <a:pPr eaLnBrk="1" hangingPunct="1"/>
              <a:t>8/29/2015</a:t>
            </a:fld>
            <a:endParaRPr lang="en-US" smtClean="0"/>
          </a:p>
        </p:txBody>
      </p:sp>
      <p:sp>
        <p:nvSpPr>
          <p:cNvPr id="5837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mtClean="0"/>
              <a:t>WS_MCCCNUP_Urban Development Directorate(UDD),MoHPW</a:t>
            </a:r>
          </a:p>
        </p:txBody>
      </p:sp>
    </p:spTree>
    <p:extLst>
      <p:ext uri="{BB962C8B-B14F-4D97-AF65-F5344CB8AC3E}">
        <p14:creationId xmlns:p14="http://schemas.microsoft.com/office/powerpoint/2010/main" val="314560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29" y="685800"/>
            <a:ext cx="11639829" cy="6152428"/>
          </a:xfrm>
        </p:spPr>
      </p:pic>
      <p:sp>
        <p:nvSpPr>
          <p:cNvPr id="5" name="TextBox 4"/>
          <p:cNvSpPr txBox="1"/>
          <p:nvPr/>
        </p:nvSpPr>
        <p:spPr>
          <a:xfrm>
            <a:off x="457200" y="254913"/>
            <a:ext cx="518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DEM Check &amp; Correction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15" y="3352800"/>
            <a:ext cx="67290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954" y="4206721"/>
            <a:ext cx="1396226" cy="10510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14759" y="609599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Circles in Red </a:t>
            </a:r>
            <a:r>
              <a:rPr lang="en-US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Marked Different Locations Where RL has been Collected for Checking of DEM 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6528" y="6353889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Source : GIS Database</a:t>
            </a:r>
            <a:endParaRPr lang="en-US" sz="1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97016" y="1752600"/>
            <a:ext cx="330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Total Dem Check Points 231 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5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5th Step of 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621617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Preparation of Drainage Map</a:t>
            </a:r>
          </a:p>
        </p:txBody>
      </p:sp>
    </p:spTree>
    <p:extLst>
      <p:ext uri="{BB962C8B-B14F-4D97-AF65-F5344CB8AC3E}">
        <p14:creationId xmlns:p14="http://schemas.microsoft.com/office/powerpoint/2010/main" val="166355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073158"/>
              </p:ext>
            </p:extLst>
          </p:nvPr>
        </p:nvGraphicFramePr>
        <p:xfrm>
          <a:off x="304800" y="276052"/>
          <a:ext cx="8305800" cy="6324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800"/>
                <a:gridCol w="7620000"/>
              </a:tblGrid>
              <a:tr h="27668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work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61337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Drainage Map from Field Survey By Using RTK GPS and Total Station and GIS Software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76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Inentify Missing link of Khal from Mauza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76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Identify missing link from DEM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76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Drainage Map for Print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36950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Detailed Field survey for Drainage and flow Direction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76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Identify flow Direction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76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Define Catchment Area for Drainage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76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Edit Drain database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76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Flow Direction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76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Catchment Area Map and Print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76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Edit by Expert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76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prepare Catchment Map and Print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36950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Finalize Catchment Area and prepare Database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76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Calculate rainfall data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76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Link Rainfall data and Analyze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76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Drain junction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54523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Analyze Drainage data and prepare Flooding node By Using Pcswmm Software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76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Find Flooding Area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76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Finalize Drainage Map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14843" y="96128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of Drainage Map Preparation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35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6477000" cy="6477000"/>
          </a:xfrm>
        </p:spPr>
      </p:pic>
    </p:spTree>
    <p:extLst>
      <p:ext uri="{BB962C8B-B14F-4D97-AF65-F5344CB8AC3E}">
        <p14:creationId xmlns:p14="http://schemas.microsoft.com/office/powerpoint/2010/main" val="301039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976093"/>
              </p:ext>
            </p:extLst>
          </p:nvPr>
        </p:nvGraphicFramePr>
        <p:xfrm>
          <a:off x="1524000" y="1524000"/>
          <a:ext cx="6781800" cy="3215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"/>
                <a:gridCol w="5562600"/>
              </a:tblGrid>
              <a:tr h="571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Sl. No .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work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575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Image Collection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575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Processing of Image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575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Rectification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575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Cleaning of Image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7150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Bandwidth  </a:t>
                      </a:r>
                      <a:r>
                        <a:rPr lang="en-US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Colour</a:t>
                      </a:r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Composition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7150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 </a:t>
                      </a:r>
                      <a:r>
                        <a:rPr lang="en-US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Referencing </a:t>
                      </a:r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Image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6800" y="793838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of Image Collection &amp; Processing</a:t>
            </a:r>
            <a:endParaRPr 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512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3075"/>
            <a:ext cx="9144000" cy="518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6829" y="381000"/>
            <a:ext cx="883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Delineation</a:t>
            </a:r>
            <a:r>
              <a:rPr lang="en-US" sz="2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Drainage Catchments for Both Urban &amp; Rural Area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851" y="4906248"/>
            <a:ext cx="1676400" cy="1199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22150"/>
            <a:ext cx="843302" cy="84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41051" y="957943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MSDP Area has been Divided  into Different Catchments </a:t>
            </a:r>
          </a:p>
          <a:p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Total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Catchment </a:t>
            </a: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123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Rural Catchment No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86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Urban Catchment No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37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752" y="6359148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Source : GIS Database</a:t>
            </a:r>
            <a:endParaRPr lang="en-US" sz="1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57742" y="-990235"/>
            <a:ext cx="5457093" cy="8867780"/>
          </a:xfrm>
        </p:spPr>
      </p:pic>
    </p:spTree>
    <p:extLst>
      <p:ext uri="{BB962C8B-B14F-4D97-AF65-F5344CB8AC3E}">
        <p14:creationId xmlns:p14="http://schemas.microsoft.com/office/powerpoint/2010/main" val="337456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6th Step of 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2598508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Preparation of </a:t>
            </a:r>
          </a:p>
          <a:p>
            <a:r>
              <a:rPr lang="en-US" sz="3600" dirty="0" smtClean="0"/>
              <a:t>Eco Sensitive Land Map</a:t>
            </a:r>
          </a:p>
        </p:txBody>
      </p:sp>
    </p:spTree>
    <p:extLst>
      <p:ext uri="{BB962C8B-B14F-4D97-AF65-F5344CB8AC3E}">
        <p14:creationId xmlns:p14="http://schemas.microsoft.com/office/powerpoint/2010/main" val="12961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16506"/>
              </p:ext>
            </p:extLst>
          </p:nvPr>
        </p:nvGraphicFramePr>
        <p:xfrm>
          <a:off x="685800" y="1371597"/>
          <a:ext cx="7924800" cy="4724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6127"/>
                <a:gridCol w="6428673"/>
              </a:tblGrid>
              <a:tr h="55581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Polygone from DEM According to elevation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7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Reclass Elevation of DEM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7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Database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7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Classify Elevation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7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Map and Print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7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Check on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7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Edit Map and Reclass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7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Finalize Map and Print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5581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 Missing link of Drainage From stream line generated from DEM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7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Classify Waterbody According to Use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7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 Classified Waterbody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5581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Demark Eco Sensitive broad Land Zoning and prepare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7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7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Finalize Eco Sensitive broad Land Zoning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47800" y="724486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of Eco Sensitive Land Map Preparation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18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409" y="431729"/>
            <a:ext cx="5888182" cy="5888182"/>
          </a:xfrm>
        </p:spPr>
      </p:pic>
    </p:spTree>
    <p:extLst>
      <p:ext uri="{BB962C8B-B14F-4D97-AF65-F5344CB8AC3E}">
        <p14:creationId xmlns:p14="http://schemas.microsoft.com/office/powerpoint/2010/main" val="403262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7th Step of 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2598508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Preparation of </a:t>
            </a:r>
          </a:p>
          <a:p>
            <a:r>
              <a:rPr lang="en-US" sz="3600" dirty="0" smtClean="0"/>
              <a:t>Ecological Sensitive Map</a:t>
            </a:r>
          </a:p>
        </p:txBody>
      </p:sp>
    </p:spTree>
    <p:extLst>
      <p:ext uri="{BB962C8B-B14F-4D97-AF65-F5344CB8AC3E}">
        <p14:creationId xmlns:p14="http://schemas.microsoft.com/office/powerpoint/2010/main" val="194652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3470985"/>
              </p:ext>
            </p:extLst>
          </p:nvPr>
        </p:nvGraphicFramePr>
        <p:xfrm>
          <a:off x="381000" y="1371600"/>
          <a:ext cx="8305800" cy="47964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8358"/>
                <a:gridCol w="6717442"/>
              </a:tblGrid>
              <a:tr h="1761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work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14798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 DEM Map  With Grid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14798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 Physical feature Map With Grid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14798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 Map of Waterbody With Grid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37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different map by Sketching on Different Printed Map at a2 days Workshop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51586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Sketch on printed DEM to find Land Elevation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51586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Sketch on Printed  Physical feature Map to find out Existing Urban Area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51586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Sketch on Printed Physical feature Map to find Mature Urban Area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51586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Sketch on Printed Physical feature Map to find Existing Growth Centers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3689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 Water Policy To find Ecological Zone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51586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Synchronization of all Type of Sketch to find out Ecological Zone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51586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Sketch on Synchronized Map to find Ecological Zone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14798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Scan Map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51586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Transfer Ecological Zone into ARC GIS formate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14798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 water policy with Ecology Data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  <a:tr h="251586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Ecological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Sencitive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Map and Print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6800" y="762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of Ecological Sensitive Map Preparation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062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3520"/>
            <a:ext cx="6248400" cy="6248400"/>
          </a:xfrm>
        </p:spPr>
      </p:pic>
    </p:spTree>
    <p:extLst>
      <p:ext uri="{BB962C8B-B14F-4D97-AF65-F5344CB8AC3E}">
        <p14:creationId xmlns:p14="http://schemas.microsoft.com/office/powerpoint/2010/main" val="84716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"/>
            <a:ext cx="6629400" cy="6629400"/>
          </a:xfrm>
        </p:spPr>
      </p:pic>
    </p:spTree>
    <p:extLst>
      <p:ext uri="{BB962C8B-B14F-4D97-AF65-F5344CB8AC3E}">
        <p14:creationId xmlns:p14="http://schemas.microsoft.com/office/powerpoint/2010/main" val="33689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8th Step of 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621617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Preparation of Agricultural Map</a:t>
            </a:r>
          </a:p>
        </p:txBody>
      </p:sp>
    </p:spTree>
    <p:extLst>
      <p:ext uri="{BB962C8B-B14F-4D97-AF65-F5344CB8AC3E}">
        <p14:creationId xmlns:p14="http://schemas.microsoft.com/office/powerpoint/2010/main" val="298670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9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1459781"/>
              </p:ext>
            </p:extLst>
          </p:nvPr>
        </p:nvGraphicFramePr>
        <p:xfrm>
          <a:off x="457200" y="1219200"/>
          <a:ext cx="8229600" cy="4953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0493"/>
                <a:gridCol w="7469107"/>
              </a:tblGrid>
              <a:tr h="45027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work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50273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Agriculture Map Prepared from Image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900545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Agriculture Map Verified from PRA with Sub Assistant Agriculture Officer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50273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Edit  Agricultural data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50273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Reform and Update Agricultural Data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900545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Varification of Agricultural Map from Agri Office of Mymensingh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50273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Update of Agri Database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50273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PrepareCropping Pattern Map and print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50273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Finalization of Agricultural Map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6800" y="547579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of Agricultural Map Preparation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90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80"/>
            <a:ext cx="9144000" cy="646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3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130441"/>
              </p:ext>
            </p:extLst>
          </p:nvPr>
        </p:nvGraphicFramePr>
        <p:xfrm>
          <a:off x="990602" y="1981201"/>
          <a:ext cx="7086598" cy="4571999"/>
        </p:xfrm>
        <a:graphic>
          <a:graphicData uri="http://schemas.openxmlformats.org/drawingml/2006/table">
            <a:tbl>
              <a:tblPr/>
              <a:tblGrid>
                <a:gridCol w="1986670"/>
                <a:gridCol w="1137528"/>
                <a:gridCol w="1066800"/>
                <a:gridCol w="1143000"/>
                <a:gridCol w="990600"/>
                <a:gridCol w="762000"/>
              </a:tblGrid>
              <a:tr h="32278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Union Name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Crop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Pattern (Area in Acre)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</a:tr>
              <a:tr h="4480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 Crop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Double Crop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Triple Crop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Grand 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</a:tr>
              <a:tr h="32278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Akua Union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109.55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1470.84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1580.40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8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Baera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Bhaluka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196.70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327.81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152.50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677.02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2278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Bhabkhali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1194.96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3346.95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4541.92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8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 Ishwardia Union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145.80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2853.12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1107.99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4106.92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 Nilakshmia Union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79.48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2233.65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2591.71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4904.83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8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Dapunia Union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2388.01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1637.54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4396.70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8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Ghaagra Union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471.24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2808.74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1420.07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4700.04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8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Khagdahar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1409.57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1507.65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2051.93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4969.16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48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Mymensingh Paurashava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350.59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827.94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104.78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1283.31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8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Sirta Union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431.74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3305.71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1397.43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5134.88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8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Grand 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4760.79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21070.42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10463.95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36295.17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3000" y="38100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Crop Pattern of MSDP Area  (From PRS Session)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5241" y="914400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 is no triple Crop Land in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Akua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Bhabkhali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Highest Agricultural Land : </a:t>
            </a:r>
            <a:r>
              <a:rPr lang="en-US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KhagdaharUnion</a:t>
            </a:r>
            <a:endParaRPr lang="en-US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Lowest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Land </a:t>
            </a:r>
            <a:r>
              <a:rPr lang="en-US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Baera</a:t>
            </a:r>
            <a:r>
              <a:rPr lang="en-US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Union</a:t>
            </a:r>
            <a:endParaRPr lang="en-US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4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9th Step of 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621617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Preparation of Geological Map</a:t>
            </a:r>
          </a:p>
        </p:txBody>
      </p:sp>
    </p:spTree>
    <p:extLst>
      <p:ext uri="{BB962C8B-B14F-4D97-AF65-F5344CB8AC3E}">
        <p14:creationId xmlns:p14="http://schemas.microsoft.com/office/powerpoint/2010/main" val="378503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874634"/>
              </p:ext>
            </p:extLst>
          </p:nvPr>
        </p:nvGraphicFramePr>
        <p:xfrm>
          <a:off x="76200" y="197378"/>
          <a:ext cx="6324600" cy="64320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8071"/>
                <a:gridCol w="5576529"/>
              </a:tblGrid>
              <a:tr h="28194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Geological Survey (SPT, Borehole, MT, MSAW)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28194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Geological Survey Checking By MSDP Team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26058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Collection and Analysis of Geological Data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1735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Raster Data Preparation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1735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.shp file Prepared from Raster data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28194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Database Prepare for all type of Geological Survey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28194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Synchronization of all Type of Geological Data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1735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Geological Map Prepared and Print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28194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Explanatory Map prepared from  analysis of  Geological Data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28194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Height Sensitive Map Prepared from Geological Data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1735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Foundation Depth map Prepare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1735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Soil Layer Map Prepare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1735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Earthquake map Prepare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1735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Earthquake Intensity Map Prepare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28194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Varification of Geological Data from Expart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28194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2 Days Workshop on Geological Data and Map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28194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Re-Explanatory Map prepared from  analysis of  Geological Data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1735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Prepare of Height Sensitive Map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1735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Prepare Foundation Depth map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1735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Prepare Soil Layer Map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28194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Varification of Geological Data from Expart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1735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Prepare Earthquake map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1735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Prepare Earthquake Intensity Map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1735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Finalization of Geological Map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28194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Earthquake Impact Analysis Map Based on Building Height                                                                                                                                                                                                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  <a:tr h="1735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Demak</a:t>
                      </a: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Hot spot Zone After Earthquake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24400" y="1524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of Geological Map Preparation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581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330757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Soil Type Map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110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9448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10th Step of 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62161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Preparation of </a:t>
            </a:r>
          </a:p>
          <a:p>
            <a:r>
              <a:rPr lang="en-US" sz="3600" dirty="0" smtClean="0"/>
              <a:t>Earthquake Sensitive Map</a:t>
            </a:r>
          </a:p>
        </p:txBody>
      </p:sp>
    </p:spTree>
    <p:extLst>
      <p:ext uri="{BB962C8B-B14F-4D97-AF65-F5344CB8AC3E}">
        <p14:creationId xmlns:p14="http://schemas.microsoft.com/office/powerpoint/2010/main" val="22575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4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11th Step of 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62161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Preparation of </a:t>
            </a:r>
          </a:p>
          <a:p>
            <a:r>
              <a:rPr lang="en-US" sz="3600" dirty="0" smtClean="0"/>
              <a:t>Urban Road Map</a:t>
            </a:r>
          </a:p>
        </p:txBody>
      </p:sp>
    </p:spTree>
    <p:extLst>
      <p:ext uri="{BB962C8B-B14F-4D97-AF65-F5344CB8AC3E}">
        <p14:creationId xmlns:p14="http://schemas.microsoft.com/office/powerpoint/2010/main" val="381772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600" b="1" baseline="30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Step of 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621617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Digitization and Field Check</a:t>
            </a:r>
          </a:p>
        </p:txBody>
      </p:sp>
    </p:spTree>
    <p:extLst>
      <p:ext uri="{BB962C8B-B14F-4D97-AF65-F5344CB8AC3E}">
        <p14:creationId xmlns:p14="http://schemas.microsoft.com/office/powerpoint/2010/main" val="32536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8957224"/>
              </p:ext>
            </p:extLst>
          </p:nvPr>
        </p:nvGraphicFramePr>
        <p:xfrm>
          <a:off x="609600" y="609600"/>
          <a:ext cx="7848599" cy="5997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3740"/>
                <a:gridCol w="2250443"/>
                <a:gridCol w="523740"/>
                <a:gridCol w="4550676"/>
              </a:tblGrid>
              <a:tr h="14799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work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work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44399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and Finalize Road Network from Field survey by Using RTK GPS, Total station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Buffer Road centerline According to Road Type and Lane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28076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Categorization of Road According to Width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Identify Affected Structure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295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Buffer all Road for a road network (12ft, 16ft &amp; 20ft width)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Listing of Affected building By Type &amp; Height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295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Find out the Structures which are affected due to Road widenning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Affected Portion has been Identified from GIS Data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295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Listing of Affected building By Type &amp; Height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Map and database for print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295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Affected Portion has been Identified from GIS Data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Re-Demarcation </a:t>
                      </a:r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Make decision on road Network System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295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Map and database for Field survey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adjust Road centerline According to Decision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295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Map and Database Print for Check from field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Buffer Road centerline According to Road Type and Lane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44399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Check and Additional data has been Collected for Affected building from field Survey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Re-Identify </a:t>
                      </a:r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Affected Structure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295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Affected Building's Image has been Captured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Listing of Affected building By Type &amp; Height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14799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Database Prepare &amp; Updated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Identify Affected Portion from GIS Data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14799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Database linked with Previous Database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Prepare Map and database for print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295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Images are linked with the database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 new decisions are made on road Network System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14799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Map and database for Print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adjust Road centerline According to Decision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295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 Road network Map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Buffer Road centerline According to Road Type and Lane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295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Different Grid For road Network (100m,200m, 250m, 500m)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ReIdentify Affected Structure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14799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 Road Network with Grid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Listing of Affected building By Type &amp; Height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14799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Sketch on Printed Road Network Map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Identify Affected Portion from GIS Data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295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Demarcation and Make decision on road Network System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Prepare Map and database for print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295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adjust Road centerline According to Decision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 Map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  <a:tr h="14799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Finalize Road network for Urban Area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6" marR="5776" marT="5776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52800" y="15240"/>
            <a:ext cx="5786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of Urban Road Map Preparation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288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47548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Categorization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Road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086449"/>
              </p:ext>
            </p:extLst>
          </p:nvPr>
        </p:nvGraphicFramePr>
        <p:xfrm>
          <a:off x="304800" y="1295410"/>
          <a:ext cx="8001000" cy="4846633"/>
        </p:xfrm>
        <a:graphic>
          <a:graphicData uri="http://schemas.openxmlformats.org/drawingml/2006/table">
            <a:tbl>
              <a:tblPr/>
              <a:tblGrid>
                <a:gridCol w="516194"/>
                <a:gridCol w="817306"/>
                <a:gridCol w="666750"/>
                <a:gridCol w="494685"/>
                <a:gridCol w="838815"/>
                <a:gridCol w="666750"/>
                <a:gridCol w="473177"/>
                <a:gridCol w="860323"/>
                <a:gridCol w="666750"/>
                <a:gridCol w="451669"/>
                <a:gridCol w="881831"/>
                <a:gridCol w="666750"/>
              </a:tblGrid>
              <a:tr h="4069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Sl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No.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Road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Width(m)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Length(M)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Sl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No.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Road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Width(m)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Length(M)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Sl No.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Road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Width(m)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Length(M)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Sl No.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Road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Width(m)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Length(M)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1.64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40.66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7.54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1361.3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12.14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885.56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21.32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4116.43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1.97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53.54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7.71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649.32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12.3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910.21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21.65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197.46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2.62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64.7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7.87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1198.99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12.46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1303.58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22.3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1624.59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3.28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4697.58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8.2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23300.68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12.79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129.41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22.96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883.03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3.61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235.06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8.53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5527.44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13.12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13437.2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23.94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1697.39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3.94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9447.65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8.69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14.22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13.45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662.63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24.6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538.43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4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53.39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8.86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2351.52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13.78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1387.64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24.93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10.91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4.26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2088.8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9.02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1022.19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13.91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298.67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25.75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104.4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4.59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1245.72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9.18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4829.82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13.94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2002.96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26.24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4362.42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4.92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18314.8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9.28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479.33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14.1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507.43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27.06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146.21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5.25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7394.48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9.35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450.01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14.76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2470.32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27.88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86.55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5.41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70.87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9.45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137.97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15.09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328.7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28.21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769.14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5.58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1110.94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9.51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1875.09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15.42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138.62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28.54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527.71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5.9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5746.58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9.74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79.51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15.74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2963.16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28.86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375.91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6.23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956.75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9.84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49450.47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16.4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4658.66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29.52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660.47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6.4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59.89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10.17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257.79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16.76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214.51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31.16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13.88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6.56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29596.87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10.33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1200.51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17.38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909.45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32.8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1933.6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6.72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28.54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10.5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8151.92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18.04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5805.48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34.44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313.27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6.89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793.9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10.66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83.26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18.37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2714.18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36.08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1527.5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7.02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65.18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10.82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3460.76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19.02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475.92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40.34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327.99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7.05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151.71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10.99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270.88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19.19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591.57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49.2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45.27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7.12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153.73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11.15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1328.86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19.68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2189.89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52.48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1598.2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7.22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6434.38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11.48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14695.92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20.66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63.27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60.68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154.29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7.38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72.46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11.81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3466.79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20.99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166.59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1" i="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</a:rPr>
                        <a:t>65.6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327.01</a:t>
                      </a:r>
                    </a:p>
                  </a:txBody>
                  <a:tcPr marL="8377" marR="8377" marT="83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67000" y="762000"/>
            <a:ext cx="64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From the Road Data 96 type of Road width has been Identified 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6230779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Source : GIS Database</a:t>
            </a:r>
            <a:endParaRPr lang="en-US" sz="1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8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Status of Road Type By Length and Area 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362706"/>
              </p:ext>
            </p:extLst>
          </p:nvPr>
        </p:nvGraphicFramePr>
        <p:xfrm>
          <a:off x="725488" y="3962400"/>
          <a:ext cx="3313112" cy="2057400"/>
        </p:xfrm>
        <a:graphic>
          <a:graphicData uri="http://schemas.openxmlformats.org/drawingml/2006/table">
            <a:tbl>
              <a:tblPr/>
              <a:tblGrid>
                <a:gridCol w="1952028"/>
                <a:gridCol w="1361084"/>
              </a:tblGrid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Road Type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Road Area(Acre)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Tertiary C(&lt;12ft)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138.78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Tertiary A(&gt;=18&lt;30ft)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44.03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Tertiary B(&gt;=12&lt;18ft)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31.79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Access(&gt;=30&lt;39ft)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Primary(&gt;=45ft)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Secondary(&gt;=39&lt;45ft)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234.96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195173619"/>
              </p:ext>
            </p:extLst>
          </p:nvPr>
        </p:nvGraphicFramePr>
        <p:xfrm>
          <a:off x="4343400" y="3581400"/>
          <a:ext cx="4495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467679"/>
              </p:ext>
            </p:extLst>
          </p:nvPr>
        </p:nvGraphicFramePr>
        <p:xfrm>
          <a:off x="762000" y="1066800"/>
          <a:ext cx="3276600" cy="1905000"/>
        </p:xfrm>
        <a:graphic>
          <a:graphicData uri="http://schemas.openxmlformats.org/drawingml/2006/table">
            <a:tbl>
              <a:tblPr/>
              <a:tblGrid>
                <a:gridCol w="1604590"/>
                <a:gridCol w="1672010"/>
              </a:tblGrid>
              <a:tr h="28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Road  Type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Length(M)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</a:tr>
              <a:tr h="230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Tertiary 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214551.22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Tertiary 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33208.71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Tertiary 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28107.96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Access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3788.26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Primary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2096.31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Secondary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327.99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282080.44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056001618"/>
              </p:ext>
            </p:extLst>
          </p:nvPr>
        </p:nvGraphicFramePr>
        <p:xfrm>
          <a:off x="4343400" y="685800"/>
          <a:ext cx="4495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2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467600" cy="6122662"/>
          </a:xfrm>
        </p:spPr>
      </p:pic>
      <p:sp>
        <p:nvSpPr>
          <p:cNvPr id="5" name="TextBox 4"/>
          <p:cNvSpPr txBox="1"/>
          <p:nvPr/>
        </p:nvSpPr>
        <p:spPr>
          <a:xfrm>
            <a:off x="3352800" y="140922"/>
            <a:ext cx="5226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Sketch on Tracing while Road Designing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6657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4800"/>
            <a:ext cx="6324600" cy="6324600"/>
          </a:xfrm>
        </p:spPr>
      </p:pic>
      <p:sp>
        <p:nvSpPr>
          <p:cNvPr id="5" name="TextBox 4"/>
          <p:cNvSpPr txBox="1"/>
          <p:nvPr/>
        </p:nvSpPr>
        <p:spPr>
          <a:xfrm>
            <a:off x="5791200" y="22098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 and Calculation of 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51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12th Step of 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62161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Preparation of </a:t>
            </a:r>
          </a:p>
          <a:p>
            <a:r>
              <a:rPr lang="en-US" sz="3600" dirty="0" smtClean="0"/>
              <a:t>Regional Road Map</a:t>
            </a:r>
          </a:p>
        </p:txBody>
      </p:sp>
    </p:spTree>
    <p:extLst>
      <p:ext uri="{BB962C8B-B14F-4D97-AF65-F5344CB8AC3E}">
        <p14:creationId xmlns:p14="http://schemas.microsoft.com/office/powerpoint/2010/main" val="203049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502358"/>
              </p:ext>
            </p:extLst>
          </p:nvPr>
        </p:nvGraphicFramePr>
        <p:xfrm>
          <a:off x="685800" y="914400"/>
          <a:ext cx="7467600" cy="5450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8067"/>
                <a:gridCol w="6039533"/>
              </a:tblGrid>
              <a:tr h="232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work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Physical Feature Map for MSDP Area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Sketch on Printed Map for Regional Road Network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Scan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Geo-reference 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Edit and Prepare Road network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 Prepared Road Network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sketch on Prited Road Network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Scan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Georeference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Edit and Prepare Road network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 Re edited Network on Classification of Elevation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 suffle Road Network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Define Type of Road and Define Width of road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34222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Buffer Road centerline According to Road Type and Lane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34222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Find out the Structures which are affected due to Road widenning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Listing of Affected building By Type &amp; Height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Affected Portion has been Identified from GIS Data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Database for Regional Road network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Database Varified with Expert opinion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  <a:tr h="232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Finalize Regional Road network for MSDP Area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0" marR="6990" marT="6990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62199" y="219109"/>
            <a:ext cx="6777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of Regional Road Design Map Preparation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154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66941" y="0"/>
            <a:ext cx="54101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272534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Sketch on Tracing while Designing  Regional Road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97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6324600" cy="6324600"/>
          </a:xfrm>
        </p:spPr>
      </p:pic>
    </p:spTree>
    <p:extLst>
      <p:ext uri="{BB962C8B-B14F-4D97-AF65-F5344CB8AC3E}">
        <p14:creationId xmlns:p14="http://schemas.microsoft.com/office/powerpoint/2010/main" val="24959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13th Step of 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62161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Preparation of </a:t>
            </a:r>
          </a:p>
          <a:p>
            <a:r>
              <a:rPr lang="en-US" sz="3600" dirty="0" smtClean="0"/>
              <a:t>Growth Center Map</a:t>
            </a:r>
          </a:p>
        </p:txBody>
      </p:sp>
    </p:spTree>
    <p:extLst>
      <p:ext uri="{BB962C8B-B14F-4D97-AF65-F5344CB8AC3E}">
        <p14:creationId xmlns:p14="http://schemas.microsoft.com/office/powerpoint/2010/main" val="20531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400778"/>
              </p:ext>
            </p:extLst>
          </p:nvPr>
        </p:nvGraphicFramePr>
        <p:xfrm>
          <a:off x="685800" y="479549"/>
          <a:ext cx="7848600" cy="63304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827"/>
                <a:gridCol w="3848441"/>
                <a:gridCol w="710482"/>
                <a:gridCol w="3052850"/>
              </a:tblGrid>
              <a:tr h="162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work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work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324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.shp file for Digitization With Arc GIS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Varification of Ward wise database and Map fron Municipality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16219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Feature Digitization from Image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Wardwise map Prepare and Print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324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Prepared Map from Image Digitization for Field Check and Data Collection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Para/ Neighborhood Demarcation From BBS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324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Feature Survey  and Data Collection with the help of Previously Digitized map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Field Check of Para/ Neighborhood Demarcation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324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GIS Database Prepare and Update from Collected Field Data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Reform/Correction and Update of Para/ Neighborhood Boundary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ctr"/>
                </a:tc>
              </a:tr>
              <a:tr h="16219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Field Check By MSDP Team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Parawise Database Preparation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30543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 Building Data Collection By MSDP Team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Parawise Map prepare and Print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324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 wise Building Data Collected from Field By MSDP Team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Varification of Para wise database and Map from Municipality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16219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GIS Database Prepare and Update By MSDP Team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Unionwise Database prepare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16219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feature database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Specify Growth centers from unions and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324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Building use Decleration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Map Prepare and Print fron Union Database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324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Landuse database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Field check of two Union and 10 Specific Growth cener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324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Important point Feature database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Database of Unions and Growth Centers are Corrected and Updated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30543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Road Network Database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 Growth Center and Union Database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16219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Waterbody Database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 Unionwise Map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16219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Drainage database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Sample Field check of Different database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16219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Embankment,Bridge, Culvert Database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Analysis of Different Database</a:t>
                      </a:r>
                      <a:endParaRPr lang="en-US" sz="1200" b="1" i="0" u="none" strike="noStrike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324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Admin boundary Demarcation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Map Preparation From Different Database and</a:t>
                      </a:r>
                      <a:endParaRPr lang="en-US" sz="1200" b="1" i="0" u="none" strike="noStrike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16219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KPI Demarcation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Print Map</a:t>
                      </a:r>
                      <a:endParaRPr lang="en-US" sz="1200" b="1" i="0" u="none" strike="noStrike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16219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Educational Structure demarcation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16219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Religious Facilities Demarcation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16219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Ward wise Database prepare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  <a:tr h="16219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Ward wise Database and Map Print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1" marR="6651" marT="6651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66800" y="7620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of Digitization and Field Check</a:t>
            </a:r>
            <a:endParaRPr 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950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116467"/>
              </p:ext>
            </p:extLst>
          </p:nvPr>
        </p:nvGraphicFramePr>
        <p:xfrm>
          <a:off x="990600" y="1600200"/>
          <a:ext cx="7086600" cy="45472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5206"/>
                <a:gridCol w="5731394"/>
              </a:tblGrid>
              <a:tr h="217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work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  <a:tr h="217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Identification of Growth Center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  <a:tr h="217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growth center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  <a:tr h="27081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 Forshore with Road from Ecological Zone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  <a:tr h="27081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Map with Road Network and Ecological Zone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  <a:tr h="217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  <a:tr h="27081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Sketch on Map for Designing Growth Center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  <a:tr h="217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Scan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  <a:tr h="217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Georeference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  <a:tr h="217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Edit Road At Growth Center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  <a:tr h="27081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Buffer Road centerline According to Road Type and Lane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  <a:tr h="38162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Find out the Structures which are affected due to Road widenning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  <a:tr h="27081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Listing of Affected building By Type &amp; Height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  <a:tr h="27081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Affected Portion has been Identified from GIS Data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  <a:tr h="217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Database for Road network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  <a:tr h="217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Database Varified with Expert opinion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  <a:tr h="27081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Finalize  Road network at growth Centers for MSDP Area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77" marR="8377" marT="8377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62199" y="219109"/>
            <a:ext cx="6777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of Growth Center Design Map Preparation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037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1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8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7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13th Step of 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62161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Preparation of </a:t>
            </a:r>
          </a:p>
          <a:p>
            <a:r>
              <a:rPr lang="en-US" sz="3600" dirty="0" smtClean="0"/>
              <a:t>Fire Escape Map</a:t>
            </a:r>
          </a:p>
        </p:txBody>
      </p:sp>
    </p:spTree>
    <p:extLst>
      <p:ext uri="{BB962C8B-B14F-4D97-AF65-F5344CB8AC3E}">
        <p14:creationId xmlns:p14="http://schemas.microsoft.com/office/powerpoint/2010/main" val="178864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9742978"/>
              </p:ext>
            </p:extLst>
          </p:nvPr>
        </p:nvGraphicFramePr>
        <p:xfrm>
          <a:off x="533400" y="1371600"/>
          <a:ext cx="7924800" cy="5102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5499"/>
                <a:gridCol w="6409301"/>
              </a:tblGrid>
              <a:tr h="330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work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</a:tr>
              <a:tr h="49530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Physical Feature Map of Municipality For Fire Service and civil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Difence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</a:tr>
              <a:tr h="1651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Map Print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</a:tr>
              <a:tr h="49530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Sketch Drawn By Fire Service and civil </a:t>
                      </a:r>
                      <a:r>
                        <a:rPr lang="en-US" sz="2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Defense 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Map at PRA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</a:tr>
              <a:tr h="6604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Collected from Fire Service and civil Difence through PRA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</a:tr>
              <a:tr h="1651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Scan Map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</a:tr>
              <a:tr h="1651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Georeference Map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&amp; Update Database for fire escape Route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fire incidence .shp file and database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</a:tr>
              <a:tr h="1651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Map and Print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Analyze Fire Incidence Data and Find out Hot Spot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</a:tr>
              <a:tr h="1651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Escape Route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</a:tr>
              <a:tr h="1651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Finalize Fire Escape Route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" marR="9145" marT="914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1200" y="449941"/>
            <a:ext cx="677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of Fire escape Map Preparation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82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217" y="1066800"/>
            <a:ext cx="10956417" cy="5791200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70661"/>
            <a:ext cx="1360487" cy="1152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3048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Fire Escape Road of Municipality Proposed By 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Fire Service &amp; Civil Defense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90800"/>
            <a:ext cx="7620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7199" y="1447800"/>
            <a:ext cx="562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Escape Map has been Prepared from PRA Session Which was held with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Service &amp; Civil Defense</a:t>
            </a:r>
          </a:p>
          <a:p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6477000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Source : GIS Database</a:t>
            </a:r>
            <a:endParaRPr lang="en-US" sz="1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4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14th Step of 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62161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Preparation of </a:t>
            </a:r>
          </a:p>
          <a:p>
            <a:r>
              <a:rPr lang="en-US" sz="3600" dirty="0" smtClean="0"/>
              <a:t>Crime Map</a:t>
            </a:r>
          </a:p>
        </p:txBody>
      </p:sp>
    </p:spTree>
    <p:extLst>
      <p:ext uri="{BB962C8B-B14F-4D97-AF65-F5344CB8AC3E}">
        <p14:creationId xmlns:p14="http://schemas.microsoft.com/office/powerpoint/2010/main" val="407325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090576"/>
              </p:ext>
            </p:extLst>
          </p:nvPr>
        </p:nvGraphicFramePr>
        <p:xfrm>
          <a:off x="1600200" y="2286000"/>
          <a:ext cx="5943600" cy="21907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6625"/>
                <a:gridCol w="4806975"/>
              </a:tblGrid>
              <a:tr h="567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work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05694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Collect Crime Data from Thana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05694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.shp file for Crime Data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05694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Analyze Data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05694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Crime hot Zone Map &amp; Database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1200" y="449941"/>
            <a:ext cx="677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of Crime Map Preparation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968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292882"/>
            <a:ext cx="12420600" cy="6565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1415184"/>
            <a:ext cx="371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of Last five years Data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Incidence	380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381000"/>
            <a:ext cx="769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Fire Incidence Data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Collection and </a:t>
            </a:r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Database Preparation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0"/>
            <a:ext cx="1158875" cy="1074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31792"/>
            <a:ext cx="7620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28800" y="6236731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Source : GIS Database</a:t>
            </a:r>
            <a:endParaRPr lang="en-US" sz="1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0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15th Step of 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62161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Preparation of </a:t>
            </a:r>
          </a:p>
          <a:p>
            <a:r>
              <a:rPr lang="en-US" sz="3600" dirty="0" smtClean="0"/>
              <a:t>Network Analysis Map</a:t>
            </a:r>
          </a:p>
        </p:txBody>
      </p:sp>
    </p:spTree>
    <p:extLst>
      <p:ext uri="{BB962C8B-B14F-4D97-AF65-F5344CB8AC3E}">
        <p14:creationId xmlns:p14="http://schemas.microsoft.com/office/powerpoint/2010/main" val="211104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600" y="9144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Physical Feature Survey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0400" y="48065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 Example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85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04540"/>
              </p:ext>
            </p:extLst>
          </p:nvPr>
        </p:nvGraphicFramePr>
        <p:xfrm>
          <a:off x="838200" y="685800"/>
          <a:ext cx="6096000" cy="596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3326"/>
                <a:gridCol w="5532674"/>
              </a:tblGrid>
              <a:tr h="2304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</a:rPr>
                        <a:t>Sl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Name of work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22465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Sample Data Collected from Socio Economic Survey for Educational Network Analysis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23041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Prepare .shp file for Primary Educational Institute Analysis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23041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Analyze and prepare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23041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Prepare .shp file for Secondary Educational Institute Analysis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23041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Analyze and prepare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23041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Prepare .shp file for Higher Secondary Educational Institute Analysis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23041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Analyze and prepare Map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1152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Prepare .shp file for University Analysis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23041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Analyze and prepare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34562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Sample Data Collected from Socio Economic Survey for Bazaar Network Analysis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1152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Prepare .shp file for Bazar Analysis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23041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Analyze and prepare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24769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Sample Data Collected from Socio Economic Survey for Health Facility Network Analysis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23041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Prepare .shp file for Health Facilities Analysis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23041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Analyze and prepare Map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34562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Sample Data Collected from Socio Economic Survey for  Religious Facility Network Analysis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23041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Prepare .shp file for Religious Facilities Analysis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  <a:tr h="23041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Analyze and prepare Map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60" marR="5760" marT="5760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1200" y="219108"/>
            <a:ext cx="677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of Network Analysis Map Preparation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982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135"/>
            <a:ext cx="3429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620167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Analytical Example of University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9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16th Step of Structure Plan Preparation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62161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Preparation of </a:t>
            </a:r>
          </a:p>
          <a:p>
            <a:r>
              <a:rPr lang="en-US" sz="3600" dirty="0" smtClean="0"/>
              <a:t>Draft Structure Plan  Map</a:t>
            </a:r>
          </a:p>
        </p:txBody>
      </p:sp>
    </p:spTree>
    <p:extLst>
      <p:ext uri="{BB962C8B-B14F-4D97-AF65-F5344CB8AC3E}">
        <p14:creationId xmlns:p14="http://schemas.microsoft.com/office/powerpoint/2010/main" val="309732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575986"/>
              </p:ext>
            </p:extLst>
          </p:nvPr>
        </p:nvGraphicFramePr>
        <p:xfrm>
          <a:off x="1447800" y="1600201"/>
          <a:ext cx="6629400" cy="42672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7774"/>
                <a:gridCol w="5361626"/>
              </a:tblGrid>
              <a:tr h="364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work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04078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Proposals of Draft Structure Plan were Drafted Synchronizing all of the data (Drainage, Road, land elevation, Geology, </a:t>
                      </a:r>
                      <a:r>
                        <a:rPr lang="en-US" sz="1400" b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Landuse</a:t>
                      </a:r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PRA Data, Network Analysis)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019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Draft Structure Plan Map Prepared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019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 of Draft Structure Plan Map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2039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house Dialogue of Professionals has been performed on this Draft Plan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019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Edit of Structure Plan Proposals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019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Draft Structure Plan Map Prepared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019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 of Draft Structure Plan Map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2039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 In house Dialogue of Professionals has been performed on this Draft Plan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019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Edit of Structure Plan Proposals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019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Prepare Structure Plan Map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1200" y="449941"/>
            <a:ext cx="677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of Draft Structure Plan Map Preparation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20761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Conceptual Structure Plan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5782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7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1371600"/>
            <a:ext cx="76199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Special Achievement</a:t>
            </a:r>
          </a:p>
        </p:txBody>
      </p:sp>
    </p:spTree>
    <p:extLst>
      <p:ext uri="{BB962C8B-B14F-4D97-AF65-F5344CB8AC3E}">
        <p14:creationId xmlns:p14="http://schemas.microsoft.com/office/powerpoint/2010/main" val="3438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362200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C00000"/>
                </a:solidFill>
              </a:rPr>
              <a:t>Thanks</a:t>
            </a:r>
            <a:endParaRPr lang="en-US" sz="8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2944975"/>
              </p:ext>
            </p:extLst>
          </p:nvPr>
        </p:nvGraphicFramePr>
        <p:xfrm>
          <a:off x="1219200" y="533400"/>
          <a:ext cx="6781799" cy="57283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2489"/>
                <a:gridCol w="2627581"/>
                <a:gridCol w="939469"/>
                <a:gridCol w="2642260"/>
              </a:tblGrid>
              <a:tr h="39705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 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Collected Information Type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 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Collected Information Type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Final__ID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UDD_Name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STRUCTYPE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UDD_Ward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U_Gr_F_Us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MobileTowe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U_1st_F_Us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HoldingNo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U_2nd_F_Us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OccupantDa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U_3rd_F_Us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OccupantNi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U_4th_F_Us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OccupancyC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U_5th_F_Us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StructureA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U_6th_F_Us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StructureT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U_7th_F_Us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HeavyOverh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U_8th_F_Us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NumberApar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U_9th_F_Us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SoftStory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U_10_F_Us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PoundingPo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U_11_F_Us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Stories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U_12_F_Us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StrucShape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U_Floor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Ground_Set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UDD_Para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ShortColum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U_Str_Typ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PhysicalCo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U_Hol_Num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Struc_Slop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U_House_H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Struse1T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U_Con_Year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Struse2T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Struse3T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  <a:tr h="202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STRUSE4T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010400" y="48065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 Example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4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5981995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33800"/>
            <a:ext cx="7010400" cy="299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10400" y="48065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 Example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1914"/>
              </p:ext>
            </p:extLst>
          </p:nvPr>
        </p:nvGraphicFramePr>
        <p:xfrm>
          <a:off x="1295400" y="1219195"/>
          <a:ext cx="6629400" cy="5334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16753"/>
                <a:gridCol w="1715423"/>
                <a:gridCol w="1197224"/>
              </a:tblGrid>
              <a:tr h="31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body </a:t>
                      </a: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 in Acre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Borrow Pits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47.21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Ditch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544.27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Gheer (Fish Cultivation Only)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1496.04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327.15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62.31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Marsh Land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3065.74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4505.13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35.34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River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2699.19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21.18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Grand Total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12747.05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3765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3765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Waterbody Type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No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Ditch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Gheer (Fish Cultivation Only)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17976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76.85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Grand 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23390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0" y="2286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Existing Water body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010400" y="48065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 Example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1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1788</TotalTime>
  <Words>3149</Words>
  <Application>Microsoft Office PowerPoint</Application>
  <PresentationFormat>On-screen Show (4:3)</PresentationFormat>
  <Paragraphs>1223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Categorization of Road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MSDP</dc:creator>
  <cp:lastModifiedBy>MSDP</cp:lastModifiedBy>
  <cp:revision>209</cp:revision>
  <dcterms:created xsi:type="dcterms:W3CDTF">2014-12-08T06:17:00Z</dcterms:created>
  <dcterms:modified xsi:type="dcterms:W3CDTF">2015-08-29T01:50:11Z</dcterms:modified>
</cp:coreProperties>
</file>