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79" r:id="rId3"/>
    <p:sldId id="258" r:id="rId4"/>
    <p:sldId id="271" r:id="rId5"/>
    <p:sldId id="269" r:id="rId6"/>
    <p:sldId id="262" r:id="rId7"/>
    <p:sldId id="261" r:id="rId8"/>
    <p:sldId id="273" r:id="rId9"/>
    <p:sldId id="267" r:id="rId10"/>
    <p:sldId id="275" r:id="rId11"/>
    <p:sldId id="268" r:id="rId12"/>
    <p:sldId id="281" r:id="rId13"/>
    <p:sldId id="286" r:id="rId14"/>
    <p:sldId id="291" r:id="rId15"/>
    <p:sldId id="296" r:id="rId16"/>
    <p:sldId id="301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20" r:id="rId31"/>
    <p:sldId id="321" r:id="rId32"/>
    <p:sldId id="322" r:id="rId33"/>
    <p:sldId id="323" r:id="rId34"/>
    <p:sldId id="324" r:id="rId35"/>
    <p:sldId id="27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2014\MSDP\OutPut\MSDP_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2014\MSDP\Shuvo\Socio%20Economic%20Rur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ousuf\Desktop\MSDP_Transpor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ousuf\Desktop\MSDP_Transpor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ousuf\Desktop\MSDP_Transpor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SDP\MSDP\Mode_MSDP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ousuf\Desktop\MSDP_Transpor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Landuse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LU_City_SUM!$E$1</c:f>
              <c:strCache>
                <c:ptCount val="1"/>
                <c:pt idx="0">
                  <c:v>City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7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cat>
            <c:strRef>
              <c:f>LU_City_SUM!$D$2:$D$14</c:f>
              <c:strCache>
                <c:ptCount val="13"/>
                <c:pt idx="0">
                  <c:v>Administrative</c:v>
                </c:pt>
                <c:pt idx="1">
                  <c:v>Agriculture</c:v>
                </c:pt>
                <c:pt idx="2">
                  <c:v>Commercial</c:v>
                </c:pt>
                <c:pt idx="3">
                  <c:v>Educational</c:v>
                </c:pt>
                <c:pt idx="4">
                  <c:v>Health</c:v>
                </c:pt>
                <c:pt idx="5">
                  <c:v>Industrial</c:v>
                </c:pt>
                <c:pt idx="6">
                  <c:v>Recreation</c:v>
                </c:pt>
                <c:pt idx="7">
                  <c:v>Residential</c:v>
                </c:pt>
                <c:pt idx="8">
                  <c:v>Restricted Area</c:v>
                </c:pt>
                <c:pt idx="9">
                  <c:v>Road</c:v>
                </c:pt>
                <c:pt idx="10">
                  <c:v>Socio-Culture</c:v>
                </c:pt>
                <c:pt idx="11">
                  <c:v>Urban Service</c:v>
                </c:pt>
                <c:pt idx="12">
                  <c:v>Waterbody</c:v>
                </c:pt>
              </c:strCache>
            </c:strRef>
          </c:cat>
          <c:val>
            <c:numRef>
              <c:f>LU_City_SUM!$E$2:$E$14</c:f>
              <c:numCache>
                <c:formatCode>0.00%</c:formatCode>
                <c:ptCount val="13"/>
                <c:pt idx="0">
                  <c:v>2.0128617039316284E-2</c:v>
                </c:pt>
                <c:pt idx="1">
                  <c:v>0.13171533679292663</c:v>
                </c:pt>
                <c:pt idx="2">
                  <c:v>1.5597052270192823E-2</c:v>
                </c:pt>
                <c:pt idx="3">
                  <c:v>0.16427832550973345</c:v>
                </c:pt>
                <c:pt idx="4">
                  <c:v>1.0030303079545279E-2</c:v>
                </c:pt>
                <c:pt idx="5">
                  <c:v>6.288416360105839E-3</c:v>
                </c:pt>
                <c:pt idx="6">
                  <c:v>1.5270713927771858E-2</c:v>
                </c:pt>
                <c:pt idx="7">
                  <c:v>0.34642235010360223</c:v>
                </c:pt>
                <c:pt idx="8">
                  <c:v>2.7052000586187126E-2</c:v>
                </c:pt>
                <c:pt idx="9">
                  <c:v>4.0573950775346812E-2</c:v>
                </c:pt>
                <c:pt idx="10">
                  <c:v>7.597146318304074E-3</c:v>
                </c:pt>
                <c:pt idx="11">
                  <c:v>1.2191028393341631E-2</c:v>
                </c:pt>
                <c:pt idx="12">
                  <c:v>0.2028547588436263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Sheet1!$E$3:$E$10</c:f>
              <c:strCache>
                <c:ptCount val="8"/>
                <c:pt idx="0">
                  <c:v>Rickshaw</c:v>
                </c:pt>
                <c:pt idx="1">
                  <c:v>Van</c:v>
                </c:pt>
                <c:pt idx="2">
                  <c:v>Cycle </c:v>
                </c:pt>
                <c:pt idx="3">
                  <c:v>Motor Cycle</c:v>
                </c:pt>
                <c:pt idx="4">
                  <c:v>Car</c:v>
                </c:pt>
                <c:pt idx="5">
                  <c:v>Microbus</c:v>
                </c:pt>
                <c:pt idx="6">
                  <c:v>Bus</c:v>
                </c:pt>
                <c:pt idx="7">
                  <c:v>Walking</c:v>
                </c:pt>
              </c:strCache>
            </c:strRef>
          </c:cat>
          <c:val>
            <c:numRef>
              <c:f>Sheet1!$F$3:$F$10</c:f>
              <c:numCache>
                <c:formatCode>0.00%</c:formatCode>
                <c:ptCount val="8"/>
                <c:pt idx="0">
                  <c:v>0.5342789598108747</c:v>
                </c:pt>
                <c:pt idx="1">
                  <c:v>0.15366430260047292</c:v>
                </c:pt>
                <c:pt idx="2">
                  <c:v>8.9834515366430362E-2</c:v>
                </c:pt>
                <c:pt idx="3">
                  <c:v>9.4562647754137183E-3</c:v>
                </c:pt>
                <c:pt idx="4">
                  <c:v>3.5460992907801435E-2</c:v>
                </c:pt>
                <c:pt idx="5">
                  <c:v>4.0189125295508277E-2</c:v>
                </c:pt>
                <c:pt idx="6">
                  <c:v>3.5460992907801435E-2</c:v>
                </c:pt>
                <c:pt idx="7">
                  <c:v>0.10165484633569739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lnSpc>
                <a:spcPts val="1600"/>
              </a:lnSpc>
              <a:defRPr sz="18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lnSpc>
                <a:spcPts val="1600"/>
              </a:lnSpc>
              <a:defRPr sz="18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lnSpc>
                <a:spcPts val="1600"/>
              </a:lnSpc>
              <a:defRPr sz="180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lnSpc>
                <a:spcPts val="1600"/>
              </a:lnSpc>
              <a:defRPr sz="1800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lnSpc>
                <a:spcPts val="1600"/>
              </a:lnSpc>
              <a:defRPr sz="1800"/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lnSpc>
                <a:spcPts val="1600"/>
              </a:lnSpc>
              <a:defRPr sz="1800"/>
            </a:pPr>
            <a:endParaRPr lang="en-US"/>
          </a:p>
        </c:txPr>
      </c:legendEntry>
      <c:legendEntry>
        <c:idx val="6"/>
        <c:txPr>
          <a:bodyPr/>
          <a:lstStyle/>
          <a:p>
            <a:pPr>
              <a:lnSpc>
                <a:spcPts val="1600"/>
              </a:lnSpc>
              <a:defRPr sz="1800"/>
            </a:pPr>
            <a:endParaRPr lang="en-US"/>
          </a:p>
        </c:txPr>
      </c:legendEntry>
      <c:legendEntry>
        <c:idx val="7"/>
        <c:txPr>
          <a:bodyPr/>
          <a:lstStyle/>
          <a:p>
            <a:pPr>
              <a:lnSpc>
                <a:spcPts val="1600"/>
              </a:lnSpc>
              <a:defRPr sz="1800"/>
            </a:pPr>
            <a:endParaRPr lang="en-US"/>
          </a:p>
        </c:txPr>
      </c:legendEntry>
      <c:layout>
        <c:manualLayout>
          <c:xMode val="edge"/>
          <c:yMode val="edge"/>
          <c:x val="0.75010261217347884"/>
          <c:y val="2.3662551440329218E-2"/>
          <c:w val="0.24950056242969629"/>
          <c:h val="0.96243300605942772"/>
        </c:manualLayout>
      </c:layout>
      <c:overlay val="0"/>
      <c:txPr>
        <a:bodyPr/>
        <a:lstStyle/>
        <a:p>
          <a:pPr>
            <a:lnSpc>
              <a:spcPts val="1600"/>
            </a:lnSpc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548165032002576E-2"/>
          <c:y val="0.14092035198386776"/>
          <c:w val="0.67543042317078783"/>
          <c:h val="0.81338424346888738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Sheet3!$A$3:$A$10</c:f>
              <c:strCache>
                <c:ptCount val="8"/>
                <c:pt idx="0">
                  <c:v>Rickshaw </c:v>
                </c:pt>
                <c:pt idx="1">
                  <c:v>Van</c:v>
                </c:pt>
                <c:pt idx="2">
                  <c:v>Cycle</c:v>
                </c:pt>
                <c:pt idx="3">
                  <c:v>Motor cycle</c:v>
                </c:pt>
                <c:pt idx="4">
                  <c:v>walking</c:v>
                </c:pt>
                <c:pt idx="5">
                  <c:v>car</c:v>
                </c:pt>
                <c:pt idx="6">
                  <c:v>micro-bus</c:v>
                </c:pt>
                <c:pt idx="7">
                  <c:v>others</c:v>
                </c:pt>
              </c:strCache>
            </c:strRef>
          </c:cat>
          <c:val>
            <c:numRef>
              <c:f>Sheet3!$B$3:$B$10</c:f>
              <c:numCache>
                <c:formatCode>General</c:formatCode>
                <c:ptCount val="8"/>
                <c:pt idx="0">
                  <c:v>39.5</c:v>
                </c:pt>
                <c:pt idx="1">
                  <c:v>45.8</c:v>
                </c:pt>
                <c:pt idx="2">
                  <c:v>0.3</c:v>
                </c:pt>
                <c:pt idx="3">
                  <c:v>1.3</c:v>
                </c:pt>
                <c:pt idx="4">
                  <c:v>3</c:v>
                </c:pt>
                <c:pt idx="5">
                  <c:v>3.3</c:v>
                </c:pt>
                <c:pt idx="6">
                  <c:v>6.2</c:v>
                </c:pt>
                <c:pt idx="7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0575482341023152"/>
          <c:y val="0.17600229880697563"/>
          <c:w val="0.18254927015701986"/>
          <c:h val="0.67600273986740844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Sheet3!$H$25:$H$32</c:f>
              <c:strCache>
                <c:ptCount val="8"/>
                <c:pt idx="0">
                  <c:v>Rickshaw </c:v>
                </c:pt>
                <c:pt idx="1">
                  <c:v>Van</c:v>
                </c:pt>
                <c:pt idx="2">
                  <c:v>Cycle</c:v>
                </c:pt>
                <c:pt idx="3">
                  <c:v>Motor cycle</c:v>
                </c:pt>
                <c:pt idx="4">
                  <c:v>walking</c:v>
                </c:pt>
                <c:pt idx="5">
                  <c:v>car</c:v>
                </c:pt>
                <c:pt idx="6">
                  <c:v>micro-bus</c:v>
                </c:pt>
                <c:pt idx="7">
                  <c:v>others</c:v>
                </c:pt>
              </c:strCache>
            </c:strRef>
          </c:cat>
          <c:val>
            <c:numRef>
              <c:f>Sheet3!$I$25:$I$32</c:f>
              <c:numCache>
                <c:formatCode>General</c:formatCode>
                <c:ptCount val="8"/>
                <c:pt idx="0">
                  <c:v>56</c:v>
                </c:pt>
                <c:pt idx="1">
                  <c:v>42.7</c:v>
                </c:pt>
                <c:pt idx="2">
                  <c:v>0</c:v>
                </c:pt>
                <c:pt idx="3">
                  <c:v>0</c:v>
                </c:pt>
                <c:pt idx="4">
                  <c:v>1.3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Sheet3!$C$3:$C$10</c:f>
              <c:strCache>
                <c:ptCount val="8"/>
                <c:pt idx="0">
                  <c:v>Rickshaw </c:v>
                </c:pt>
                <c:pt idx="1">
                  <c:v>Van</c:v>
                </c:pt>
                <c:pt idx="2">
                  <c:v>Cycle</c:v>
                </c:pt>
                <c:pt idx="3">
                  <c:v>Motor cycle</c:v>
                </c:pt>
                <c:pt idx="4">
                  <c:v>walking</c:v>
                </c:pt>
                <c:pt idx="5">
                  <c:v>car</c:v>
                </c:pt>
                <c:pt idx="6">
                  <c:v>micro-bus</c:v>
                </c:pt>
                <c:pt idx="7">
                  <c:v>others</c:v>
                </c:pt>
              </c:strCache>
            </c:strRef>
          </c:cat>
          <c:val>
            <c:numRef>
              <c:f>Sheet3!$D$3:$D$10</c:f>
              <c:numCache>
                <c:formatCode>General</c:formatCode>
                <c:ptCount val="8"/>
                <c:pt idx="0">
                  <c:v>30.9</c:v>
                </c:pt>
                <c:pt idx="1">
                  <c:v>63.8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2.1</c:v>
                </c:pt>
                <c:pt idx="6">
                  <c:v>2.1</c:v>
                </c:pt>
                <c:pt idx="7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8387769512802696"/>
          <c:y val="0.14061186539404358"/>
          <c:w val="0.18628428420879142"/>
          <c:h val="0.69286910481871855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336151838533882E-2"/>
          <c:y val="0.14710832736816989"/>
          <c:w val="0.68170070387574211"/>
          <c:h val="0.69312550703889286"/>
        </c:manualLayout>
      </c:layout>
      <c:pie3DChart>
        <c:varyColors val="1"/>
        <c:ser>
          <c:idx val="0"/>
          <c:order val="0"/>
          <c:tx>
            <c:strRef>
              <c:f>MODE!$C$49</c:f>
              <c:strCache>
                <c:ptCount val="1"/>
                <c:pt idx="0">
                  <c:v>n=45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MODE!$B$50:$B$58</c:f>
              <c:strCache>
                <c:ptCount val="9"/>
                <c:pt idx="0">
                  <c:v>Walking</c:v>
                </c:pt>
                <c:pt idx="1">
                  <c:v>Bus</c:v>
                </c:pt>
                <c:pt idx="2">
                  <c:v>Easy Bike</c:v>
                </c:pt>
                <c:pt idx="3">
                  <c:v>Taxi</c:v>
                </c:pt>
                <c:pt idx="4">
                  <c:v>Rickshaw</c:v>
                </c:pt>
                <c:pt idx="5">
                  <c:v>Motor Cycle</c:v>
                </c:pt>
                <c:pt idx="6">
                  <c:v>Car</c:v>
                </c:pt>
                <c:pt idx="7">
                  <c:v>Tempo</c:v>
                </c:pt>
                <c:pt idx="8">
                  <c:v>Train</c:v>
                </c:pt>
              </c:strCache>
            </c:strRef>
          </c:cat>
          <c:val>
            <c:numRef>
              <c:f>MODE!$C$50:$C$58</c:f>
              <c:numCache>
                <c:formatCode>General</c:formatCode>
                <c:ptCount val="9"/>
                <c:pt idx="0">
                  <c:v>3</c:v>
                </c:pt>
                <c:pt idx="1">
                  <c:v>3</c:v>
                </c:pt>
                <c:pt idx="2">
                  <c:v>15</c:v>
                </c:pt>
                <c:pt idx="3">
                  <c:v>1</c:v>
                </c:pt>
                <c:pt idx="4">
                  <c:v>13</c:v>
                </c:pt>
                <c:pt idx="5">
                  <c:v>5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225112485939255E-2"/>
          <c:y val="9.5238095238095233E-2"/>
          <c:w val="0.68674810179977508"/>
          <c:h val="0.7410714285714286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Sheet3!$T$25:$T$32</c:f>
              <c:strCache>
                <c:ptCount val="8"/>
                <c:pt idx="0">
                  <c:v>Rickshaw </c:v>
                </c:pt>
                <c:pt idx="1">
                  <c:v>Van</c:v>
                </c:pt>
                <c:pt idx="2">
                  <c:v>Cycle</c:v>
                </c:pt>
                <c:pt idx="3">
                  <c:v>Motor cycle</c:v>
                </c:pt>
                <c:pt idx="4">
                  <c:v>walking</c:v>
                </c:pt>
                <c:pt idx="5">
                  <c:v>car</c:v>
                </c:pt>
                <c:pt idx="6">
                  <c:v>micro-bus</c:v>
                </c:pt>
                <c:pt idx="7">
                  <c:v>others</c:v>
                </c:pt>
              </c:strCache>
            </c:strRef>
          </c:cat>
          <c:val>
            <c:numRef>
              <c:f>Sheet3!$U$25:$U$32</c:f>
              <c:numCache>
                <c:formatCode>General</c:formatCode>
                <c:ptCount val="8"/>
                <c:pt idx="0">
                  <c:v>50</c:v>
                </c:pt>
                <c:pt idx="1">
                  <c:v>37.5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6.3</c:v>
                </c:pt>
                <c:pt idx="7">
                  <c:v>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7698854049493804"/>
          <c:y val="0.1259430071241095"/>
          <c:w val="0.18580907855268092"/>
          <c:h val="0.71835208098987624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250975384833643E-2"/>
          <c:y val="5.3949725945993489E-2"/>
          <c:w val="0.57222978884396203"/>
          <c:h val="0.81229903753453725"/>
        </c:manualLayout>
      </c:layout>
      <c:pie3DChart>
        <c:varyColors val="1"/>
        <c:ser>
          <c:idx val="0"/>
          <c:order val="0"/>
          <c:tx>
            <c:strRef>
              <c:f>Sheet1!$C$3</c:f>
              <c:strCache>
                <c:ptCount val="1"/>
                <c:pt idx="0">
                  <c:v>Percentage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Sheet1!$B$4:$B$7</c:f>
              <c:strCache>
                <c:ptCount val="4"/>
                <c:pt idx="0">
                  <c:v>Traffic Congestion</c:v>
                </c:pt>
                <c:pt idx="1">
                  <c:v>Narrow Road</c:v>
                </c:pt>
                <c:pt idx="2">
                  <c:v>Occupied by waste &amp; hawker</c:v>
                </c:pt>
                <c:pt idx="3">
                  <c:v>Others</c:v>
                </c:pt>
              </c:strCache>
            </c:strRef>
          </c:cat>
          <c:val>
            <c:numRef>
              <c:f>Sheet1!$C$4:$C$7</c:f>
              <c:numCache>
                <c:formatCode>General</c:formatCode>
                <c:ptCount val="4"/>
                <c:pt idx="0">
                  <c:v>40.44</c:v>
                </c:pt>
                <c:pt idx="1">
                  <c:v>19.7</c:v>
                </c:pt>
                <c:pt idx="2">
                  <c:v>5.18</c:v>
                </c:pt>
                <c:pt idx="3">
                  <c:v>34.450000000000003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172873661062639"/>
          <c:y val="0.24724823925013509"/>
          <c:w val="0.29926225438036463"/>
          <c:h val="0.56250460048078388"/>
        </c:manualLayout>
      </c:layout>
      <c:overlay val="0"/>
      <c:txPr>
        <a:bodyPr/>
        <a:lstStyle/>
        <a:p>
          <a:pPr>
            <a:defRPr sz="2000"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874A0-44EE-4DAA-B023-0266DB5A77CE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43559-C760-4F11-B5E2-F1FBBF9C1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9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43559-C760-4F11-B5E2-F1FBBF9C103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43559-C760-4F11-B5E2-F1FBBF9C103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www.ecofriend.com/wp-content/uploads/2012/10/sustainable_transport_encyclopaed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43000"/>
            <a:ext cx="7286625" cy="5095876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5921375"/>
            <a:ext cx="7772400" cy="8604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uxton Sketch" pitchFamily="66" charset="0"/>
                <a:ea typeface="+mj-ea"/>
                <a:cs typeface="+mj-cs"/>
              </a:rPr>
              <a:t>Sustainable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uxton Sketch" pitchFamily="66" charset="0"/>
                <a:ea typeface="+mj-ea"/>
                <a:cs typeface="+mj-cs"/>
              </a:rPr>
              <a:t>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uxton Sketch" pitchFamily="66" charset="0"/>
                <a:ea typeface="+mj-ea"/>
                <a:cs typeface="+mj-cs"/>
              </a:rPr>
              <a:t>ransportation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uxton Sketch" pitchFamily="66" charset="0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9307" y="457200"/>
            <a:ext cx="820609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latin typeface="Lucida Handwriting" pitchFamily="66" charset="0"/>
              </a:rPr>
              <a:t>Sustainable Transportation for </a:t>
            </a:r>
            <a:r>
              <a:rPr lang="en-US" sz="2500" dirty="0" err="1" smtClean="0">
                <a:latin typeface="Lucida Handwriting" pitchFamily="66" charset="0"/>
              </a:rPr>
              <a:t>Mymensingh</a:t>
            </a:r>
            <a:endParaRPr lang="en-US" sz="2500" dirty="0">
              <a:latin typeface="Lucida Handwriting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9906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Ahsanul</a:t>
            </a:r>
            <a:r>
              <a:rPr lang="en-US" b="1" dirty="0" smtClean="0"/>
              <a:t> </a:t>
            </a:r>
            <a:r>
              <a:rPr lang="en-US" b="1" dirty="0" err="1" smtClean="0"/>
              <a:t>Kabir</a:t>
            </a:r>
            <a:r>
              <a:rPr lang="en-US" b="1" dirty="0" smtClean="0"/>
              <a:t>, </a:t>
            </a:r>
            <a:r>
              <a:rPr lang="en-US" b="1" i="1" dirty="0" smtClean="0"/>
              <a:t>PhD</a:t>
            </a:r>
          </a:p>
          <a:p>
            <a:pPr algn="ctr"/>
            <a:r>
              <a:rPr lang="en-US" dirty="0" smtClean="0"/>
              <a:t>Urban and Rural Planning Discipline</a:t>
            </a:r>
          </a:p>
          <a:p>
            <a:pPr algn="ctr"/>
            <a:r>
              <a:rPr lang="en-US" dirty="0" smtClean="0"/>
              <a:t>Khulna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14600" y="1828800"/>
            <a:ext cx="152400" cy="1554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05200" y="4572000"/>
            <a:ext cx="152400" cy="1554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953000" y="3048000"/>
            <a:ext cx="152400" cy="1554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57800" y="5181600"/>
            <a:ext cx="152400" cy="1554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10000" y="1143000"/>
            <a:ext cx="152400" cy="1554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 flipV="1">
            <a:off x="5562600" y="4194048"/>
            <a:ext cx="76200" cy="73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14800" y="2362200"/>
            <a:ext cx="152400" cy="1554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886200" y="3124200"/>
            <a:ext cx="152400" cy="1554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43200" y="3505200"/>
            <a:ext cx="152400" cy="1554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29400" y="5029200"/>
            <a:ext cx="152400" cy="1554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629400" y="2819400"/>
            <a:ext cx="152400" cy="1554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hr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49504" y="56346"/>
            <a:ext cx="4267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u="sng" dirty="0" smtClean="0">
                <a:solidFill>
                  <a:srgbClr val="FF0000"/>
                </a:solidFill>
              </a:rPr>
              <a:t>Activity Hub and Connectivity</a:t>
            </a:r>
            <a:endParaRPr lang="en-US" sz="2500" u="sng" dirty="0">
              <a:solidFill>
                <a:srgbClr val="FF0000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2743200" y="1371600"/>
            <a:ext cx="3886200" cy="4038600"/>
            <a:chOff x="2743200" y="1371600"/>
            <a:chExt cx="3886200" cy="4038600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3962400" y="2819400"/>
              <a:ext cx="914400" cy="457200"/>
            </a:xfrm>
            <a:prstGeom prst="line">
              <a:avLst/>
            </a:prstGeom>
            <a:ln w="5080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743994" y="1829594"/>
              <a:ext cx="1980406" cy="989806"/>
            </a:xfrm>
            <a:prstGeom prst="line">
              <a:avLst/>
            </a:prstGeom>
            <a:ln w="5080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343400" y="4114800"/>
              <a:ext cx="1981200" cy="609600"/>
            </a:xfrm>
            <a:prstGeom prst="line">
              <a:avLst/>
            </a:prstGeom>
            <a:ln w="5080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657600" y="3429000"/>
              <a:ext cx="1371600" cy="1143000"/>
            </a:xfrm>
            <a:prstGeom prst="line">
              <a:avLst/>
            </a:prstGeom>
            <a:ln w="5080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5029200" y="2895600"/>
              <a:ext cx="1600200" cy="457200"/>
            </a:xfrm>
            <a:prstGeom prst="line">
              <a:avLst/>
            </a:prstGeom>
            <a:ln w="5080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2743200" y="3276600"/>
              <a:ext cx="1143000" cy="152400"/>
            </a:xfrm>
            <a:prstGeom prst="line">
              <a:avLst/>
            </a:prstGeom>
            <a:ln w="5080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3810000" y="1828800"/>
              <a:ext cx="1447800" cy="533400"/>
            </a:xfrm>
            <a:prstGeom prst="line">
              <a:avLst/>
            </a:prstGeom>
            <a:ln w="5080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4991100" y="3467100"/>
              <a:ext cx="1676400" cy="1447800"/>
            </a:xfrm>
            <a:prstGeom prst="line">
              <a:avLst/>
            </a:prstGeom>
            <a:ln w="5080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4533900" y="3086100"/>
              <a:ext cx="914400" cy="381000"/>
            </a:xfrm>
            <a:prstGeom prst="line">
              <a:avLst/>
            </a:prstGeom>
            <a:ln w="5080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6629400" y="609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Public Transport (Centralized)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223157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6400800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303896" y="1182469"/>
            <a:ext cx="1905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Activity Spots</a:t>
            </a:r>
            <a:endParaRPr lang="en-US" sz="19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048000" y="4927937"/>
            <a:ext cx="24384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Transport Route/Path</a:t>
            </a:r>
            <a:endParaRPr lang="en-US" sz="19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" name="Straight Arrow Connector 4"/>
          <p:cNvCxnSpPr>
            <a:stCxn id="2" idx="4"/>
            <a:endCxn id="3" idx="0"/>
          </p:cNvCxnSpPr>
          <p:nvPr/>
        </p:nvCxnSpPr>
        <p:spPr>
          <a:xfrm rot="16200000" flipH="1">
            <a:off x="2808164" y="3468901"/>
            <a:ext cx="2907268" cy="10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43000" y="2554069"/>
            <a:ext cx="1828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Road Network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2971800" y="2706469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43000" y="3175337"/>
            <a:ext cx="1828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Congestion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 flipV="1">
            <a:off x="2971800" y="3327737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48400" y="4623137"/>
            <a:ext cx="21336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New Roads / Connectors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48400" y="5678269"/>
            <a:ext cx="22098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Road Improvement (Widening/Footpath)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3" idx="7"/>
            <a:endCxn id="14" idx="1"/>
          </p:cNvCxnSpPr>
          <p:nvPr/>
        </p:nvCxnSpPr>
        <p:spPr>
          <a:xfrm rot="5400000" flipH="1" flipV="1">
            <a:off x="5636660" y="4438948"/>
            <a:ext cx="104385" cy="1119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" idx="5"/>
            <a:endCxn id="15" idx="1"/>
          </p:cNvCxnSpPr>
          <p:nvPr/>
        </p:nvCxnSpPr>
        <p:spPr>
          <a:xfrm rot="16200000" flipH="1">
            <a:off x="5509828" y="5262862"/>
            <a:ext cx="358049" cy="1119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8200" y="4736068"/>
            <a:ext cx="21336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Strategy / Policy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0" y="5689937"/>
            <a:ext cx="21336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Traffic Management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3" idx="1"/>
            <a:endCxn id="20" idx="3"/>
          </p:cNvCxnSpPr>
          <p:nvPr/>
        </p:nvCxnSpPr>
        <p:spPr>
          <a:xfrm rot="16200000" flipV="1">
            <a:off x="3123471" y="4769063"/>
            <a:ext cx="129954" cy="433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792104" y="3784937"/>
            <a:ext cx="2958152" cy="49244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Optimization Model</a:t>
            </a:r>
            <a:endParaRPr lang="en-US" sz="2600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>
            <a:stCxn id="3" idx="3"/>
            <a:endCxn id="21" idx="3"/>
          </p:cNvCxnSpPr>
          <p:nvPr/>
        </p:nvCxnSpPr>
        <p:spPr>
          <a:xfrm rot="5400000">
            <a:off x="3072840" y="5542346"/>
            <a:ext cx="231217" cy="433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57200" y="304800"/>
            <a:ext cx="8659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u="sng" dirty="0" smtClean="0">
                <a:solidFill>
                  <a:srgbClr val="FF0000"/>
                </a:solidFill>
              </a:rPr>
              <a:t>Proposed Approach for Addressing Transportation Issue in the MSDP</a:t>
            </a:r>
            <a:endParaRPr lang="en-US" sz="25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800" y="425678"/>
            <a:ext cx="487582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Transportation System in MSDP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3157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2771" y="959077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Mode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0114" y="1420742"/>
            <a:ext cx="8469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Mode for working purpose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755330"/>
              </p:ext>
            </p:extLst>
          </p:nvPr>
        </p:nvGraphicFramePr>
        <p:xfrm>
          <a:off x="228600" y="1790074"/>
          <a:ext cx="8686800" cy="4534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897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800" y="425678"/>
            <a:ext cx="487582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Transportation System in MSDP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3157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2771" y="959077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Mode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1000" y="1473682"/>
            <a:ext cx="28389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Mode for shopping purpose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9494577"/>
              </p:ext>
            </p:extLst>
          </p:nvPr>
        </p:nvGraphicFramePr>
        <p:xfrm>
          <a:off x="402771" y="1843014"/>
          <a:ext cx="8207829" cy="4219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91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800" y="425678"/>
            <a:ext cx="487582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Transportation System in MSDP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3157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2771" y="959077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Mode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45994" y="1454925"/>
            <a:ext cx="30871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Mode for educational purpose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771648"/>
              </p:ext>
            </p:extLst>
          </p:nvPr>
        </p:nvGraphicFramePr>
        <p:xfrm>
          <a:off x="345994" y="1874305"/>
          <a:ext cx="8512629" cy="442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193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800" y="425678"/>
            <a:ext cx="487582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Transportation System in MSDP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3157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2771" y="959077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Mode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32341" y="1383268"/>
            <a:ext cx="25023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Mode for social purpose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904500009"/>
              </p:ext>
            </p:extLst>
          </p:nvPr>
        </p:nvGraphicFramePr>
        <p:xfrm>
          <a:off x="402771" y="1752600"/>
          <a:ext cx="8349343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41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800" y="425678"/>
            <a:ext cx="487582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Transportation System in MSDP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3157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2771" y="959077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Mode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02771" y="1454925"/>
            <a:ext cx="24895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Mode for other purpose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646585"/>
              </p:ext>
            </p:extLst>
          </p:nvPr>
        </p:nvGraphicFramePr>
        <p:xfrm>
          <a:off x="304800" y="1981200"/>
          <a:ext cx="8534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108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800" y="425678"/>
            <a:ext cx="487582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Transportation System in MSDP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3157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2771" y="959077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/>
              <a:t>Easy Bike Route</a:t>
            </a:r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401504" cy="640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42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800" y="425678"/>
            <a:ext cx="487582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Transportation System in MSDP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3157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2770" y="838200"/>
            <a:ext cx="3864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/>
              <a:t>Public Transport Coverage</a:t>
            </a:r>
            <a:endParaRPr lang="en-US" sz="2400" dirty="0"/>
          </a:p>
        </p:txBody>
      </p:sp>
      <p:pic>
        <p:nvPicPr>
          <p:cNvPr id="1026" name="Picture 2" descr="C:\Users\Yousuf\Desktop\Transport 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44097"/>
            <a:ext cx="7194928" cy="555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29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800" y="425678"/>
            <a:ext cx="232422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Road Network</a:t>
            </a:r>
            <a:endParaRPr lang="en-US" sz="2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3157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30285" y="959076"/>
            <a:ext cx="34834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MSDP Road Classification</a:t>
            </a:r>
            <a:endParaRPr lang="en-US" sz="2200" dirty="0"/>
          </a:p>
        </p:txBody>
      </p:sp>
      <p:sp>
        <p:nvSpPr>
          <p:cNvPr id="2" name="Rectangle 1"/>
          <p:cNvSpPr/>
          <p:nvPr/>
        </p:nvSpPr>
        <p:spPr>
          <a:xfrm>
            <a:off x="1981200" y="3496270"/>
            <a:ext cx="1317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Urban Road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52295" y="4724400"/>
            <a:ext cx="3677009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Arterials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5638800" y="3496270"/>
            <a:ext cx="1223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Rural </a:t>
            </a:r>
            <a:r>
              <a:rPr lang="en-US" b="1" dirty="0"/>
              <a:t>Road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4739789"/>
            <a:ext cx="22860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Pucca</a:t>
            </a:r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 rot="10800000">
            <a:off x="4343399" y="1524000"/>
            <a:ext cx="457200" cy="762000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 rot="10800000">
            <a:off x="2362201" y="3865602"/>
            <a:ext cx="457200" cy="762000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10800000">
            <a:off x="6161314" y="3877270"/>
            <a:ext cx="457200" cy="762000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2764973" y="2329543"/>
            <a:ext cx="3331027" cy="600670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0800000">
            <a:off x="2362201" y="2629878"/>
            <a:ext cx="457200" cy="762000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0800000">
            <a:off x="6022162" y="2629878"/>
            <a:ext cx="457200" cy="762000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5269468"/>
            <a:ext cx="3668486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Collectors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762000" y="5802868"/>
            <a:ext cx="366730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Major and Minor Road (Local roads)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257800" y="5269468"/>
            <a:ext cx="22860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Semi-</a:t>
            </a:r>
            <a:r>
              <a:rPr lang="en-US" b="1" dirty="0" err="1"/>
              <a:t>Pucca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257800" y="5854244"/>
            <a:ext cx="228599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err="1"/>
              <a:t>Katcha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12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3157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8182" y="1703725"/>
            <a:ext cx="326461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to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develop a sustainable development plan for the study area ensuring to accommodate future growth in a sustainable manner. 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to aid the MSDP projects in its transport component in making/ designing a city.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990600"/>
            <a:ext cx="2209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Objectives</a:t>
            </a:r>
          </a:p>
        </p:txBody>
      </p:sp>
      <p:pic>
        <p:nvPicPr>
          <p:cNvPr id="4" name="Picture 2" descr="C:\Users\Yousuf\Desktop\MSDP_BounDAry_Ma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/>
          <a:stretch/>
        </p:blipFill>
        <p:spPr bwMode="auto">
          <a:xfrm>
            <a:off x="3201537" y="914400"/>
            <a:ext cx="5942463" cy="497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64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800" y="425678"/>
            <a:ext cx="232422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Road Network</a:t>
            </a:r>
            <a:endParaRPr lang="en-US" sz="2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3157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959077"/>
            <a:ext cx="34834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MSDP Road Classification</a:t>
            </a:r>
            <a:endParaRPr lang="en-US" sz="2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643572"/>
              </p:ext>
            </p:extLst>
          </p:nvPr>
        </p:nvGraphicFramePr>
        <p:xfrm>
          <a:off x="457200" y="1524002"/>
          <a:ext cx="8229600" cy="4495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5086"/>
                <a:gridCol w="3135086"/>
                <a:gridCol w="1959428"/>
              </a:tblGrid>
              <a:tr h="5482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MSDP Road Classification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Class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Length (Km.)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493441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Urban Road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Arterial Road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7.34</a:t>
                      </a:r>
                    </a:p>
                  </a:txBody>
                  <a:tcPr marL="9525" marR="9525" marT="9525" marB="0"/>
                </a:tc>
              </a:tr>
              <a:tr h="4934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Connector Road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16.10</a:t>
                      </a:r>
                    </a:p>
                  </a:txBody>
                  <a:tcPr marL="9525" marR="9525" marT="9525" marB="0"/>
                </a:tc>
              </a:tr>
              <a:tr h="9868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Major and Minor Road (Local Roads)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68.14</a:t>
                      </a:r>
                    </a:p>
                  </a:txBody>
                  <a:tcPr marL="9525" marR="9525" marT="9525" marB="0"/>
                </a:tc>
              </a:tr>
              <a:tr h="493441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Rural Road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Pucca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248.47</a:t>
                      </a:r>
                    </a:p>
                  </a:txBody>
                  <a:tcPr marL="9525" marR="9525" marT="9525" marB="0"/>
                </a:tc>
              </a:tr>
              <a:tr h="4934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Semi-</a:t>
                      </a:r>
                      <a:r>
                        <a:rPr lang="en-US" sz="2000" dirty="0" err="1">
                          <a:effectLst/>
                        </a:rPr>
                        <a:t>Pucca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22.20</a:t>
                      </a:r>
                    </a:p>
                  </a:txBody>
                  <a:tcPr marL="9525" marR="9525" marT="9525" marB="0"/>
                </a:tc>
              </a:tr>
              <a:tr h="4934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Katcha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676.52</a:t>
                      </a:r>
                    </a:p>
                  </a:txBody>
                  <a:tcPr marL="9525" marR="9525" marT="9525" marB="0"/>
                </a:tc>
              </a:tr>
              <a:tr h="4934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Unknown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60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800" y="425678"/>
            <a:ext cx="232422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Road Network</a:t>
            </a:r>
            <a:endParaRPr lang="en-US" sz="2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3157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838200"/>
            <a:ext cx="34834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MSDP Road Classification</a:t>
            </a:r>
            <a:endParaRPr lang="en-US" sz="2200" dirty="0"/>
          </a:p>
        </p:txBody>
      </p:sp>
      <p:pic>
        <p:nvPicPr>
          <p:cNvPr id="1026" name="Picture 2" descr="C:\Users\Yousuf\Desktop\Transport Route 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15380"/>
            <a:ext cx="7074192" cy="546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0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800" y="425678"/>
            <a:ext cx="232422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Road Network</a:t>
            </a:r>
            <a:endParaRPr lang="en-US" sz="2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3157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959077"/>
            <a:ext cx="34834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MSDP Road Classification</a:t>
            </a:r>
            <a:endParaRPr lang="en-US" sz="2200" dirty="0"/>
          </a:p>
        </p:txBody>
      </p:sp>
      <p:sp>
        <p:nvSpPr>
          <p:cNvPr id="2" name="Rectangle 1"/>
          <p:cNvSpPr/>
          <p:nvPr/>
        </p:nvSpPr>
        <p:spPr>
          <a:xfrm>
            <a:off x="381000" y="1423012"/>
            <a:ext cx="3579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/>
              <a:t>Type of local road of the Household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842914"/>
              </p:ext>
            </p:extLst>
          </p:nvPr>
        </p:nvGraphicFramePr>
        <p:xfrm>
          <a:off x="304800" y="1981201"/>
          <a:ext cx="8534400" cy="4190998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133600"/>
                <a:gridCol w="2133600"/>
                <a:gridCol w="2133600"/>
                <a:gridCol w="2133600"/>
              </a:tblGrid>
              <a:tr h="57745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Type of Local Road of the House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Condition of Main Road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Total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6463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Good Condition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Bad Goodition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34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Bitumine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69.3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31.2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67.1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5934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Brick-dust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13.1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35.4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14.4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5934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Brick Covered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11.3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10.4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11.3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5934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Raw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6.3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22.9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7.2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5934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Total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100.0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100.0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100.0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20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3157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68490" y="702860"/>
            <a:ext cx="4579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/>
              <a:t>Problem faced </a:t>
            </a:r>
            <a:r>
              <a:rPr lang="en-US" sz="2400" b="1" dirty="0" smtClean="0"/>
              <a:t>by the city dwellers</a:t>
            </a:r>
            <a:endParaRPr lang="en-US" sz="2400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055192768"/>
              </p:ext>
            </p:extLst>
          </p:nvPr>
        </p:nvGraphicFramePr>
        <p:xfrm>
          <a:off x="385550" y="1524000"/>
          <a:ext cx="8458200" cy="445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288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1110" y="381000"/>
            <a:ext cx="248209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/>
              <a:t>Travel Behavior</a:t>
            </a:r>
            <a:endParaRPr lang="en-US" sz="2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3157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762000"/>
            <a:ext cx="34834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/>
              <a:t>Mode</a:t>
            </a:r>
            <a:endParaRPr lang="en-US" sz="2200" dirty="0"/>
          </a:p>
        </p:txBody>
      </p:sp>
      <p:sp>
        <p:nvSpPr>
          <p:cNvPr id="2" name="Rectangle 1"/>
          <p:cNvSpPr/>
          <p:nvPr/>
        </p:nvSpPr>
        <p:spPr>
          <a:xfrm>
            <a:off x="304800" y="1078468"/>
            <a:ext cx="4830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Transport Mode is used for the Purpose of Travel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312121"/>
              </p:ext>
            </p:extLst>
          </p:nvPr>
        </p:nvGraphicFramePr>
        <p:xfrm>
          <a:off x="228600" y="1588532"/>
          <a:ext cx="8686800" cy="458366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43000"/>
                <a:gridCol w="1143000"/>
                <a:gridCol w="1600200"/>
                <a:gridCol w="1143000"/>
                <a:gridCol w="1371600"/>
                <a:gridCol w="914400"/>
                <a:gridCol w="755889"/>
                <a:gridCol w="615711"/>
              </a:tblGrid>
              <a:tr h="32617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Mode 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Purpose of Travel in Percentage (%) 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Total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1067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Going to Workplace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School/College/</a:t>
                      </a: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University/</a:t>
                      </a:r>
                      <a:r>
                        <a:rPr lang="en-US" sz="1600" b="1" dirty="0" err="1" smtClean="0">
                          <a:effectLst/>
                        </a:rPr>
                        <a:t>Educa-tional</a:t>
                      </a:r>
                      <a:r>
                        <a:rPr lang="en-US" sz="1600" b="1" dirty="0" smtClean="0">
                          <a:effectLst/>
                        </a:rPr>
                        <a:t> </a:t>
                      </a:r>
                      <a:r>
                        <a:rPr lang="en-US" sz="1600" b="1" dirty="0">
                          <a:effectLst/>
                        </a:rPr>
                        <a:t>Institution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Shopping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Picnic/ Entertainment/</a:t>
                      </a: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Sports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Visiting to Relatives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Others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61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Rickshaw 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39.5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30.9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56.0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41.5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44.4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50.0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40.4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3261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Van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45.8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63.8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42.7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35.8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11.1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37.5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46.0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3261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Cycle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.3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.0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.0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.0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.0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.0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.2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4377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Motor cycle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1.3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.0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.0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.0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.0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.0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.9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3261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walking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3.0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.0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1.3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.0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.0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.0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2.3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3261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car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3.3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2.1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.0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.0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5.6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.0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2.7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4691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micro-bus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6.2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2.1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.0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22.6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38.9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6.2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6.9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3261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others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.6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1.1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.0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.0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.0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6.2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.7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3261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Total 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100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100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100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100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100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100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100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72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1110" y="381000"/>
            <a:ext cx="248209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/>
              <a:t>Travel Behavior</a:t>
            </a:r>
            <a:endParaRPr lang="en-US" sz="2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3157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762000"/>
            <a:ext cx="34834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/>
              <a:t>Mode</a:t>
            </a:r>
            <a:endParaRPr lang="en-US" sz="2200" dirty="0"/>
          </a:p>
        </p:txBody>
      </p:sp>
      <p:sp>
        <p:nvSpPr>
          <p:cNvPr id="2" name="Rectangle 1"/>
          <p:cNvSpPr/>
          <p:nvPr/>
        </p:nvSpPr>
        <p:spPr>
          <a:xfrm>
            <a:off x="304800" y="1078468"/>
            <a:ext cx="4920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Transport Mode used to Go to Medical Institution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148990"/>
              </p:ext>
            </p:extLst>
          </p:nvPr>
        </p:nvGraphicFramePr>
        <p:xfrm>
          <a:off x="261110" y="1524000"/>
          <a:ext cx="8578091" cy="457200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72467"/>
                <a:gridCol w="960746"/>
                <a:gridCol w="1104858"/>
                <a:gridCol w="1104858"/>
                <a:gridCol w="943590"/>
                <a:gridCol w="943590"/>
                <a:gridCol w="762181"/>
                <a:gridCol w="685801"/>
              </a:tblGrid>
              <a:tr h="22280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Medical Institution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Transport mode used to go to Medical institution in percentage (%)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Total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6623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Don’t go any where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Walking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Rickshaw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Van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Easy Bike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Others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2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Don’t go any where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89.5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10.5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100.0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442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Degree Holder Doctor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9.7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79.0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11.3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100.0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442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Govt. Hospital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14.7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78.8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.0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6.0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.5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100.0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442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Private Clinic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94.4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5.6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100.0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442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Community Clinic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100.0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100.0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5887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Pharmacy (Practitioner)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50.0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50.0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100.0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442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Hakiim/Kabiraz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100.0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        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100.0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442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Total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5.8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12.7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73.9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.3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6.9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.3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100.0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74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1110" y="381000"/>
            <a:ext cx="248209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/>
              <a:t>Travel Behavior</a:t>
            </a:r>
            <a:endParaRPr lang="en-US" sz="2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3157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762000"/>
            <a:ext cx="34834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/>
              <a:t>Mode</a:t>
            </a:r>
            <a:endParaRPr lang="en-US" sz="2200" dirty="0"/>
          </a:p>
        </p:txBody>
      </p:sp>
      <p:sp>
        <p:nvSpPr>
          <p:cNvPr id="2" name="Rectangle 1"/>
          <p:cNvSpPr/>
          <p:nvPr/>
        </p:nvSpPr>
        <p:spPr>
          <a:xfrm>
            <a:off x="304800" y="1078468"/>
            <a:ext cx="4541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Transport Mode used to go for Leisure Facility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811821"/>
              </p:ext>
            </p:extLst>
          </p:nvPr>
        </p:nvGraphicFramePr>
        <p:xfrm>
          <a:off x="228600" y="1464832"/>
          <a:ext cx="8648698" cy="491389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28915"/>
                <a:gridCol w="1052885"/>
                <a:gridCol w="977679"/>
                <a:gridCol w="902473"/>
                <a:gridCol w="977679"/>
                <a:gridCol w="827267"/>
                <a:gridCol w="752061"/>
                <a:gridCol w="752061"/>
                <a:gridCol w="977678"/>
              </a:tblGrid>
              <a:tr h="29544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Source of Leisure Facility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Transport used to go for Leisure Facility in Percentage (%)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Total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</a:tr>
              <a:tr h="3939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Don’t go any where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Rickshaw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Van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Motor Cycle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Car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Micro bus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Walking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16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Don’t go any where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100.0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100.0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</a:tr>
              <a:tr h="3424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Play Ground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60.4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36.6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3.0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100.0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</a:tr>
              <a:tr h="4616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Place of natural beauty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16.2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82.0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.9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.9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100.0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</a:tr>
              <a:tr h="3424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Shopping mall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13.8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81.2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1.2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3.8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100.0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</a:tr>
              <a:tr h="3424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Park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14.1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83.7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.3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.7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.3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1.0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100.0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</a:tr>
              <a:tr h="3424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Club 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100.0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100.0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</a:tr>
              <a:tr h="3424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Tourist Spot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85.7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14.3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100.0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</a:tr>
              <a:tr h="4616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Brahmaputra river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23.2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74.2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.5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2.1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100.0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</a:tr>
              <a:tr h="3424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Fair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25.0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68.8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6.2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100.0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</a:tr>
              <a:tr h="3424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Cinema hall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16.7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83.3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100.0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</a:tr>
              <a:tr h="3424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Total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2.1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21.8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73.3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.2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.6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.2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1.7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100.0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1101" marR="611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64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1110" y="381000"/>
            <a:ext cx="248209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/>
              <a:t>Travel Behavior</a:t>
            </a:r>
            <a:endParaRPr lang="en-US" sz="2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3157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762000"/>
            <a:ext cx="34834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/>
              <a:t>Cost</a:t>
            </a:r>
            <a:endParaRPr lang="en-US" sz="2200" dirty="0"/>
          </a:p>
        </p:txBody>
      </p:sp>
      <p:sp>
        <p:nvSpPr>
          <p:cNvPr id="2" name="Rectangle 1"/>
          <p:cNvSpPr/>
          <p:nvPr/>
        </p:nvSpPr>
        <p:spPr>
          <a:xfrm>
            <a:off x="304800" y="1078468"/>
            <a:ext cx="2999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Average Cost for Trip Purpose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087454"/>
              </p:ext>
            </p:extLst>
          </p:nvPr>
        </p:nvGraphicFramePr>
        <p:xfrm>
          <a:off x="457200" y="1752600"/>
          <a:ext cx="8229600" cy="396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849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Average Cost for Trip Purpose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Urban </a:t>
                      </a:r>
                      <a:r>
                        <a:rPr lang="en-US" sz="1800" b="1" dirty="0">
                          <a:effectLst/>
                        </a:rPr>
                        <a:t>(BDT)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Rural </a:t>
                      </a:r>
                      <a:r>
                        <a:rPr lang="en-US" sz="1800" b="1" dirty="0">
                          <a:effectLst/>
                        </a:rPr>
                        <a:t>(BDT)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b"/>
                </a:tc>
              </a:tr>
              <a:tr h="5376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Cost For Work Trip Purpose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37.46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29.32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b"/>
                </a:tc>
              </a:tr>
              <a:tr h="6849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Cost For Shopping Trip Purpose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21.4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30.89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b"/>
                </a:tc>
              </a:tr>
              <a:tr h="6849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Cost For Educational Trip Purpose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26.17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32.95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b"/>
                </a:tc>
              </a:tr>
              <a:tr h="6849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Cost For Social Trip Purpose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31.67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62.92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b"/>
                </a:tc>
              </a:tr>
              <a:tr h="6849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Cost For Other Trip Purpose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66.24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213.33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94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1110" y="381000"/>
            <a:ext cx="248209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/>
              <a:t>Travel Behavior</a:t>
            </a:r>
            <a:endParaRPr lang="en-US" sz="2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3157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762000"/>
            <a:ext cx="34834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/>
              <a:t>Distance</a:t>
            </a:r>
            <a:endParaRPr lang="en-US" sz="2200" dirty="0"/>
          </a:p>
        </p:txBody>
      </p:sp>
      <p:sp>
        <p:nvSpPr>
          <p:cNvPr id="2" name="Rectangle 1"/>
          <p:cNvSpPr/>
          <p:nvPr/>
        </p:nvSpPr>
        <p:spPr>
          <a:xfrm>
            <a:off x="304800" y="1078468"/>
            <a:ext cx="4976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/>
              <a:t>Travel Distance and Time from the </a:t>
            </a:r>
            <a:r>
              <a:rPr lang="bn-BD" b="1" dirty="0" smtClean="0"/>
              <a:t>Home</a:t>
            </a:r>
            <a:r>
              <a:rPr lang="en-US" dirty="0" smtClean="0"/>
              <a:t> </a:t>
            </a:r>
            <a:r>
              <a:rPr lang="en-US" b="1" dirty="0" smtClean="0"/>
              <a:t>to </a:t>
            </a:r>
            <a:r>
              <a:rPr lang="en-US" b="1" dirty="0"/>
              <a:t>Bazar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" r="4662"/>
          <a:stretch/>
        </p:blipFill>
        <p:spPr bwMode="auto">
          <a:xfrm>
            <a:off x="1752600" y="1447800"/>
            <a:ext cx="5791200" cy="4953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963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1110" y="381000"/>
            <a:ext cx="248209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/>
              <a:t>Travel Behavior</a:t>
            </a:r>
            <a:endParaRPr lang="en-US" sz="2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3157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762000"/>
            <a:ext cx="34834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/>
              <a:t>Distance</a:t>
            </a:r>
            <a:endParaRPr lang="en-US" sz="2200" dirty="0"/>
          </a:p>
        </p:txBody>
      </p:sp>
      <p:sp>
        <p:nvSpPr>
          <p:cNvPr id="2" name="Rectangle 1"/>
          <p:cNvSpPr/>
          <p:nvPr/>
        </p:nvSpPr>
        <p:spPr>
          <a:xfrm>
            <a:off x="304800" y="1078468"/>
            <a:ext cx="5339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/>
              <a:t>Travel Distance and Time from the Home</a:t>
            </a:r>
            <a:r>
              <a:rPr lang="bn-BD" dirty="0"/>
              <a:t> </a:t>
            </a:r>
            <a:r>
              <a:rPr lang="en-US" b="1" dirty="0"/>
              <a:t>to Shopping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" r="5087"/>
          <a:stretch/>
        </p:blipFill>
        <p:spPr bwMode="auto">
          <a:xfrm>
            <a:off x="1894077" y="1447800"/>
            <a:ext cx="5355845" cy="4953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31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23157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1990411" y="950686"/>
            <a:ext cx="4747846" cy="4503057"/>
          </a:xfrm>
          <a:prstGeom prst="triangle">
            <a:avLst/>
          </a:prstGeom>
          <a:gradFill flip="none" rotWithShape="1">
            <a:gsLst>
              <a:gs pos="83000">
                <a:srgbClr val="C00000"/>
              </a:gs>
              <a:gs pos="50000">
                <a:srgbClr val="FFC000"/>
              </a:gs>
              <a:gs pos="15000">
                <a:srgbClr val="92D05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143459" y="4990193"/>
            <a:ext cx="2713055" cy="12582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Urban Area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007807" y="685800"/>
            <a:ext cx="2713055" cy="12582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Sustainable City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447800" y="3334657"/>
            <a:ext cx="2713055" cy="12582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2"/>
                </a:solidFill>
              </a:rPr>
              <a:t>Urban Strategy</a:t>
            </a:r>
            <a:endParaRPr lang="en-US" sz="2200" b="1" dirty="0">
              <a:solidFill>
                <a:schemeClr val="tx2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67200" y="2209800"/>
            <a:ext cx="20574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2"/>
                </a:solidFill>
              </a:rPr>
              <a:t>Standard</a:t>
            </a:r>
            <a:endParaRPr lang="en-US" sz="2200" b="1" dirty="0">
              <a:solidFill>
                <a:schemeClr val="tx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800600" y="3200400"/>
            <a:ext cx="2179655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2"/>
                </a:solidFill>
              </a:rPr>
              <a:t>Required / Affordability</a:t>
            </a:r>
            <a:endParaRPr lang="en-US" sz="19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6324600"/>
            <a:ext cx="632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Generalized Urban Development Process</a:t>
            </a:r>
            <a:endParaRPr lang="en-US" sz="2200" b="1" dirty="0"/>
          </a:p>
        </p:txBody>
      </p:sp>
      <p:sp>
        <p:nvSpPr>
          <p:cNvPr id="11" name="Oval 10"/>
          <p:cNvSpPr/>
          <p:nvPr/>
        </p:nvSpPr>
        <p:spPr>
          <a:xfrm>
            <a:off x="5410201" y="3999593"/>
            <a:ext cx="2057399" cy="8772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2"/>
                </a:solidFill>
              </a:rPr>
              <a:t>Projection</a:t>
            </a:r>
            <a:endParaRPr lang="en-US" sz="2200" b="1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00800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1110" y="381000"/>
            <a:ext cx="248209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/>
              <a:t>Travel Behavior</a:t>
            </a:r>
            <a:endParaRPr lang="en-US" sz="2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3157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762000"/>
            <a:ext cx="34834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/>
              <a:t>Distance</a:t>
            </a:r>
            <a:endParaRPr lang="en-US" sz="2200" dirty="0"/>
          </a:p>
        </p:txBody>
      </p:sp>
      <p:sp>
        <p:nvSpPr>
          <p:cNvPr id="2" name="Rectangle 1"/>
          <p:cNvSpPr/>
          <p:nvPr/>
        </p:nvSpPr>
        <p:spPr>
          <a:xfrm>
            <a:off x="304800" y="1078468"/>
            <a:ext cx="5418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/>
              <a:t>Travel Distance and Time from the Home </a:t>
            </a:r>
            <a:r>
              <a:rPr lang="en-US" b="1" dirty="0"/>
              <a:t>to Post Office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r="5883"/>
          <a:stretch/>
        </p:blipFill>
        <p:spPr bwMode="auto">
          <a:xfrm>
            <a:off x="1828800" y="1447800"/>
            <a:ext cx="5562600" cy="4952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742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1110" y="381000"/>
            <a:ext cx="248209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/>
              <a:t>Travel Behavior</a:t>
            </a:r>
            <a:endParaRPr lang="en-US" sz="2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3157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762000"/>
            <a:ext cx="34834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/>
              <a:t>Distance</a:t>
            </a:r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04800" y="1078468"/>
            <a:ext cx="6211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/>
              <a:t>Travel Distance and Time from the Home </a:t>
            </a:r>
            <a:r>
              <a:rPr lang="en-US" b="1" dirty="0"/>
              <a:t>to Fire Service Station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" r="4928"/>
          <a:stretch/>
        </p:blipFill>
        <p:spPr bwMode="auto">
          <a:xfrm>
            <a:off x="1600200" y="1447800"/>
            <a:ext cx="5943600" cy="4953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76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1110" y="381000"/>
            <a:ext cx="248209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/>
              <a:t>Travel Behavior</a:t>
            </a:r>
            <a:endParaRPr lang="en-US" sz="2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3157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762000"/>
            <a:ext cx="34834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/>
              <a:t>Distance</a:t>
            </a:r>
            <a:endParaRPr lang="en-US" sz="2200" dirty="0"/>
          </a:p>
        </p:txBody>
      </p:sp>
      <p:sp>
        <p:nvSpPr>
          <p:cNvPr id="2" name="Rectangle 1"/>
          <p:cNvSpPr/>
          <p:nvPr/>
        </p:nvSpPr>
        <p:spPr>
          <a:xfrm>
            <a:off x="304800" y="1078468"/>
            <a:ext cx="5042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/>
              <a:t>Travel Distance and Time from the Home </a:t>
            </a:r>
            <a:r>
              <a:rPr lang="en-US" b="1" dirty="0"/>
              <a:t>to Library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" r="5723"/>
          <a:stretch/>
        </p:blipFill>
        <p:spPr bwMode="auto">
          <a:xfrm>
            <a:off x="1828800" y="1371600"/>
            <a:ext cx="5410200" cy="5029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548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1110" y="381000"/>
            <a:ext cx="248209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/>
              <a:t>Travel Behavior</a:t>
            </a:r>
            <a:endParaRPr lang="en-US" sz="2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3157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762000"/>
            <a:ext cx="34834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/>
              <a:t>Distance</a:t>
            </a:r>
            <a:endParaRPr lang="en-US" sz="2200" dirty="0"/>
          </a:p>
        </p:txBody>
      </p:sp>
      <p:sp>
        <p:nvSpPr>
          <p:cNvPr id="2" name="Rectangle 1"/>
          <p:cNvSpPr/>
          <p:nvPr/>
        </p:nvSpPr>
        <p:spPr>
          <a:xfrm>
            <a:off x="304800" y="1078468"/>
            <a:ext cx="5926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/>
              <a:t>Travel Distance and Time from the </a:t>
            </a:r>
            <a:r>
              <a:rPr lang="bn-BD" b="1" dirty="0" smtClean="0"/>
              <a:t>Home</a:t>
            </a:r>
            <a:r>
              <a:rPr lang="en-US" dirty="0" smtClean="0"/>
              <a:t> </a:t>
            </a:r>
            <a:r>
              <a:rPr lang="en-US" b="1" dirty="0" smtClean="0"/>
              <a:t>to Religious Centre</a:t>
            </a:r>
            <a:endParaRPr lang="en-US" b="1" dirty="0"/>
          </a:p>
        </p:txBody>
      </p:sp>
      <p:pic>
        <p:nvPicPr>
          <p:cNvPr id="10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" r="5088"/>
          <a:stretch/>
        </p:blipFill>
        <p:spPr bwMode="auto">
          <a:xfrm>
            <a:off x="1502155" y="1371600"/>
            <a:ext cx="6117845" cy="5029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115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223157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0" y="6400800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191000" y="762000"/>
            <a:ext cx="1905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MSDP Area</a:t>
            </a:r>
            <a:endParaRPr lang="en-US" sz="19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114800" y="3012744"/>
            <a:ext cx="2057400" cy="8734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Landuse</a:t>
            </a:r>
            <a:r>
              <a:rPr lang="en-US" sz="1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Plan</a:t>
            </a:r>
            <a:endParaRPr lang="en-US" sz="19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191000" y="5715000"/>
            <a:ext cx="1905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rgbClr val="FF0000"/>
                </a:solidFill>
              </a:rPr>
              <a:t>Transport Plan</a:t>
            </a:r>
            <a:endParaRPr lang="en-US" sz="19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2" idx="4"/>
            <a:endCxn id="3" idx="0"/>
          </p:cNvCxnSpPr>
          <p:nvPr/>
        </p:nvCxnSpPr>
        <p:spPr>
          <a:xfrm rot="5400000">
            <a:off x="4437228" y="2306472"/>
            <a:ext cx="141254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" y="2514600"/>
            <a:ext cx="1143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Standard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1200" y="3124200"/>
            <a:ext cx="1524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Landuse</a:t>
            </a:r>
            <a:r>
              <a:rPr lang="en-US" dirty="0" smtClean="0"/>
              <a:t> Requirement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1792069"/>
            <a:ext cx="1524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Population Prediction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600200" y="2702256"/>
            <a:ext cx="1143000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0"/>
            <a:endCxn id="15" idx="2"/>
          </p:cNvCxnSpPr>
          <p:nvPr/>
        </p:nvCxnSpPr>
        <p:spPr>
          <a:xfrm rot="5400000" flipH="1" flipV="1">
            <a:off x="2400300" y="2781300"/>
            <a:ext cx="68580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" idx="2"/>
            <a:endCxn id="14" idx="3"/>
          </p:cNvCxnSpPr>
          <p:nvPr/>
        </p:nvCxnSpPr>
        <p:spPr>
          <a:xfrm rot="10800000">
            <a:off x="3505200" y="3447366"/>
            <a:ext cx="609600" cy="2106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752600" y="5562600"/>
            <a:ext cx="1752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Roads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52600" y="6014112"/>
            <a:ext cx="1752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Road Geometry</a:t>
            </a:r>
          </a:p>
        </p:txBody>
      </p:sp>
      <p:cxnSp>
        <p:nvCxnSpPr>
          <p:cNvPr id="31" name="Straight Arrow Connector 30"/>
          <p:cNvCxnSpPr>
            <a:stCxn id="5" idx="2"/>
            <a:endCxn id="27" idx="3"/>
          </p:cNvCxnSpPr>
          <p:nvPr/>
        </p:nvCxnSpPr>
        <p:spPr>
          <a:xfrm rot="10800000" flipV="1">
            <a:off x="3505200" y="6134100"/>
            <a:ext cx="685800" cy="64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2"/>
            <a:endCxn id="26" idx="3"/>
          </p:cNvCxnSpPr>
          <p:nvPr/>
        </p:nvCxnSpPr>
        <p:spPr>
          <a:xfrm rot="10800000">
            <a:off x="3505200" y="5747266"/>
            <a:ext cx="685800" cy="386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hape 36"/>
          <p:cNvCxnSpPr>
            <a:stCxn id="2" idx="2"/>
            <a:endCxn id="15" idx="0"/>
          </p:cNvCxnSpPr>
          <p:nvPr/>
        </p:nvCxnSpPr>
        <p:spPr>
          <a:xfrm rot="10800000" flipV="1">
            <a:off x="2743200" y="1181099"/>
            <a:ext cx="1447800" cy="61096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57200" y="164068"/>
            <a:ext cx="5715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u="sng" dirty="0" smtClean="0">
                <a:solidFill>
                  <a:srgbClr val="FF0000"/>
                </a:solidFill>
              </a:rPr>
              <a:t>Transport Planning Component in MSDP</a:t>
            </a:r>
            <a:endParaRPr lang="en-US" sz="2500" u="sng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9400" y="4419600"/>
            <a:ext cx="1524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Public Opinion</a:t>
            </a:r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>
          <a:xfrm rot="10800000" flipV="1">
            <a:off x="6172200" y="4742766"/>
            <a:ext cx="457200" cy="21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114800" y="4280848"/>
            <a:ext cx="2057400" cy="8734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rgbClr val="FF0000"/>
                </a:solidFill>
              </a:rPr>
              <a:t>Locations</a:t>
            </a:r>
            <a:endParaRPr lang="en-US" sz="1900" b="1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>
            <a:stCxn id="3" idx="4"/>
            <a:endCxn id="23" idx="0"/>
          </p:cNvCxnSpPr>
          <p:nvPr/>
        </p:nvCxnSpPr>
        <p:spPr>
          <a:xfrm rot="5400000">
            <a:off x="4946176" y="4083524"/>
            <a:ext cx="3946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81200" y="4114800"/>
            <a:ext cx="1524000" cy="38100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Commercial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81200" y="4572000"/>
            <a:ext cx="1524000" cy="38100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Schools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81200" y="5029200"/>
            <a:ext cx="1524000" cy="38100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HealthCare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>
            <a:stCxn id="29" idx="3"/>
            <a:endCxn id="23" idx="2"/>
          </p:cNvCxnSpPr>
          <p:nvPr/>
        </p:nvCxnSpPr>
        <p:spPr>
          <a:xfrm>
            <a:off x="3505200" y="4305300"/>
            <a:ext cx="609600" cy="4122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0" idx="3"/>
            <a:endCxn id="23" idx="2"/>
          </p:cNvCxnSpPr>
          <p:nvPr/>
        </p:nvCxnSpPr>
        <p:spPr>
          <a:xfrm flipV="1">
            <a:off x="3505200" y="4717576"/>
            <a:ext cx="609600" cy="449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3" idx="3"/>
            <a:endCxn id="23" idx="2"/>
          </p:cNvCxnSpPr>
          <p:nvPr/>
        </p:nvCxnSpPr>
        <p:spPr>
          <a:xfrm flipV="1">
            <a:off x="3505200" y="4717576"/>
            <a:ext cx="609600" cy="5021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4"/>
            <a:endCxn id="5" idx="0"/>
          </p:cNvCxnSpPr>
          <p:nvPr/>
        </p:nvCxnSpPr>
        <p:spPr>
          <a:xfrm rot="5400000">
            <a:off x="4863152" y="5434652"/>
            <a:ext cx="5606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629400" y="5817021"/>
            <a:ext cx="1524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Public Transport</a:t>
            </a:r>
          </a:p>
        </p:txBody>
      </p:sp>
      <p:cxnSp>
        <p:nvCxnSpPr>
          <p:cNvPr id="59" name="Straight Arrow Connector 58"/>
          <p:cNvCxnSpPr>
            <a:stCxn id="5" idx="6"/>
            <a:endCxn id="55" idx="1"/>
          </p:cNvCxnSpPr>
          <p:nvPr/>
        </p:nvCxnSpPr>
        <p:spPr>
          <a:xfrm>
            <a:off x="6096000" y="61341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5" idx="6"/>
            <a:endCxn id="3" idx="6"/>
          </p:cNvCxnSpPr>
          <p:nvPr/>
        </p:nvCxnSpPr>
        <p:spPr>
          <a:xfrm flipV="1">
            <a:off x="6096000" y="3449472"/>
            <a:ext cx="76200" cy="2684628"/>
          </a:xfrm>
          <a:prstGeom prst="bentConnector3">
            <a:avLst>
              <a:gd name="adj1" fmla="val 400000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752600" y="6439764"/>
            <a:ext cx="1752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Policy</a:t>
            </a:r>
          </a:p>
        </p:txBody>
      </p:sp>
      <p:cxnSp>
        <p:nvCxnSpPr>
          <p:cNvPr id="65" name="Straight Arrow Connector 64"/>
          <p:cNvCxnSpPr>
            <a:stCxn id="5" idx="2"/>
            <a:endCxn id="63" idx="3"/>
          </p:cNvCxnSpPr>
          <p:nvPr/>
        </p:nvCxnSpPr>
        <p:spPr>
          <a:xfrm rot="10800000" flipV="1">
            <a:off x="3505200" y="6134100"/>
            <a:ext cx="685800" cy="490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55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3" grpId="0" animBg="1"/>
      <p:bldP spid="14" grpId="0" animBg="1"/>
      <p:bldP spid="15" grpId="0" animBg="1"/>
      <p:bldP spid="26" grpId="0" animBg="1"/>
      <p:bldP spid="27" grpId="0" animBg="1"/>
      <p:bldP spid="19" grpId="0" animBg="1"/>
      <p:bldP spid="23" grpId="0" animBg="1"/>
      <p:bldP spid="29" grpId="0" animBg="1"/>
      <p:bldP spid="30" grpId="0" animBg="1"/>
      <p:bldP spid="33" grpId="0" animBg="1"/>
      <p:bldP spid="55" grpId="0" animBg="1"/>
      <p:bldP spid="6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135868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FF00"/>
                </a:solidFill>
              </a:rPr>
              <a:t>Thank You</a:t>
            </a:r>
            <a:endParaRPr lang="en-US" sz="54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2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410200" y="914400"/>
            <a:ext cx="1905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Urban Area</a:t>
            </a:r>
            <a:endParaRPr lang="en-US" sz="19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334000" y="3165144"/>
            <a:ext cx="2057400" cy="8734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Landuse</a:t>
            </a:r>
            <a:r>
              <a:rPr lang="en-US" sz="1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Plan</a:t>
            </a:r>
            <a:endParaRPr lang="en-US" sz="19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410200" y="5105400"/>
            <a:ext cx="1905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Transport Plan</a:t>
            </a:r>
            <a:endParaRPr lang="en-US" sz="19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7" name="Straight Arrow Connector 6"/>
          <p:cNvCxnSpPr>
            <a:stCxn id="2" idx="4"/>
            <a:endCxn id="3" idx="0"/>
          </p:cNvCxnSpPr>
          <p:nvPr/>
        </p:nvCxnSpPr>
        <p:spPr>
          <a:xfrm rot="5400000">
            <a:off x="5656428" y="2458872"/>
            <a:ext cx="141254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4"/>
            <a:endCxn id="5" idx="0"/>
          </p:cNvCxnSpPr>
          <p:nvPr/>
        </p:nvCxnSpPr>
        <p:spPr>
          <a:xfrm rot="5400000">
            <a:off x="5829300" y="45720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6400" y="2667000"/>
            <a:ext cx="1143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Standard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0400" y="3276600"/>
            <a:ext cx="1524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Landuse</a:t>
            </a:r>
            <a:r>
              <a:rPr lang="en-US" dirty="0" smtClean="0"/>
              <a:t> Requirement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0400" y="1944469"/>
            <a:ext cx="1524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Population Prediction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2819400" y="2854656"/>
            <a:ext cx="1143000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0"/>
            <a:endCxn id="15" idx="2"/>
          </p:cNvCxnSpPr>
          <p:nvPr/>
        </p:nvCxnSpPr>
        <p:spPr>
          <a:xfrm rot="5400000" flipH="1" flipV="1">
            <a:off x="3619500" y="2933700"/>
            <a:ext cx="68580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" idx="2"/>
            <a:endCxn id="14" idx="3"/>
          </p:cNvCxnSpPr>
          <p:nvPr/>
        </p:nvCxnSpPr>
        <p:spPr>
          <a:xfrm rot="10800000">
            <a:off x="4724400" y="3599766"/>
            <a:ext cx="609600" cy="2106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95600" y="4800600"/>
            <a:ext cx="2133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Roads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95600" y="5410200"/>
            <a:ext cx="2133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Road Geometry</a:t>
            </a:r>
          </a:p>
        </p:txBody>
      </p:sp>
      <p:cxnSp>
        <p:nvCxnSpPr>
          <p:cNvPr id="31" name="Straight Arrow Connector 30"/>
          <p:cNvCxnSpPr>
            <a:stCxn id="5" idx="2"/>
            <a:endCxn id="27" idx="3"/>
          </p:cNvCxnSpPr>
          <p:nvPr/>
        </p:nvCxnSpPr>
        <p:spPr>
          <a:xfrm rot="10800000" flipV="1">
            <a:off x="5029200" y="5524500"/>
            <a:ext cx="381000" cy="70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1"/>
            <a:endCxn id="26" idx="3"/>
          </p:cNvCxnSpPr>
          <p:nvPr/>
        </p:nvCxnSpPr>
        <p:spPr>
          <a:xfrm rot="16200000" flipV="1">
            <a:off x="5237749" y="4776718"/>
            <a:ext cx="242885" cy="6599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hape 36"/>
          <p:cNvCxnSpPr>
            <a:stCxn id="2" idx="2"/>
            <a:endCxn id="15" idx="0"/>
          </p:cNvCxnSpPr>
          <p:nvPr/>
        </p:nvCxnSpPr>
        <p:spPr>
          <a:xfrm rot="10800000" flipV="1">
            <a:off x="3962400" y="1333499"/>
            <a:ext cx="1447800" cy="61096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57200" y="437346"/>
            <a:ext cx="441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u="sng" dirty="0" smtClean="0">
                <a:solidFill>
                  <a:srgbClr val="FF0000"/>
                </a:solidFill>
              </a:rPr>
              <a:t>Transport in Municipal Planning</a:t>
            </a:r>
            <a:endParaRPr lang="en-US" sz="2500" u="sng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0" y="6031468"/>
            <a:ext cx="2133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Terminal, Bus stand</a:t>
            </a:r>
          </a:p>
        </p:txBody>
      </p:sp>
      <p:cxnSp>
        <p:nvCxnSpPr>
          <p:cNvPr id="21" name="Straight Arrow Connector 20"/>
          <p:cNvCxnSpPr>
            <a:stCxn id="5" idx="3"/>
            <a:endCxn id="19" idx="3"/>
          </p:cNvCxnSpPr>
          <p:nvPr/>
        </p:nvCxnSpPr>
        <p:spPr>
          <a:xfrm rot="5400000">
            <a:off x="5161549" y="5688501"/>
            <a:ext cx="395285" cy="6599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0" y="223157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6471557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3" grpId="0" animBg="1"/>
      <p:bldP spid="14" grpId="0" animBg="1"/>
      <p:bldP spid="15" grpId="0" animBg="1"/>
      <p:bldP spid="26" grpId="0" animBg="1"/>
      <p:bldP spid="2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23157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anduse_2012_AK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Chart 4"/>
          <p:cNvGraphicFramePr/>
          <p:nvPr/>
        </p:nvGraphicFramePr>
        <p:xfrm>
          <a:off x="152400" y="4495800"/>
          <a:ext cx="39624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3157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Mymensing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86" y="644236"/>
            <a:ext cx="8611914" cy="62137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437346"/>
            <a:ext cx="6477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Buildings in </a:t>
            </a:r>
            <a:r>
              <a:rPr lang="en-US" sz="2500" dirty="0" err="1" smtClean="0"/>
              <a:t>Mymensingh</a:t>
            </a:r>
            <a:endParaRPr lang="en-US" sz="2500" dirty="0"/>
          </a:p>
        </p:txBody>
      </p:sp>
      <p:sp>
        <p:nvSpPr>
          <p:cNvPr id="5" name="Rectangle 4"/>
          <p:cNvSpPr/>
          <p:nvPr/>
        </p:nvSpPr>
        <p:spPr>
          <a:xfrm>
            <a:off x="0" y="6400800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457200" y="533400"/>
          <a:ext cx="8001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47800" y="39118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Mode Choice</a:t>
            </a:r>
            <a:endParaRPr lang="en-US" sz="28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0" y="223157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00800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223157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0" y="6400800"/>
            <a:ext cx="9144000" cy="234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191000" y="762000"/>
            <a:ext cx="1905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MSDP Area</a:t>
            </a:r>
            <a:endParaRPr lang="en-US" sz="19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114800" y="3012744"/>
            <a:ext cx="2057400" cy="8734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Landuse</a:t>
            </a:r>
            <a:r>
              <a:rPr lang="en-US" sz="1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Plan</a:t>
            </a:r>
            <a:endParaRPr lang="en-US" sz="19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191000" y="5715000"/>
            <a:ext cx="1905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rgbClr val="FF0000"/>
                </a:solidFill>
              </a:rPr>
              <a:t>Transport Plan</a:t>
            </a:r>
            <a:endParaRPr lang="en-US" sz="19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2" idx="4"/>
            <a:endCxn id="3" idx="0"/>
          </p:cNvCxnSpPr>
          <p:nvPr/>
        </p:nvCxnSpPr>
        <p:spPr>
          <a:xfrm rot="5400000">
            <a:off x="4437228" y="2306472"/>
            <a:ext cx="141254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" y="2514600"/>
            <a:ext cx="1143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Standard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1200" y="3124200"/>
            <a:ext cx="1524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Landuse</a:t>
            </a:r>
            <a:r>
              <a:rPr lang="en-US" dirty="0" smtClean="0"/>
              <a:t> Requirement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1792069"/>
            <a:ext cx="1524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Population Prediction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600200" y="2702256"/>
            <a:ext cx="1143000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0"/>
            <a:endCxn id="15" idx="2"/>
          </p:cNvCxnSpPr>
          <p:nvPr/>
        </p:nvCxnSpPr>
        <p:spPr>
          <a:xfrm rot="5400000" flipH="1" flipV="1">
            <a:off x="2400300" y="2781300"/>
            <a:ext cx="68580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" idx="2"/>
            <a:endCxn id="14" idx="3"/>
          </p:cNvCxnSpPr>
          <p:nvPr/>
        </p:nvCxnSpPr>
        <p:spPr>
          <a:xfrm rot="10800000">
            <a:off x="3505200" y="3447366"/>
            <a:ext cx="609600" cy="2106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752600" y="5562600"/>
            <a:ext cx="1752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Roads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52600" y="6014112"/>
            <a:ext cx="1752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Road Geometry</a:t>
            </a:r>
          </a:p>
        </p:txBody>
      </p:sp>
      <p:cxnSp>
        <p:nvCxnSpPr>
          <p:cNvPr id="31" name="Straight Arrow Connector 30"/>
          <p:cNvCxnSpPr>
            <a:stCxn id="5" idx="2"/>
            <a:endCxn id="27" idx="3"/>
          </p:cNvCxnSpPr>
          <p:nvPr/>
        </p:nvCxnSpPr>
        <p:spPr>
          <a:xfrm rot="10800000" flipV="1">
            <a:off x="3505200" y="6134100"/>
            <a:ext cx="685800" cy="64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2"/>
            <a:endCxn id="26" idx="3"/>
          </p:cNvCxnSpPr>
          <p:nvPr/>
        </p:nvCxnSpPr>
        <p:spPr>
          <a:xfrm rot="10800000">
            <a:off x="3505200" y="5747266"/>
            <a:ext cx="685800" cy="386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hape 36"/>
          <p:cNvCxnSpPr>
            <a:stCxn id="2" idx="2"/>
            <a:endCxn id="15" idx="0"/>
          </p:cNvCxnSpPr>
          <p:nvPr/>
        </p:nvCxnSpPr>
        <p:spPr>
          <a:xfrm rot="10800000" flipV="1">
            <a:off x="2743200" y="1181099"/>
            <a:ext cx="1447800" cy="61096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57200" y="164068"/>
            <a:ext cx="5715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u="sng" dirty="0" smtClean="0">
                <a:solidFill>
                  <a:srgbClr val="FF0000"/>
                </a:solidFill>
              </a:rPr>
              <a:t>Transport Planning Component in MSDP</a:t>
            </a:r>
            <a:endParaRPr lang="en-US" sz="2500" u="sng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9400" y="4419600"/>
            <a:ext cx="1524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Public Opinion</a:t>
            </a:r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>
          <a:xfrm rot="10800000" flipV="1">
            <a:off x="6172200" y="4742766"/>
            <a:ext cx="457200" cy="21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114800" y="4280848"/>
            <a:ext cx="2057400" cy="8734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rgbClr val="FF0000"/>
                </a:solidFill>
              </a:rPr>
              <a:t>Locations</a:t>
            </a:r>
            <a:endParaRPr lang="en-US" sz="1900" b="1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>
            <a:stCxn id="3" idx="4"/>
            <a:endCxn id="23" idx="0"/>
          </p:cNvCxnSpPr>
          <p:nvPr/>
        </p:nvCxnSpPr>
        <p:spPr>
          <a:xfrm rot="5400000">
            <a:off x="4946176" y="4083524"/>
            <a:ext cx="3946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81200" y="4114800"/>
            <a:ext cx="1524000" cy="38100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Commercial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81200" y="4572000"/>
            <a:ext cx="1524000" cy="38100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Schools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81200" y="5029200"/>
            <a:ext cx="1524000" cy="38100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HealthCare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>
            <a:stCxn id="29" idx="3"/>
            <a:endCxn id="23" idx="2"/>
          </p:cNvCxnSpPr>
          <p:nvPr/>
        </p:nvCxnSpPr>
        <p:spPr>
          <a:xfrm>
            <a:off x="3505200" y="4305300"/>
            <a:ext cx="609600" cy="4122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0" idx="3"/>
            <a:endCxn id="23" idx="2"/>
          </p:cNvCxnSpPr>
          <p:nvPr/>
        </p:nvCxnSpPr>
        <p:spPr>
          <a:xfrm flipV="1">
            <a:off x="3505200" y="4717576"/>
            <a:ext cx="609600" cy="449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3" idx="3"/>
            <a:endCxn id="23" idx="2"/>
          </p:cNvCxnSpPr>
          <p:nvPr/>
        </p:nvCxnSpPr>
        <p:spPr>
          <a:xfrm flipV="1">
            <a:off x="3505200" y="4717576"/>
            <a:ext cx="609600" cy="5021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4"/>
            <a:endCxn id="5" idx="0"/>
          </p:cNvCxnSpPr>
          <p:nvPr/>
        </p:nvCxnSpPr>
        <p:spPr>
          <a:xfrm rot="5400000">
            <a:off x="4863152" y="5434652"/>
            <a:ext cx="5606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629400" y="5817021"/>
            <a:ext cx="1524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Public Transport</a:t>
            </a:r>
          </a:p>
        </p:txBody>
      </p:sp>
      <p:cxnSp>
        <p:nvCxnSpPr>
          <p:cNvPr id="59" name="Straight Arrow Connector 58"/>
          <p:cNvCxnSpPr>
            <a:stCxn id="5" idx="6"/>
            <a:endCxn id="55" idx="1"/>
          </p:cNvCxnSpPr>
          <p:nvPr/>
        </p:nvCxnSpPr>
        <p:spPr>
          <a:xfrm>
            <a:off x="6096000" y="61341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5" idx="6"/>
            <a:endCxn id="3" idx="6"/>
          </p:cNvCxnSpPr>
          <p:nvPr/>
        </p:nvCxnSpPr>
        <p:spPr>
          <a:xfrm flipV="1">
            <a:off x="6096000" y="3449472"/>
            <a:ext cx="76200" cy="2684628"/>
          </a:xfrm>
          <a:prstGeom prst="bentConnector3">
            <a:avLst>
              <a:gd name="adj1" fmla="val 400000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752600" y="6439764"/>
            <a:ext cx="1752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Policy</a:t>
            </a:r>
          </a:p>
        </p:txBody>
      </p:sp>
      <p:cxnSp>
        <p:nvCxnSpPr>
          <p:cNvPr id="65" name="Straight Arrow Connector 64"/>
          <p:cNvCxnSpPr>
            <a:stCxn id="5" idx="2"/>
            <a:endCxn id="63" idx="3"/>
          </p:cNvCxnSpPr>
          <p:nvPr/>
        </p:nvCxnSpPr>
        <p:spPr>
          <a:xfrm rot="10800000" flipV="1">
            <a:off x="3505200" y="6134100"/>
            <a:ext cx="685800" cy="490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3" grpId="0" animBg="1"/>
      <p:bldP spid="14" grpId="0" animBg="1"/>
      <p:bldP spid="15" grpId="0" animBg="1"/>
      <p:bldP spid="26" grpId="0" animBg="1"/>
      <p:bldP spid="27" grpId="0" animBg="1"/>
      <p:bldP spid="19" grpId="0" animBg="1"/>
      <p:bldP spid="23" grpId="0" animBg="1"/>
      <p:bldP spid="29" grpId="0" animBg="1"/>
      <p:bldP spid="30" grpId="0" animBg="1"/>
      <p:bldP spid="33" grpId="0" animBg="1"/>
      <p:bldP spid="55" grpId="0" animBg="1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14600" y="1828800"/>
            <a:ext cx="152400" cy="1554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05200" y="4572000"/>
            <a:ext cx="152400" cy="1554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953000" y="3048000"/>
            <a:ext cx="152400" cy="1554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57800" y="5181600"/>
            <a:ext cx="152400" cy="1554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10000" y="1143000"/>
            <a:ext cx="152400" cy="1554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 flipV="1">
            <a:off x="5562600" y="4194048"/>
            <a:ext cx="76200" cy="73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14800" y="2362200"/>
            <a:ext cx="152400" cy="1554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886200" y="3124200"/>
            <a:ext cx="152400" cy="1554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43200" y="3505200"/>
            <a:ext cx="152400" cy="1554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29400" y="5029200"/>
            <a:ext cx="152400" cy="1554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629400" y="2819400"/>
            <a:ext cx="152400" cy="1554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hr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49504" y="56346"/>
            <a:ext cx="4267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u="sng" dirty="0" smtClean="0">
                <a:solidFill>
                  <a:srgbClr val="FF0000"/>
                </a:solidFill>
              </a:rPr>
              <a:t>Activity Hub and Connectivity</a:t>
            </a:r>
            <a:endParaRPr lang="en-US" sz="2500" u="sng" dirty="0">
              <a:solidFill>
                <a:srgbClr val="FF0000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818606" y="1371600"/>
            <a:ext cx="3886994" cy="4038600"/>
            <a:chOff x="2818606" y="1371600"/>
            <a:chExt cx="3886994" cy="4038600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3962400" y="2819400"/>
              <a:ext cx="914400" cy="457200"/>
            </a:xfrm>
            <a:prstGeom prst="line">
              <a:avLst/>
            </a:prstGeom>
            <a:ln w="5080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2818606" y="1371600"/>
              <a:ext cx="3886994" cy="4038600"/>
              <a:chOff x="2818606" y="1371600"/>
              <a:chExt cx="3886994" cy="40386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rot="5400000">
                <a:off x="1981200" y="2667000"/>
                <a:ext cx="1676400" cy="1588"/>
              </a:xfrm>
              <a:prstGeom prst="line">
                <a:avLst/>
              </a:prstGeom>
              <a:ln w="5080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 flipH="1">
                <a:off x="2743200" y="3581400"/>
                <a:ext cx="1066800" cy="914400"/>
              </a:xfrm>
              <a:prstGeom prst="line">
                <a:avLst/>
              </a:prstGeom>
              <a:ln w="5080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733800" y="4572000"/>
                <a:ext cx="1905000" cy="838200"/>
              </a:xfrm>
              <a:prstGeom prst="line">
                <a:avLst/>
              </a:prstGeom>
              <a:ln w="5080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5715000" y="4953000"/>
                <a:ext cx="914400" cy="457200"/>
              </a:xfrm>
              <a:prstGeom prst="line">
                <a:avLst/>
              </a:prstGeom>
              <a:ln w="5080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2819400" y="3276600"/>
                <a:ext cx="1143000" cy="152400"/>
              </a:xfrm>
              <a:prstGeom prst="line">
                <a:avLst/>
              </a:prstGeom>
              <a:ln w="5080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267200" y="1371600"/>
                <a:ext cx="2438400" cy="1524000"/>
              </a:xfrm>
              <a:prstGeom prst="line">
                <a:avLst/>
              </a:prstGeom>
              <a:ln w="5080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0800000">
                <a:off x="4876800" y="2819400"/>
                <a:ext cx="1828800" cy="76200"/>
              </a:xfrm>
              <a:prstGeom prst="line">
                <a:avLst/>
              </a:prstGeom>
              <a:ln w="5080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257800" y="3733800"/>
                <a:ext cx="1295400" cy="1143000"/>
              </a:xfrm>
              <a:prstGeom prst="line">
                <a:avLst/>
              </a:prstGeom>
              <a:ln w="5080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H="1">
                <a:off x="4610100" y="3086100"/>
                <a:ext cx="914400" cy="381000"/>
              </a:xfrm>
              <a:prstGeom prst="line">
                <a:avLst/>
              </a:prstGeom>
              <a:ln w="5080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TextBox 44"/>
          <p:cNvSpPr txBox="1"/>
          <p:nvPr/>
        </p:nvSpPr>
        <p:spPr>
          <a:xfrm>
            <a:off x="6629400" y="609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Public Transport (Decentralized)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2605</TotalTime>
  <Words>955</Words>
  <Application>Microsoft Office PowerPoint</Application>
  <PresentationFormat>On-screen Show (4:3)</PresentationFormat>
  <Paragraphs>495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Yousuf</cp:lastModifiedBy>
  <cp:revision>51</cp:revision>
  <dcterms:created xsi:type="dcterms:W3CDTF">2006-08-16T00:00:00Z</dcterms:created>
  <dcterms:modified xsi:type="dcterms:W3CDTF">2014-12-22T10:35:17Z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