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6" r:id="rId2"/>
    <p:sldId id="292" r:id="rId3"/>
    <p:sldId id="293" r:id="rId4"/>
    <p:sldId id="258" r:id="rId5"/>
    <p:sldId id="259" r:id="rId6"/>
    <p:sldId id="282" r:id="rId7"/>
    <p:sldId id="260" r:id="rId8"/>
    <p:sldId id="261" r:id="rId9"/>
    <p:sldId id="275" r:id="rId10"/>
    <p:sldId id="283" r:id="rId11"/>
    <p:sldId id="276" r:id="rId12"/>
    <p:sldId id="281" r:id="rId13"/>
    <p:sldId id="277" r:id="rId14"/>
    <p:sldId id="278" r:id="rId15"/>
    <p:sldId id="279" r:id="rId16"/>
    <p:sldId id="280" r:id="rId17"/>
    <p:sldId id="264" r:id="rId18"/>
    <p:sldId id="286" r:id="rId19"/>
    <p:sldId id="287" r:id="rId20"/>
    <p:sldId id="288" r:id="rId21"/>
    <p:sldId id="267" r:id="rId22"/>
    <p:sldId id="266" r:id="rId23"/>
    <p:sldId id="268" r:id="rId24"/>
    <p:sldId id="269" r:id="rId25"/>
    <p:sldId id="270" r:id="rId26"/>
    <p:sldId id="271" r:id="rId27"/>
    <p:sldId id="289" r:id="rId28"/>
    <p:sldId id="294" r:id="rId29"/>
    <p:sldId id="291" r:id="rId30"/>
    <p:sldId id="295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77207E"/>
    <a:srgbClr val="C02A83"/>
    <a:srgbClr val="41B54F"/>
    <a:srgbClr val="F30207"/>
    <a:srgbClr val="0000F0"/>
    <a:srgbClr val="D5ABAF"/>
    <a:srgbClr val="CF9DA2"/>
    <a:srgbClr val="F0848E"/>
    <a:srgbClr val="F6B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486" y="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0"/>
    <c:plotArea>
      <c:layout>
        <c:manualLayout>
          <c:layoutTarget val="inner"/>
          <c:xMode val="edge"/>
          <c:yMode val="edge"/>
          <c:x val="3.9351867276473822E-2"/>
          <c:y val="0.20040644191320744"/>
          <c:w val="0.6521201577121446"/>
          <c:h val="0.6131743240832762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USED AREA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HIDE</c:v>
                </c:pt>
                <c:pt idx="1">
                  <c:v>HAT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0.36000000000000032</c:v>
                </c:pt>
                <c:pt idx="1">
                  <c:v>0.49000000000000032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UNUSED AREA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HIDE</c:v>
                </c:pt>
                <c:pt idx="1">
                  <c:v>HAT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0.13</c:v>
                </c:pt>
                <c:pt idx="1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SEIZED AREA BY LOCAL PEOPLE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HIDE</c:v>
                </c:pt>
                <c:pt idx="1">
                  <c:v>HAT</c:v>
                </c:pt>
              </c:strCache>
            </c:strRef>
          </c:cat>
          <c:val>
            <c:numRef>
              <c:f>Sheet1!$D$2:$D$3</c:f>
              <c:numCache>
                <c:formatCode>General</c:formatCode>
                <c:ptCount val="2"/>
                <c:pt idx="0">
                  <c:v>0.24000000000000016</c:v>
                </c:pt>
                <c:pt idx="1">
                  <c:v>0.24000000000000016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77452560"/>
        <c:axId val="1677461264"/>
      </c:barChart>
      <c:catAx>
        <c:axId val="1677452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="0"/>
            </a:pPr>
            <a:endParaRPr lang="en-US"/>
          </a:p>
        </c:txPr>
        <c:crossAx val="1677461264"/>
        <c:crosses val="autoZero"/>
        <c:auto val="1"/>
        <c:lblAlgn val="ctr"/>
        <c:lblOffset val="100"/>
        <c:noMultiLvlLbl val="0"/>
      </c:catAx>
      <c:valAx>
        <c:axId val="1677461264"/>
        <c:scaling>
          <c:orientation val="minMax"/>
        </c:scaling>
        <c:delete val="0"/>
        <c:axPos val="l"/>
        <c:majorGridlines>
          <c:spPr>
            <a:ln w="25400" cap="flat" cmpd="sng" algn="ctr">
              <a:solidFill>
                <a:schemeClr val="dk1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400" b="1"/>
            </a:pPr>
            <a:endParaRPr lang="en-US"/>
          </a:p>
        </c:txPr>
        <c:crossAx val="16774525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998644225004361"/>
          <c:y val="0.18044595604617317"/>
          <c:w val="0.26635822304709167"/>
          <c:h val="0.52993986188619624"/>
        </c:manualLayout>
      </c:layout>
      <c:overlay val="0"/>
      <c:txPr>
        <a:bodyPr/>
        <a:lstStyle/>
        <a:p>
          <a:pPr>
            <a:defRPr sz="11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75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2583595900508503E-2"/>
          <c:y val="7.9895101420572573E-2"/>
          <c:w val="0.70332464781505444"/>
          <c:h val="0.8417921719766337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dPt>
            <c:idx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19050"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4"/>
                <c:pt idx="0">
                  <c:v>Cow hide</c:v>
                </c:pt>
                <c:pt idx="1">
                  <c:v>Fish </c:v>
                </c:pt>
                <c:pt idx="2">
                  <c:v>Vegetable</c:v>
                </c:pt>
                <c:pt idx="3">
                  <c:v>Hat Area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14560000</c:v>
                </c:pt>
                <c:pt idx="1">
                  <c:v>401500</c:v>
                </c:pt>
                <c:pt idx="2">
                  <c:v>365000</c:v>
                </c:pt>
                <c:pt idx="3">
                  <c:v>2178800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279186511672791"/>
          <c:y val="5.9753560362497876E-2"/>
          <c:w val="0.32001593918700244"/>
          <c:h val="0.90156734375677361"/>
        </c:manualLayout>
      </c:layout>
      <c:overlay val="0"/>
      <c:txPr>
        <a:bodyPr/>
        <a:lstStyle/>
        <a:p>
          <a:pPr>
            <a:defRPr sz="1400" b="1"/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982797927160929"/>
          <c:y val="7.8430760949130041E-2"/>
          <c:w val="0.71637379702537185"/>
          <c:h val="0.81291046952464252"/>
        </c:manualLayout>
      </c:layout>
      <c:lineChart>
        <c:grouping val="standard"/>
        <c:varyColors val="0"/>
        <c:ser>
          <c:idx val="1"/>
          <c:order val="1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dk1">
                  <a:tint val="5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1986</c:v>
                </c:pt>
                <c:pt idx="1">
                  <c:v>1996</c:v>
                </c:pt>
                <c:pt idx="2">
                  <c:v>2004</c:v>
                </c:pt>
                <c:pt idx="3">
                  <c:v>2014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500</c:v>
                </c:pt>
                <c:pt idx="1">
                  <c:v>200000</c:v>
                </c:pt>
                <c:pt idx="2">
                  <c:v>500000</c:v>
                </c:pt>
                <c:pt idx="3">
                  <c:v>1000000</c:v>
                </c:pt>
              </c:numCache>
            </c:numRef>
          </c:val>
          <c:smooth val="0"/>
        </c:ser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ln w="28575" cap="rnd">
              <a:solidFill>
                <a:schemeClr val="dk1">
                  <a:tint val="88500"/>
                </a:schemeClr>
              </a:solidFill>
              <a:round/>
            </a:ln>
            <a:effectLst/>
          </c:spPr>
          <c:marker>
            <c:symbol val="none"/>
          </c:marker>
          <c:dLbls>
            <c:delete val="1"/>
          </c:dLbls>
          <c:cat>
            <c:numRef>
              <c:f>Sheet1!$A$2:$A$5</c:f>
              <c:numCache>
                <c:formatCode>General</c:formatCode>
                <c:ptCount val="4"/>
                <c:pt idx="0">
                  <c:v>1986</c:v>
                </c:pt>
                <c:pt idx="1">
                  <c:v>1996</c:v>
                </c:pt>
                <c:pt idx="2">
                  <c:v>2004</c:v>
                </c:pt>
                <c:pt idx="3">
                  <c:v>2014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500</c:v>
                </c:pt>
                <c:pt idx="1">
                  <c:v>200000</c:v>
                </c:pt>
                <c:pt idx="2">
                  <c:v>500000</c:v>
                </c:pt>
                <c:pt idx="3">
                  <c:v>1000000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77460176"/>
        <c:axId val="1677465616"/>
      </c:lineChart>
      <c:catAx>
        <c:axId val="1677460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7465616"/>
        <c:crosses val="autoZero"/>
        <c:auto val="1"/>
        <c:lblAlgn val="ctr"/>
        <c:lblOffset val="100"/>
        <c:noMultiLvlLbl val="0"/>
      </c:catAx>
      <c:valAx>
        <c:axId val="1677465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7460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layout>
        <c:manualLayout>
          <c:xMode val="edge"/>
          <c:yMode val="edge"/>
          <c:x val="0.2710760905677787"/>
          <c:y val="4.7149685830591287E-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968714314677534"/>
          <c:y val="0.12913781619651818"/>
          <c:w val="0.63269851356733442"/>
          <c:h val="0.6563770297952691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PER YEAR VALUE ADD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Pt>
            <c:idx val="4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</c:dPt>
          <c:dPt>
            <c:idx val="5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  <a:sp3d/>
            </c:spPr>
          </c:dPt>
          <c:dPt>
            <c:idx val="6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5">
                    <a:lumMod val="40000"/>
                    <a:lumOff val="60000"/>
                  </a:schemeClr>
                </a:solidFill>
              </a:ln>
              <a:effectLst/>
              <a:sp3d/>
            </c:spPr>
          </c:dPt>
          <c:cat>
            <c:strRef>
              <c:f>Sheet1!$A$2:$A$9</c:f>
              <c:strCache>
                <c:ptCount val="7"/>
                <c:pt idx="0">
                  <c:v>COW HIDE</c:v>
                </c:pt>
                <c:pt idx="1">
                  <c:v>FISH</c:v>
                </c:pt>
                <c:pt idx="2">
                  <c:v>HAT</c:v>
                </c:pt>
                <c:pt idx="3">
                  <c:v>VAGETABLE</c:v>
                </c:pt>
                <c:pt idx="4">
                  <c:v>RICE</c:v>
                </c:pt>
                <c:pt idx="5">
                  <c:v>POTATO</c:v>
                </c:pt>
                <c:pt idx="6">
                  <c:v>RE-BAR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291200000</c:v>
                </c:pt>
                <c:pt idx="1">
                  <c:v>43680000</c:v>
                </c:pt>
                <c:pt idx="2">
                  <c:v>29380000</c:v>
                </c:pt>
                <c:pt idx="3">
                  <c:v>25480000</c:v>
                </c:pt>
                <c:pt idx="4">
                  <c:v>582400000</c:v>
                </c:pt>
                <c:pt idx="5">
                  <c:v>14976000</c:v>
                </c:pt>
                <c:pt idx="6">
                  <c:v>9454588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677455280"/>
        <c:axId val="1677462896"/>
        <c:axId val="0"/>
      </c:bar3DChart>
      <c:catAx>
        <c:axId val="167745528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7462896"/>
        <c:crosses val="autoZero"/>
        <c:auto val="1"/>
        <c:lblAlgn val="ctr"/>
        <c:lblOffset val="100"/>
        <c:noMultiLvlLbl val="0"/>
      </c:catAx>
      <c:valAx>
        <c:axId val="1677462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7455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7"/>
        <c:delete val="1"/>
      </c:legendEntry>
      <c:layout>
        <c:manualLayout>
          <c:xMode val="edge"/>
          <c:yMode val="edge"/>
          <c:x val="0.71926604732640043"/>
          <c:y val="0.19470250414797924"/>
          <c:w val="0.19779154683076272"/>
          <c:h val="0.481799607249595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0669717502199476"/>
          <c:y val="1.7110291054213696E-2"/>
          <c:w val="0.79456982120340158"/>
          <c:h val="0.682999522623890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 ADD PER YEAR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1">
                  <a:lumMod val="75000"/>
                </a:schemeClr>
              </a:contourClr>
            </a:sp3d>
          </c:spPr>
          <c:invertIfNegative val="0"/>
          <c:cat>
            <c:strRef>
              <c:f>Sheet1!$A$2:$A$5</c:f>
              <c:strCache>
                <c:ptCount val="4"/>
                <c:pt idx="0">
                  <c:v>COW HIDE</c:v>
                </c:pt>
                <c:pt idx="1">
                  <c:v>HAT AREA</c:v>
                </c:pt>
                <c:pt idx="2">
                  <c:v>FISH </c:v>
                </c:pt>
                <c:pt idx="3">
                  <c:v>VEGETABLE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291200000</c:v>
                </c:pt>
                <c:pt idx="1">
                  <c:v>29380000</c:v>
                </c:pt>
                <c:pt idx="2">
                  <c:v>43680000</c:v>
                </c:pt>
                <c:pt idx="3">
                  <c:v>25480000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NET PROFIT PER YEAR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accent2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2">
                  <a:lumMod val="75000"/>
                </a:schemeClr>
              </a:contourClr>
            </a:sp3d>
          </c:spPr>
          <c:invertIfNegative val="0"/>
          <c:cat>
            <c:strRef>
              <c:f>Sheet1!$A$2:$A$5</c:f>
              <c:strCache>
                <c:ptCount val="4"/>
                <c:pt idx="0">
                  <c:v>COW HIDE</c:v>
                </c:pt>
                <c:pt idx="1">
                  <c:v>HAT AREA</c:v>
                </c:pt>
                <c:pt idx="2">
                  <c:v>FISH </c:v>
                </c:pt>
                <c:pt idx="3">
                  <c:v>VEGETABLE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167440000</c:v>
                </c:pt>
                <c:pt idx="1">
                  <c:v>27201200</c:v>
                </c:pt>
                <c:pt idx="2">
                  <c:v>43279600</c:v>
                </c:pt>
                <c:pt idx="3">
                  <c:v>25116000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LEESE HOLDER COLLECTION</c:v>
                </c:pt>
              </c:strCache>
            </c:strRef>
          </c:tx>
          <c:spPr>
            <a:solidFill>
              <a:schemeClr val="accent3">
                <a:alpha val="85000"/>
              </a:schemeClr>
            </a:solidFill>
            <a:ln w="9525" cap="flat" cmpd="sng" algn="ctr">
              <a:solidFill>
                <a:schemeClr val="accent3">
                  <a:lumMod val="75000"/>
                </a:schemeClr>
              </a:solidFill>
              <a:round/>
            </a:ln>
            <a:effectLst/>
            <a:sp3d contourW="9525">
              <a:contourClr>
                <a:schemeClr val="accent3">
                  <a:lumMod val="75000"/>
                </a:schemeClr>
              </a:contourClr>
            </a:sp3d>
          </c:spPr>
          <c:invertIfNegative val="0"/>
          <c:cat>
            <c:strRef>
              <c:f>Sheet1!$A$2:$A$5</c:f>
              <c:strCache>
                <c:ptCount val="4"/>
                <c:pt idx="0">
                  <c:v>COW HIDE</c:v>
                </c:pt>
                <c:pt idx="1">
                  <c:v>HAT AREA</c:v>
                </c:pt>
                <c:pt idx="2">
                  <c:v>FISH </c:v>
                </c:pt>
                <c:pt idx="3">
                  <c:v>VEGETABLE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14560000</c:v>
                </c:pt>
                <c:pt idx="1">
                  <c:v>2178800</c:v>
                </c:pt>
                <c:pt idx="2">
                  <c:v>401500</c:v>
                </c:pt>
                <c:pt idx="3">
                  <c:v>365000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shape val="cylinder"/>
        <c:axId val="1677451472"/>
        <c:axId val="1677452016"/>
        <c:axId val="0"/>
      </c:bar3DChart>
      <c:catAx>
        <c:axId val="167745147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7452016"/>
        <c:crosses val="autoZero"/>
        <c:auto val="1"/>
        <c:lblAlgn val="ctr"/>
        <c:lblOffset val="100"/>
        <c:noMultiLvlLbl val="0"/>
      </c:catAx>
      <c:valAx>
        <c:axId val="1677452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74514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4987653749483191E-3"/>
          <c:y val="0.84299222473321778"/>
          <c:w val="0.9229402487766849"/>
          <c:h val="0.1413952542562508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316474197145018"/>
          <c:y val="6.9436078522390893E-2"/>
          <c:w val="0.86507594092392315"/>
          <c:h val="0.7544444945407210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Number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lumMod val="110000"/>
                    <a:satMod val="105000"/>
                    <a:tint val="67000"/>
                  </a:schemeClr>
                </a:gs>
                <a:gs pos="50000">
                  <a:schemeClr val="accent4">
                    <a:lumMod val="105000"/>
                    <a:satMod val="103000"/>
                    <a:tint val="73000"/>
                  </a:schemeClr>
                </a:gs>
                <a:gs pos="100000">
                  <a:schemeClr val="accent4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cat>
            <c:strRef>
              <c:f>Sheet1!$A$2:$A$9</c:f>
              <c:strCache>
                <c:ptCount val="8"/>
                <c:pt idx="0">
                  <c:v>Kacca(1)</c:v>
                </c:pt>
                <c:pt idx="1">
                  <c:v>Semi Pucca(1)</c:v>
                </c:pt>
                <c:pt idx="2">
                  <c:v>Pucca(1)</c:v>
                </c:pt>
                <c:pt idx="3">
                  <c:v>pucca(2)</c:v>
                </c:pt>
                <c:pt idx="4">
                  <c:v>Tinshade(1)</c:v>
                </c:pt>
                <c:pt idx="5">
                  <c:v>Under Construction</c:v>
                </c:pt>
                <c:pt idx="6">
                  <c:v>Pucca(3)</c:v>
                </c:pt>
                <c:pt idx="7">
                  <c:v>Pucca(4)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140</c:v>
                </c:pt>
                <c:pt idx="1">
                  <c:v>895</c:v>
                </c:pt>
                <c:pt idx="2">
                  <c:v>45</c:v>
                </c:pt>
                <c:pt idx="3">
                  <c:v>20</c:v>
                </c:pt>
                <c:pt idx="4">
                  <c:v>240</c:v>
                </c:pt>
                <c:pt idx="5">
                  <c:v>2</c:v>
                </c:pt>
                <c:pt idx="6">
                  <c:v>8</c:v>
                </c:pt>
                <c:pt idx="7">
                  <c:v>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06549360"/>
        <c:axId val="1806552624"/>
        <c:axId val="1780552992"/>
      </c:bar3DChart>
      <c:catAx>
        <c:axId val="18065493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6552624"/>
        <c:crosses val="autoZero"/>
        <c:auto val="1"/>
        <c:lblAlgn val="ctr"/>
        <c:lblOffset val="100"/>
        <c:noMultiLvlLbl val="0"/>
      </c:catAx>
      <c:valAx>
        <c:axId val="1806552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6549360"/>
        <c:crosses val="autoZero"/>
        <c:crossBetween val="between"/>
      </c:valAx>
      <c:serAx>
        <c:axId val="1780552992"/>
        <c:scaling>
          <c:orientation val="minMax"/>
        </c:scaling>
        <c:delete val="1"/>
        <c:axPos val="b"/>
        <c:majorTickMark val="none"/>
        <c:minorTickMark val="none"/>
        <c:tickLblPos val="nextTo"/>
        <c:crossAx val="1806552624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229ED6-2E43-4D29-8A32-EB92DDD2ED17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3F84C-45DE-446B-847C-8882E77F46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600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951B8-00E9-4A86-A538-8D0E532BFFB2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78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951B8-00E9-4A86-A538-8D0E532BFFB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07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2870-1EFC-443E-B1DF-439D5FBAECC5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18D4-E8BF-4F48-94E7-66F832512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64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2870-1EFC-443E-B1DF-439D5FBAECC5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18D4-E8BF-4F48-94E7-66F832512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95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2870-1EFC-443E-B1DF-439D5FBAECC5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18D4-E8BF-4F48-94E7-66F832512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179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2870-1EFC-443E-B1DF-439D5FBAECC5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18D4-E8BF-4F48-94E7-66F832512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83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2870-1EFC-443E-B1DF-439D5FBAECC5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18D4-E8BF-4F48-94E7-66F832512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02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2870-1EFC-443E-B1DF-439D5FBAECC5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18D4-E8BF-4F48-94E7-66F832512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74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2870-1EFC-443E-B1DF-439D5FBAECC5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18D4-E8BF-4F48-94E7-66F832512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30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2870-1EFC-443E-B1DF-439D5FBAECC5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18D4-E8BF-4F48-94E7-66F832512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906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2870-1EFC-443E-B1DF-439D5FBAECC5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18D4-E8BF-4F48-94E7-66F832512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5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2870-1EFC-443E-B1DF-439D5FBAECC5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18D4-E8BF-4F48-94E7-66F832512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859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82870-1EFC-443E-B1DF-439D5FBAECC5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318D4-E8BF-4F48-94E7-66F832512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313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82870-1EFC-443E-B1DF-439D5FBAECC5}" type="datetimeFigureOut">
              <a:rPr lang="en-US" smtClean="0"/>
              <a:pPr/>
              <a:t>12/22/2014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318D4-E8BF-4F48-94E7-66F8325124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380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591921"/>
            <a:ext cx="9144000" cy="19262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/>
          <p:cNvSpPr txBox="1"/>
          <p:nvPr/>
        </p:nvSpPr>
        <p:spPr>
          <a:xfrm>
            <a:off x="151280" y="3150085"/>
            <a:ext cx="157330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PROJECT: 03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44757" y="3018656"/>
            <a:ext cx="7757061" cy="72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45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 THE DYNAMICS OF SHAMBHUGANJ BAZAR AREA AND ITS REVITALIZATION </a:t>
            </a:r>
          </a:p>
        </p:txBody>
      </p:sp>
      <p:sp>
        <p:nvSpPr>
          <p:cNvPr id="7" name="Rectangle 6"/>
          <p:cNvSpPr/>
          <p:nvPr/>
        </p:nvSpPr>
        <p:spPr>
          <a:xfrm>
            <a:off x="1664074" y="3018656"/>
            <a:ext cx="80684" cy="69874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056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381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3" name="Rectangle 2"/>
          <p:cNvSpPr/>
          <p:nvPr/>
        </p:nvSpPr>
        <p:spPr>
          <a:xfrm>
            <a:off x="0" y="370663"/>
            <a:ext cx="9144000" cy="77342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927" y="503048"/>
            <a:ext cx="6990448" cy="63549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-12521"/>
            <a:ext cx="2173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ACTIVITY AREA</a:t>
            </a:r>
          </a:p>
        </p:txBody>
      </p:sp>
      <p:sp>
        <p:nvSpPr>
          <p:cNvPr id="4" name="TextBox 3"/>
          <p:cNvSpPr txBox="1"/>
          <p:nvPr/>
        </p:nvSpPr>
        <p:spPr>
          <a:xfrm rot="614941">
            <a:off x="3741759" y="3181506"/>
            <a:ext cx="1671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BAZAR ROAD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057900" y="4090888"/>
            <a:ext cx="194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TIN RASTAR MOR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327863" y="2522283"/>
            <a:ext cx="19431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SHOPNAR MOR</a:t>
            </a:r>
            <a:endParaRPr lang="en-US" sz="14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076950" y="2522283"/>
            <a:ext cx="444500" cy="1476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632450" y="4121246"/>
            <a:ext cx="444500" cy="1235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93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Rectangle 123"/>
          <p:cNvSpPr/>
          <p:nvPr/>
        </p:nvSpPr>
        <p:spPr>
          <a:xfrm>
            <a:off x="3136409" y="6005660"/>
            <a:ext cx="1159529" cy="5998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137880" y="6005660"/>
            <a:ext cx="1149043" cy="57326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1206322" y="4951152"/>
            <a:ext cx="2340205" cy="26975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5644875" y="4064172"/>
            <a:ext cx="1661353" cy="4544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669935" y="5187783"/>
            <a:ext cx="1257925" cy="1003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/>
          <p:cNvSpPr/>
          <p:nvPr/>
        </p:nvSpPr>
        <p:spPr>
          <a:xfrm>
            <a:off x="7183885" y="5181781"/>
            <a:ext cx="960529" cy="219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/>
          <p:cNvSpPr/>
          <p:nvPr/>
        </p:nvSpPr>
        <p:spPr>
          <a:xfrm>
            <a:off x="6375069" y="5896003"/>
            <a:ext cx="1277668" cy="5334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Rectangle 122"/>
          <p:cNvSpPr/>
          <p:nvPr/>
        </p:nvSpPr>
        <p:spPr>
          <a:xfrm>
            <a:off x="7987254" y="5893319"/>
            <a:ext cx="929847" cy="5768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1671783" y="3080544"/>
            <a:ext cx="1285788" cy="2758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/>
          <p:cNvSpPr/>
          <p:nvPr/>
        </p:nvSpPr>
        <p:spPr>
          <a:xfrm>
            <a:off x="127264" y="4198011"/>
            <a:ext cx="1110993" cy="5637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/>
          <p:cNvSpPr/>
          <p:nvPr/>
        </p:nvSpPr>
        <p:spPr>
          <a:xfrm>
            <a:off x="1362030" y="4242954"/>
            <a:ext cx="1024684" cy="3879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2455112" y="4242954"/>
            <a:ext cx="815636" cy="3691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3399396" y="4213135"/>
            <a:ext cx="982074" cy="4177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5853374" y="2430533"/>
            <a:ext cx="1804501" cy="3035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4439541" y="3692427"/>
            <a:ext cx="1082053" cy="2692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7994135" y="3699909"/>
            <a:ext cx="1082053" cy="2692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5868603" y="738906"/>
            <a:ext cx="1789272" cy="299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/>
          <p:cNvSpPr/>
          <p:nvPr/>
        </p:nvSpPr>
        <p:spPr>
          <a:xfrm>
            <a:off x="4889467" y="2105144"/>
            <a:ext cx="755409" cy="2438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/>
          <p:cNvSpPr/>
          <p:nvPr/>
        </p:nvSpPr>
        <p:spPr>
          <a:xfrm>
            <a:off x="8061521" y="2097170"/>
            <a:ext cx="1065762" cy="26316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353577" y="773173"/>
            <a:ext cx="1789272" cy="299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28694" y="2116856"/>
            <a:ext cx="1386318" cy="5366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1720174" y="2097170"/>
            <a:ext cx="1386318" cy="5366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ectangle 112"/>
          <p:cNvSpPr/>
          <p:nvPr/>
        </p:nvSpPr>
        <p:spPr>
          <a:xfrm>
            <a:off x="3386162" y="2126379"/>
            <a:ext cx="1259966" cy="51492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1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3" name="Rectangle 2"/>
          <p:cNvSpPr/>
          <p:nvPr/>
        </p:nvSpPr>
        <p:spPr>
          <a:xfrm>
            <a:off x="0" y="370663"/>
            <a:ext cx="9144000" cy="77342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105" name="TextBox 104"/>
          <p:cNvSpPr txBox="1"/>
          <p:nvPr/>
        </p:nvSpPr>
        <p:spPr>
          <a:xfrm>
            <a:off x="282390" y="0"/>
            <a:ext cx="3916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BAZAR AT A GLANCE</a:t>
            </a:r>
            <a:endParaRPr lang="en-US" sz="2400" b="1" dirty="0"/>
          </a:p>
        </p:txBody>
      </p:sp>
      <p:grpSp>
        <p:nvGrpSpPr>
          <p:cNvPr id="46" name="Group 45"/>
          <p:cNvGrpSpPr/>
          <p:nvPr/>
        </p:nvGrpSpPr>
        <p:grpSpPr>
          <a:xfrm>
            <a:off x="153806" y="744928"/>
            <a:ext cx="4732431" cy="2143663"/>
            <a:chOff x="7239000" y="7895272"/>
            <a:chExt cx="10820400" cy="4901350"/>
          </a:xfrm>
        </p:grpSpPr>
        <p:sp>
          <p:nvSpPr>
            <p:cNvPr id="47" name="TextBox 46"/>
            <p:cNvSpPr txBox="1"/>
            <p:nvPr/>
          </p:nvSpPr>
          <p:spPr>
            <a:xfrm>
              <a:off x="9829799" y="7895272"/>
              <a:ext cx="5562599" cy="1337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MAIN BAZAR PARTS</a:t>
              </a:r>
            </a:p>
            <a:p>
              <a:endParaRPr lang="en-US" sz="1600" b="1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5392401" y="11002327"/>
              <a:ext cx="2666999" cy="1337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POSCHIM </a:t>
              </a:r>
            </a:p>
            <a:p>
              <a:r>
                <a:rPr lang="en-US" sz="1600" dirty="0"/>
                <a:t>BAZAR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1125200" y="10896600"/>
              <a:ext cx="2590799" cy="1337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MODHYA</a:t>
              </a:r>
            </a:p>
            <a:p>
              <a:r>
                <a:rPr lang="en-US" sz="1600" dirty="0"/>
                <a:t> BAZAR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239000" y="10896600"/>
              <a:ext cx="2743199" cy="19000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PURBA BAZAR</a:t>
              </a:r>
            </a:p>
            <a:p>
              <a:endParaRPr lang="en-US" sz="1600" dirty="0"/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8077200" y="9835640"/>
              <a:ext cx="8534400" cy="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6611600" y="9829800"/>
              <a:ext cx="0" cy="1172528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2344400" y="9829800"/>
              <a:ext cx="0" cy="1172528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8077200" y="9829800"/>
              <a:ext cx="0" cy="1172528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V="1">
              <a:off x="12344400" y="8686800"/>
              <a:ext cx="0" cy="1143000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4819583" y="716216"/>
            <a:ext cx="4436187" cy="1937256"/>
            <a:chOff x="7239000" y="7895272"/>
            <a:chExt cx="10980420" cy="4382242"/>
          </a:xfrm>
        </p:grpSpPr>
        <p:sp>
          <p:nvSpPr>
            <p:cNvPr id="57" name="TextBox 56"/>
            <p:cNvSpPr txBox="1"/>
            <p:nvPr/>
          </p:nvSpPr>
          <p:spPr>
            <a:xfrm>
              <a:off x="10286999" y="7895272"/>
              <a:ext cx="5181600" cy="138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MAIN HAT DAY</a:t>
              </a:r>
            </a:p>
            <a:p>
              <a:endParaRPr lang="en-US" sz="16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5392400" y="11002327"/>
              <a:ext cx="2827020" cy="794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THURSDAY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239000" y="10896600"/>
              <a:ext cx="2743200" cy="138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SUNDAY</a:t>
              </a:r>
            </a:p>
            <a:p>
              <a:endParaRPr lang="en-US" sz="1600" dirty="0"/>
            </a:p>
          </p:txBody>
        </p:sp>
        <p:cxnSp>
          <p:nvCxnSpPr>
            <p:cNvPr id="60" name="Straight Connector 59"/>
            <p:cNvCxnSpPr/>
            <p:nvPr/>
          </p:nvCxnSpPr>
          <p:spPr>
            <a:xfrm>
              <a:off x="8077200" y="9829800"/>
              <a:ext cx="8534400" cy="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6611600" y="9829800"/>
              <a:ext cx="0" cy="1172528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8077200" y="9829800"/>
              <a:ext cx="0" cy="1172528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V="1">
              <a:off x="12344400" y="8686800"/>
              <a:ext cx="0" cy="1143000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>
            <a:off x="396084" y="3077574"/>
            <a:ext cx="3969405" cy="1929123"/>
            <a:chOff x="7543800" y="18914744"/>
            <a:chExt cx="10848936" cy="5272560"/>
          </a:xfrm>
        </p:grpSpPr>
        <p:grpSp>
          <p:nvGrpSpPr>
            <p:cNvPr id="65" name="Group 64"/>
            <p:cNvGrpSpPr/>
            <p:nvPr/>
          </p:nvGrpSpPr>
          <p:grpSpPr>
            <a:xfrm>
              <a:off x="7543800" y="18914744"/>
              <a:ext cx="10848936" cy="5272560"/>
              <a:chOff x="7239000" y="7895272"/>
              <a:chExt cx="10848936" cy="5272560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10744199" y="7895272"/>
                <a:ext cx="3782402" cy="925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/>
                  <a:t>MAIN TRADE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15620999" y="11002326"/>
                <a:ext cx="2466937" cy="925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/>
                  <a:t>POTATO</a:t>
                </a:r>
                <a:endParaRPr lang="en-US" sz="1600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7239000" y="10896601"/>
                <a:ext cx="2743200" cy="22712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COW HIDE</a:t>
                </a:r>
              </a:p>
              <a:p>
                <a:endParaRPr lang="en-US" sz="1600" dirty="0"/>
              </a:p>
            </p:txBody>
          </p:sp>
          <p:cxnSp>
            <p:nvCxnSpPr>
              <p:cNvPr id="73" name="Straight Connector 72"/>
              <p:cNvCxnSpPr/>
              <p:nvPr/>
            </p:nvCxnSpPr>
            <p:spPr>
              <a:xfrm>
                <a:off x="8077200" y="9829800"/>
                <a:ext cx="8534400" cy="0"/>
              </a:xfrm>
              <a:prstGeom prst="line">
                <a:avLst/>
              </a:prstGeom>
              <a:ln w="381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16611600" y="9829800"/>
                <a:ext cx="0" cy="1172528"/>
              </a:xfrm>
              <a:prstGeom prst="line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8077200" y="9829800"/>
                <a:ext cx="0" cy="1172528"/>
              </a:xfrm>
              <a:prstGeom prst="line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 flipV="1">
                <a:off x="12344400" y="8686800"/>
                <a:ext cx="0" cy="1143000"/>
              </a:xfrm>
              <a:prstGeom prst="line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6" name="Straight Connector 65"/>
            <p:cNvCxnSpPr/>
            <p:nvPr/>
          </p:nvCxnSpPr>
          <p:spPr>
            <a:xfrm>
              <a:off x="11430000" y="20878800"/>
              <a:ext cx="0" cy="1172528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10896599" y="21945600"/>
              <a:ext cx="2743200" cy="1598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RICE</a:t>
              </a:r>
            </a:p>
            <a:p>
              <a:endParaRPr lang="en-US" sz="1600" dirty="0"/>
            </a:p>
          </p:txBody>
        </p:sp>
        <p:cxnSp>
          <p:nvCxnSpPr>
            <p:cNvPr id="68" name="Straight Connector 67"/>
            <p:cNvCxnSpPr/>
            <p:nvPr/>
          </p:nvCxnSpPr>
          <p:spPr>
            <a:xfrm>
              <a:off x="13944600" y="20878800"/>
              <a:ext cx="0" cy="1172528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13411199" y="21945600"/>
              <a:ext cx="2743200" cy="1598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FISH</a:t>
              </a:r>
            </a:p>
            <a:p>
              <a:endParaRPr lang="en-US" sz="1600" dirty="0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96084" y="4928841"/>
            <a:ext cx="4043457" cy="1885200"/>
            <a:chOff x="7239000" y="7940677"/>
            <a:chExt cx="11337621" cy="5285991"/>
          </a:xfrm>
        </p:grpSpPr>
        <p:sp>
          <p:nvSpPr>
            <p:cNvPr id="78" name="TextBox 77"/>
            <p:cNvSpPr txBox="1"/>
            <p:nvPr/>
          </p:nvSpPr>
          <p:spPr>
            <a:xfrm>
              <a:off x="9372598" y="7940677"/>
              <a:ext cx="7239000" cy="1639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COW HIDE MARKET PARTS</a:t>
              </a:r>
            </a:p>
            <a:p>
              <a:endParaRPr lang="en-US" sz="1600" b="1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5392399" y="11002332"/>
              <a:ext cx="3184222" cy="1639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POSCHIM </a:t>
              </a:r>
              <a:endParaRPr lang="en-US" sz="1600" dirty="0"/>
            </a:p>
            <a:p>
              <a:r>
                <a:rPr lang="en-US" sz="1600" dirty="0"/>
                <a:t>BAZAR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239000" y="10896601"/>
              <a:ext cx="2743201" cy="2330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PURBA BAZAR</a:t>
              </a:r>
            </a:p>
            <a:p>
              <a:endParaRPr lang="en-US" sz="1600" dirty="0"/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8077200" y="9829800"/>
              <a:ext cx="8534400" cy="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16611600" y="9829800"/>
              <a:ext cx="0" cy="1172528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077200" y="9829800"/>
              <a:ext cx="0" cy="1172528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12344400" y="8686800"/>
              <a:ext cx="0" cy="1143000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4534154" y="2381668"/>
            <a:ext cx="4545068" cy="1750022"/>
            <a:chOff x="7239000" y="7895272"/>
            <a:chExt cx="10820400" cy="4166260"/>
          </a:xfrm>
        </p:grpSpPr>
        <p:sp>
          <p:nvSpPr>
            <p:cNvPr id="86" name="TextBox 85"/>
            <p:cNvSpPr txBox="1"/>
            <p:nvPr/>
          </p:nvSpPr>
          <p:spPr>
            <a:xfrm>
              <a:off x="10415910" y="7895272"/>
              <a:ext cx="5181601" cy="1164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COW HIDE HAT DAY</a:t>
              </a:r>
            </a:p>
            <a:p>
              <a:endParaRPr lang="en-US" sz="1600" b="1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5392400" y="11002328"/>
              <a:ext cx="2667000" cy="674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TUESDAY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239000" y="10896599"/>
              <a:ext cx="2743201" cy="11649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SATURDAY</a:t>
              </a:r>
            </a:p>
            <a:p>
              <a:endParaRPr lang="en-US" sz="1600" dirty="0"/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8077200" y="9829800"/>
              <a:ext cx="8534400" cy="0"/>
            </a:xfrm>
            <a:prstGeom prst="line">
              <a:avLst/>
            </a:prstGeom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16611600" y="9829800"/>
              <a:ext cx="0" cy="1172528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8077200" y="9829800"/>
              <a:ext cx="0" cy="1172528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V="1">
              <a:off x="12344400" y="8686800"/>
              <a:ext cx="0" cy="1143000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/>
          <p:cNvGrpSpPr/>
          <p:nvPr/>
        </p:nvGrpSpPr>
        <p:grpSpPr>
          <a:xfrm>
            <a:off x="4742656" y="4005771"/>
            <a:ext cx="4221169" cy="2465835"/>
            <a:chOff x="6524789" y="29248804"/>
            <a:chExt cx="14852311" cy="8676116"/>
          </a:xfrm>
        </p:grpSpPr>
        <p:grpSp>
          <p:nvGrpSpPr>
            <p:cNvPr id="94" name="Group 93"/>
            <p:cNvGrpSpPr/>
            <p:nvPr/>
          </p:nvGrpSpPr>
          <p:grpSpPr>
            <a:xfrm>
              <a:off x="6524789" y="29248804"/>
              <a:ext cx="12677611" cy="7145018"/>
              <a:chOff x="6524789" y="32677804"/>
              <a:chExt cx="12677611" cy="7145018"/>
            </a:xfrm>
          </p:grpSpPr>
          <p:grpSp>
            <p:nvGrpSpPr>
              <p:cNvPr id="97" name="Group 96"/>
              <p:cNvGrpSpPr/>
              <p:nvPr/>
            </p:nvGrpSpPr>
            <p:grpSpPr>
              <a:xfrm>
                <a:off x="6524789" y="32677804"/>
                <a:ext cx="12677610" cy="7145018"/>
                <a:chOff x="6372389" y="6882229"/>
                <a:chExt cx="12677610" cy="7145018"/>
              </a:xfrm>
            </p:grpSpPr>
            <p:sp>
              <p:nvSpPr>
                <p:cNvPr id="102" name="TextBox 101"/>
                <p:cNvSpPr txBox="1"/>
                <p:nvPr/>
              </p:nvSpPr>
              <p:spPr>
                <a:xfrm>
                  <a:off x="9717262" y="6882229"/>
                  <a:ext cx="6477000" cy="29238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SOCIO-CULTURAL ORGANIZATION  </a:t>
                  </a:r>
                </a:p>
                <a:p>
                  <a:endParaRPr lang="en-US" sz="1600" dirty="0"/>
                </a:p>
              </p:txBody>
            </p:sp>
            <p:sp>
              <p:nvSpPr>
                <p:cNvPr id="103" name="TextBox 102"/>
                <p:cNvSpPr txBox="1"/>
                <p:nvPr/>
              </p:nvSpPr>
              <p:spPr>
                <a:xfrm>
                  <a:off x="15392400" y="10834760"/>
                  <a:ext cx="3657599" cy="11912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MANDIR</a:t>
                  </a:r>
                </a:p>
              </p:txBody>
            </p:sp>
            <p:sp>
              <p:nvSpPr>
                <p:cNvPr id="104" name="TextBox 103"/>
                <p:cNvSpPr txBox="1"/>
                <p:nvPr/>
              </p:nvSpPr>
              <p:spPr>
                <a:xfrm>
                  <a:off x="6372389" y="11103358"/>
                  <a:ext cx="4114218" cy="292388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MAZAR OF BURA PIR</a:t>
                  </a:r>
                </a:p>
                <a:p>
                  <a:endParaRPr lang="en-US" sz="1600" dirty="0"/>
                </a:p>
              </p:txBody>
            </p:sp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8077200" y="9829800"/>
                  <a:ext cx="8534400" cy="0"/>
                </a:xfrm>
                <a:prstGeom prst="line">
                  <a:avLst/>
                </a:prstGeom>
                <a:ln w="38100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16611600" y="9829800"/>
                  <a:ext cx="0" cy="1172528"/>
                </a:xfrm>
                <a:prstGeom prst="line">
                  <a:avLst/>
                </a:prstGeom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>
                  <a:off x="8077200" y="9829800"/>
                  <a:ext cx="0" cy="1172528"/>
                </a:xfrm>
                <a:prstGeom prst="line">
                  <a:avLst/>
                </a:prstGeom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Straight Connector 108"/>
                <p:cNvCxnSpPr/>
                <p:nvPr/>
              </p:nvCxnSpPr>
              <p:spPr>
                <a:xfrm flipV="1">
                  <a:off x="12344400" y="8686800"/>
                  <a:ext cx="0" cy="1143000"/>
                </a:xfrm>
                <a:prstGeom prst="line">
                  <a:avLst/>
                </a:prstGeom>
                <a:ln w="28575">
                  <a:solidFill>
                    <a:schemeClr val="bg2">
                      <a:lumMod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8" name="Straight Connector 97"/>
              <p:cNvCxnSpPr/>
              <p:nvPr/>
            </p:nvCxnSpPr>
            <p:spPr>
              <a:xfrm>
                <a:off x="16764000" y="37537072"/>
                <a:ext cx="0" cy="715328"/>
              </a:xfrm>
              <a:prstGeom prst="line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Connector 98"/>
              <p:cNvCxnSpPr/>
              <p:nvPr/>
            </p:nvCxnSpPr>
            <p:spPr>
              <a:xfrm>
                <a:off x="14249400" y="38252400"/>
                <a:ext cx="4953000" cy="0"/>
              </a:xfrm>
              <a:prstGeom prst="line">
                <a:avLst/>
              </a:prstGeom>
              <a:ln w="38100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/>
              <p:cNvCxnSpPr/>
              <p:nvPr/>
            </p:nvCxnSpPr>
            <p:spPr>
              <a:xfrm>
                <a:off x="19202400" y="38252400"/>
                <a:ext cx="0" cy="1066800"/>
              </a:xfrm>
              <a:prstGeom prst="line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/>
              <p:cNvCxnSpPr/>
              <p:nvPr/>
            </p:nvCxnSpPr>
            <p:spPr>
              <a:xfrm>
                <a:off x="14249400" y="38252400"/>
                <a:ext cx="0" cy="1066800"/>
              </a:xfrm>
              <a:prstGeom prst="line">
                <a:avLst/>
              </a:prstGeom>
              <a:ln w="28575">
                <a:solidFill>
                  <a:schemeClr val="bg2">
                    <a:lumMod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5" name="TextBox 94"/>
            <p:cNvSpPr txBox="1"/>
            <p:nvPr/>
          </p:nvSpPr>
          <p:spPr>
            <a:xfrm>
              <a:off x="18135601" y="35867371"/>
              <a:ext cx="3241499" cy="2057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DURGA</a:t>
              </a:r>
            </a:p>
            <a:p>
              <a:r>
                <a:rPr lang="en-US" sz="1600" dirty="0"/>
                <a:t>MANDIR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3335003" y="35813999"/>
              <a:ext cx="3428998" cy="2057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KALI</a:t>
              </a:r>
            </a:p>
            <a:p>
              <a:r>
                <a:rPr lang="en-US" sz="1600" dirty="0"/>
                <a:t>MANDIR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0241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-4689"/>
            <a:ext cx="9144000" cy="381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6" name="Rectangle 5"/>
          <p:cNvSpPr/>
          <p:nvPr/>
        </p:nvSpPr>
        <p:spPr>
          <a:xfrm>
            <a:off x="1" y="365974"/>
            <a:ext cx="9144000" cy="77342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3" y="3511456"/>
            <a:ext cx="3890759" cy="22774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3" y="5855277"/>
            <a:ext cx="3756393" cy="6349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255" y="3393475"/>
            <a:ext cx="3614574" cy="13847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23" y="4792405"/>
            <a:ext cx="3784986" cy="14535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4941" y="3470180"/>
            <a:ext cx="1567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USER GROUP</a:t>
            </a:r>
            <a:endParaRPr lang="en-US" sz="2000" b="1" dirty="0"/>
          </a:p>
        </p:txBody>
      </p:sp>
      <p:grpSp>
        <p:nvGrpSpPr>
          <p:cNvPr id="32" name="Group 31"/>
          <p:cNvGrpSpPr/>
          <p:nvPr/>
        </p:nvGrpSpPr>
        <p:grpSpPr>
          <a:xfrm>
            <a:off x="418031" y="868478"/>
            <a:ext cx="8725969" cy="2506094"/>
            <a:chOff x="2873194" y="28338675"/>
            <a:chExt cx="14855361" cy="6176951"/>
          </a:xfrm>
        </p:grpSpPr>
        <p:sp>
          <p:nvSpPr>
            <p:cNvPr id="35" name="Rectangle 34"/>
            <p:cNvSpPr/>
            <p:nvPr/>
          </p:nvSpPr>
          <p:spPr>
            <a:xfrm>
              <a:off x="2895600" y="28341290"/>
              <a:ext cx="14097000" cy="6067750"/>
            </a:xfrm>
            <a:prstGeom prst="rect">
              <a:avLst/>
            </a:prstGeom>
            <a:noFill/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/>
            <p:cNvCxnSpPr/>
            <p:nvPr/>
          </p:nvCxnSpPr>
          <p:spPr>
            <a:xfrm flipH="1">
              <a:off x="7590309" y="28338675"/>
              <a:ext cx="29692" cy="6172100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895600" y="29260800"/>
              <a:ext cx="14097000" cy="7441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2420599" y="28338675"/>
              <a:ext cx="0" cy="6067751"/>
            </a:xfrm>
            <a:prstGeom prst="line">
              <a:avLst/>
            </a:prstGeom>
            <a:ln w="28575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3061134" y="28497049"/>
              <a:ext cx="4939868" cy="834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2">
                      <a:lumMod val="25000"/>
                    </a:schemeClr>
                  </a:solidFill>
                </a:rPr>
                <a:t>PURBA </a:t>
              </a:r>
              <a:r>
                <a:rPr lang="en-US" sz="1600" b="1" dirty="0" smtClean="0">
                  <a:solidFill>
                    <a:schemeClr val="bg2">
                      <a:lumMod val="25000"/>
                    </a:schemeClr>
                  </a:solidFill>
                </a:rPr>
                <a:t>BAZAR (MAIN BAZAR)</a:t>
              </a:r>
              <a:endParaRPr lang="en-US" sz="16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001002" y="28483360"/>
              <a:ext cx="4936562" cy="834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2">
                      <a:lumMod val="25000"/>
                    </a:schemeClr>
                  </a:solidFill>
                </a:rPr>
                <a:t>MODDHYA BAZAR</a:t>
              </a:r>
              <a:endParaRPr lang="en-US" sz="16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2734678" y="28524689"/>
              <a:ext cx="4993877" cy="834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chemeClr val="bg2">
                      <a:lumMod val="25000"/>
                    </a:schemeClr>
                  </a:solidFill>
                </a:rPr>
                <a:t>POSCHIM BAZAR</a:t>
              </a:r>
              <a:endParaRPr lang="en-US" sz="16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2873194" y="29491494"/>
              <a:ext cx="5029198" cy="1056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>
                  <a:solidFill>
                    <a:schemeClr val="bg2">
                      <a:lumMod val="25000"/>
                    </a:schemeClr>
                  </a:solidFill>
                </a:rPr>
                <a:t>NO OF PERMANENT SHOP : 261</a:t>
              </a:r>
            </a:p>
            <a:p>
              <a:r>
                <a:rPr lang="en-US" sz="105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sz="1050" dirty="0" smtClean="0">
                  <a:solidFill>
                    <a:schemeClr val="bg2">
                      <a:lumMod val="25000"/>
                    </a:schemeClr>
                  </a:solidFill>
                </a:rPr>
                <a:t>            TEMPORARY SHOP : 320</a:t>
              </a:r>
              <a:endParaRPr lang="en-US" sz="105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200400" y="30322489"/>
              <a:ext cx="2743200" cy="3868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2">
                      <a:lumMod val="25000"/>
                    </a:schemeClr>
                  </a:solidFill>
                </a:rPr>
                <a:t>MAIN TRADE:</a:t>
              </a:r>
            </a:p>
            <a:p>
              <a:r>
                <a:rPr lang="en-US" sz="1200" b="1" dirty="0" smtClean="0">
                  <a:solidFill>
                    <a:schemeClr val="bg2">
                      <a:lumMod val="25000"/>
                    </a:schemeClr>
                  </a:solidFill>
                </a:rPr>
                <a:t>FISH</a:t>
              </a:r>
            </a:p>
            <a:p>
              <a:r>
                <a:rPr lang="en-US" sz="1200" b="1" dirty="0" smtClean="0">
                  <a:solidFill>
                    <a:schemeClr val="bg2">
                      <a:lumMod val="25000"/>
                    </a:schemeClr>
                  </a:solidFill>
                </a:rPr>
                <a:t>MEAT</a:t>
              </a:r>
            </a:p>
            <a:p>
              <a:r>
                <a:rPr lang="en-US" sz="1200" b="1" dirty="0" smtClean="0">
                  <a:solidFill>
                    <a:schemeClr val="bg2">
                      <a:lumMod val="25000"/>
                    </a:schemeClr>
                  </a:solidFill>
                </a:rPr>
                <a:t>VEGETABLE </a:t>
              </a:r>
            </a:p>
            <a:p>
              <a:r>
                <a:rPr lang="en-US" sz="1200" b="1" dirty="0" smtClean="0">
                  <a:solidFill>
                    <a:schemeClr val="bg2">
                      <a:lumMod val="25000"/>
                    </a:schemeClr>
                  </a:solidFill>
                </a:rPr>
                <a:t>DRY FISH</a:t>
              </a:r>
            </a:p>
            <a:p>
              <a:r>
                <a:rPr lang="en-US" sz="1200" b="1" dirty="0" smtClean="0">
                  <a:solidFill>
                    <a:schemeClr val="bg2">
                      <a:lumMod val="25000"/>
                    </a:schemeClr>
                  </a:solidFill>
                </a:rPr>
                <a:t>RICE </a:t>
              </a:r>
            </a:p>
            <a:p>
              <a:r>
                <a:rPr lang="en-US" sz="1200" b="1" dirty="0" smtClean="0">
                  <a:solidFill>
                    <a:schemeClr val="bg2">
                      <a:lumMod val="25000"/>
                    </a:schemeClr>
                  </a:solidFill>
                </a:rPr>
                <a:t>PLASTIC</a:t>
              </a:r>
            </a:p>
            <a:p>
              <a:r>
                <a:rPr lang="en-US" sz="1200" b="1" dirty="0" smtClean="0">
                  <a:solidFill>
                    <a:schemeClr val="bg2">
                      <a:lumMod val="25000"/>
                    </a:schemeClr>
                  </a:solidFill>
                </a:rPr>
                <a:t>LEATHER</a:t>
              </a:r>
              <a:endParaRPr lang="en-US" sz="1200" b="1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548289" y="29359630"/>
              <a:ext cx="5029198" cy="1056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 smtClean="0">
                  <a:solidFill>
                    <a:schemeClr val="bg2">
                      <a:lumMod val="25000"/>
                    </a:schemeClr>
                  </a:solidFill>
                </a:rPr>
                <a:t>NO OF PERMANENT SHOP : 146</a:t>
              </a:r>
            </a:p>
            <a:p>
              <a:r>
                <a:rPr lang="en-US" sz="11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sz="1100" dirty="0" smtClean="0">
                  <a:solidFill>
                    <a:schemeClr val="bg2">
                      <a:lumMod val="25000"/>
                    </a:schemeClr>
                  </a:solidFill>
                </a:rPr>
                <a:t>            TEMPORARY SHOP : 103</a:t>
              </a:r>
              <a:endParaRPr lang="en-US" sz="11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053103" y="30191612"/>
              <a:ext cx="3428999" cy="4324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2">
                      <a:lumMod val="25000"/>
                    </a:schemeClr>
                  </a:solidFill>
                </a:rPr>
                <a:t>MAIN TRADE:</a:t>
              </a:r>
            </a:p>
            <a:p>
              <a:r>
                <a:rPr lang="en-US" sz="1200" b="1" dirty="0" smtClean="0">
                  <a:solidFill>
                    <a:schemeClr val="bg2">
                      <a:lumMod val="25000"/>
                    </a:schemeClr>
                  </a:solidFill>
                </a:rPr>
                <a:t>DRY FISH</a:t>
              </a:r>
            </a:p>
            <a:p>
              <a:r>
                <a:rPr lang="en-US" sz="1200" b="1" dirty="0" smtClean="0">
                  <a:solidFill>
                    <a:schemeClr val="bg2">
                      <a:lumMod val="25000"/>
                    </a:schemeClr>
                  </a:solidFill>
                </a:rPr>
                <a:t>JWELARY</a:t>
              </a:r>
            </a:p>
            <a:p>
              <a:r>
                <a:rPr lang="en-US" sz="1200" b="1" dirty="0" smtClean="0">
                  <a:solidFill>
                    <a:schemeClr val="bg2">
                      <a:lumMod val="25000"/>
                    </a:schemeClr>
                  </a:solidFill>
                </a:rPr>
                <a:t>TAILOR</a:t>
              </a:r>
            </a:p>
            <a:p>
              <a:r>
                <a:rPr lang="en-US" sz="1200" b="1" dirty="0" smtClean="0">
                  <a:solidFill>
                    <a:schemeClr val="bg2">
                      <a:lumMod val="25000"/>
                    </a:schemeClr>
                  </a:solidFill>
                </a:rPr>
                <a:t>TEA STALL</a:t>
              </a:r>
            </a:p>
            <a:p>
              <a:r>
                <a:rPr lang="en-US" sz="1200" b="1" dirty="0" smtClean="0">
                  <a:solidFill>
                    <a:schemeClr val="bg2">
                      <a:lumMod val="25000"/>
                    </a:schemeClr>
                  </a:solidFill>
                </a:rPr>
                <a:t>STATIONARY</a:t>
              </a:r>
            </a:p>
            <a:p>
              <a:r>
                <a:rPr lang="en-US" sz="1200" b="1" dirty="0" smtClean="0">
                  <a:solidFill>
                    <a:schemeClr val="bg2">
                      <a:lumMod val="25000"/>
                    </a:schemeClr>
                  </a:solidFill>
                </a:rPr>
                <a:t>POTATO WHOLE SALE</a:t>
              </a:r>
            </a:p>
            <a:p>
              <a:r>
                <a:rPr lang="en-US" sz="1200" b="1" dirty="0" smtClean="0">
                  <a:solidFill>
                    <a:schemeClr val="bg2">
                      <a:lumMod val="25000"/>
                    </a:schemeClr>
                  </a:solidFill>
                </a:rPr>
                <a:t>PHONE FAX</a:t>
              </a:r>
            </a:p>
            <a:p>
              <a:r>
                <a:rPr lang="en-US" sz="1200" b="1" dirty="0" smtClean="0">
                  <a:solidFill>
                    <a:schemeClr val="bg2">
                      <a:lumMod val="25000"/>
                    </a:schemeClr>
                  </a:solidFill>
                </a:rPr>
                <a:t>CLOTH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2424575" y="29572804"/>
              <a:ext cx="4851901" cy="1137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chemeClr val="bg2">
                      <a:lumMod val="25000"/>
                    </a:schemeClr>
                  </a:solidFill>
                </a:rPr>
                <a:t>NO OF PERMANENT SHOP : 142</a:t>
              </a:r>
            </a:p>
            <a:p>
              <a:r>
                <a:rPr lang="en-US" sz="1200" dirty="0">
                  <a:solidFill>
                    <a:schemeClr val="bg2">
                      <a:lumMod val="25000"/>
                    </a:schemeClr>
                  </a:solidFill>
                </a:rPr>
                <a:t> </a:t>
              </a:r>
              <a:r>
                <a:rPr lang="en-US" sz="1200" dirty="0" smtClean="0">
                  <a:solidFill>
                    <a:schemeClr val="bg2">
                      <a:lumMod val="25000"/>
                    </a:schemeClr>
                  </a:solidFill>
                </a:rPr>
                <a:t>            TEMPORARY SHOP : 96</a:t>
              </a:r>
              <a:endParaRPr lang="en-US" sz="1200" dirty="0">
                <a:solidFill>
                  <a:schemeClr val="bg2">
                    <a:lumMod val="25000"/>
                  </a:schemeClr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2937567" y="30639234"/>
              <a:ext cx="3428999" cy="2882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2">
                      <a:lumMod val="25000"/>
                    </a:schemeClr>
                  </a:solidFill>
                </a:rPr>
                <a:t>MAIN TRADE:</a:t>
              </a:r>
              <a:endParaRPr lang="en-US" sz="1400" dirty="0">
                <a:solidFill>
                  <a:schemeClr val="bg2">
                    <a:lumMod val="25000"/>
                  </a:schemeClr>
                </a:solidFill>
              </a:endParaRPr>
            </a:p>
            <a:p>
              <a:r>
                <a:rPr lang="en-US" sz="1400" b="1" dirty="0" smtClean="0">
                  <a:solidFill>
                    <a:schemeClr val="bg2">
                      <a:lumMod val="25000"/>
                    </a:schemeClr>
                  </a:solidFill>
                </a:rPr>
                <a:t>RICE MILL</a:t>
              </a:r>
            </a:p>
            <a:p>
              <a:r>
                <a:rPr lang="en-US" sz="1400" b="1" dirty="0" smtClean="0">
                  <a:solidFill>
                    <a:schemeClr val="bg2">
                      <a:lumMod val="25000"/>
                    </a:schemeClr>
                  </a:solidFill>
                </a:rPr>
                <a:t>OIL MILL</a:t>
              </a:r>
            </a:p>
            <a:p>
              <a:r>
                <a:rPr lang="en-US" sz="1400" b="1" dirty="0" smtClean="0">
                  <a:solidFill>
                    <a:schemeClr val="bg2">
                      <a:lumMod val="25000"/>
                    </a:schemeClr>
                  </a:solidFill>
                </a:rPr>
                <a:t>LEATHER</a:t>
              </a:r>
            </a:p>
            <a:p>
              <a:r>
                <a:rPr lang="en-US" sz="1400" b="1" dirty="0" smtClean="0">
                  <a:solidFill>
                    <a:schemeClr val="bg2">
                      <a:lumMod val="25000"/>
                    </a:schemeClr>
                  </a:solidFill>
                </a:rPr>
                <a:t>BAG SHOP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0" y="452465"/>
            <a:ext cx="6661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TRADES IN DIFFERENT PARTS OF BAZAR</a:t>
            </a:r>
            <a:endParaRPr lang="en-US" sz="2000" b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4358060" y="6196034"/>
            <a:ext cx="4353643" cy="575713"/>
            <a:chOff x="4524808" y="6196716"/>
            <a:chExt cx="4353643" cy="575713"/>
          </a:xfrm>
        </p:grpSpPr>
        <p:sp>
          <p:nvSpPr>
            <p:cNvPr id="2" name="Rectangle 1"/>
            <p:cNvSpPr/>
            <p:nvPr/>
          </p:nvSpPr>
          <p:spPr>
            <a:xfrm>
              <a:off x="4524808" y="6260112"/>
              <a:ext cx="1152113" cy="51231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19749" y="6362383"/>
              <a:ext cx="2114345" cy="307777"/>
            </a:xfrm>
            <a:prstGeom prst="rect">
              <a:avLst/>
            </a:prstGeom>
            <a:noFill/>
            <a:ln w="571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COWHIDE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 flipV="1">
              <a:off x="5669335" y="6499001"/>
              <a:ext cx="1570154" cy="2447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7239489" y="6260113"/>
              <a:ext cx="1638962" cy="461665"/>
            </a:xfrm>
            <a:prstGeom prst="rect">
              <a:avLst/>
            </a:prstGeom>
            <a:solidFill>
              <a:srgbClr val="D5ABAF"/>
            </a:solidFill>
            <a:ln w="1905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PEOPLE OF DHAKA TANNERY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836264" y="6196716"/>
              <a:ext cx="134072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(User Group)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25177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155" y="0"/>
            <a:ext cx="9144000" cy="381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6" name="Rectangle 5"/>
          <p:cNvSpPr/>
          <p:nvPr/>
        </p:nvSpPr>
        <p:spPr>
          <a:xfrm>
            <a:off x="-3155" y="370663"/>
            <a:ext cx="9144000" cy="77342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22" name="TextBox 21"/>
          <p:cNvSpPr txBox="1"/>
          <p:nvPr/>
        </p:nvSpPr>
        <p:spPr>
          <a:xfrm>
            <a:off x="147918" y="10604"/>
            <a:ext cx="8939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PRODUCT DIAGRAM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93108" y="339620"/>
            <a:ext cx="7656168" cy="5982049"/>
            <a:chOff x="1915494" y="11896505"/>
            <a:chExt cx="15490908" cy="12103618"/>
          </a:xfrm>
        </p:grpSpPr>
        <p:grpSp>
          <p:nvGrpSpPr>
            <p:cNvPr id="10" name="Group 9"/>
            <p:cNvGrpSpPr/>
            <p:nvPr/>
          </p:nvGrpSpPr>
          <p:grpSpPr>
            <a:xfrm>
              <a:off x="1915494" y="13408259"/>
              <a:ext cx="15490908" cy="10591864"/>
              <a:chOff x="1915494" y="13408259"/>
              <a:chExt cx="15490908" cy="10591864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6019521" y="13408259"/>
                <a:ext cx="2900245" cy="1615313"/>
                <a:chOff x="1847612" y="14380852"/>
                <a:chExt cx="2900245" cy="1615313"/>
              </a:xfrm>
            </p:grpSpPr>
            <p:sp>
              <p:nvSpPr>
                <p:cNvPr id="43" name="Flowchart: Connector 42"/>
                <p:cNvSpPr/>
                <p:nvPr/>
              </p:nvSpPr>
              <p:spPr>
                <a:xfrm>
                  <a:off x="1936553" y="14380852"/>
                  <a:ext cx="2584501" cy="1615313"/>
                </a:xfrm>
                <a:prstGeom prst="flowChartConnector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m</a:t>
                  </a:r>
                  <a:endParaRPr lang="en-US" dirty="0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1847612" y="14847149"/>
                  <a:ext cx="2900245" cy="6850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MYMENSHING</a:t>
                  </a:r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3807189" y="14286111"/>
                <a:ext cx="2507799" cy="1444923"/>
                <a:chOff x="2778108" y="11430000"/>
                <a:chExt cx="2507799" cy="1444923"/>
              </a:xfrm>
            </p:grpSpPr>
            <p:sp>
              <p:nvSpPr>
                <p:cNvPr id="41" name="Flowchart: Connector 40"/>
                <p:cNvSpPr/>
                <p:nvPr/>
              </p:nvSpPr>
              <p:spPr>
                <a:xfrm>
                  <a:off x="2845984" y="11430000"/>
                  <a:ext cx="2311876" cy="1444923"/>
                </a:xfrm>
                <a:prstGeom prst="flowChartConnector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m</a:t>
                  </a:r>
                  <a:endParaRPr lang="en-US" dirty="0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2778108" y="11821608"/>
                  <a:ext cx="2507799" cy="6850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/>
                    <a:t>HALUAGHAT</a:t>
                  </a:r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1915494" y="15565600"/>
                <a:ext cx="2371137" cy="1444923"/>
                <a:chOff x="6846465" y="11490941"/>
                <a:chExt cx="2371137" cy="1444923"/>
              </a:xfrm>
            </p:grpSpPr>
            <p:sp>
              <p:nvSpPr>
                <p:cNvPr id="39" name="Flowchart: Connector 38"/>
                <p:cNvSpPr/>
                <p:nvPr/>
              </p:nvSpPr>
              <p:spPr>
                <a:xfrm>
                  <a:off x="6846465" y="11490941"/>
                  <a:ext cx="2311876" cy="1444923"/>
                </a:xfrm>
                <a:prstGeom prst="flowChartConnector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m</a:t>
                  </a:r>
                  <a:endParaRPr lang="en-US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222267" y="11904867"/>
                  <a:ext cx="1995335" cy="6850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SHERPUR</a:t>
                  </a: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8510470" y="14249400"/>
                <a:ext cx="2579538" cy="1444923"/>
                <a:chOff x="9978788" y="11970585"/>
                <a:chExt cx="2579538" cy="1444923"/>
              </a:xfrm>
            </p:grpSpPr>
            <p:sp>
              <p:nvSpPr>
                <p:cNvPr id="37" name="Flowchart: Connector 36"/>
                <p:cNvSpPr/>
                <p:nvPr/>
              </p:nvSpPr>
              <p:spPr>
                <a:xfrm>
                  <a:off x="10078918" y="11970585"/>
                  <a:ext cx="2311876" cy="1444923"/>
                </a:xfrm>
                <a:prstGeom prst="flowChartConnector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m</a:t>
                  </a:r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9978788" y="12333553"/>
                  <a:ext cx="2579538" cy="6850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b="1" dirty="0" smtClean="0"/>
                    <a:t>NETROKONA</a:t>
                  </a: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10182291" y="15642620"/>
                <a:ext cx="2922928" cy="1648832"/>
                <a:chOff x="10219218" y="13757672"/>
                <a:chExt cx="2922928" cy="1648832"/>
              </a:xfrm>
            </p:grpSpPr>
            <p:sp>
              <p:nvSpPr>
                <p:cNvPr id="35" name="Flowchart: Connector 34"/>
                <p:cNvSpPr/>
                <p:nvPr/>
              </p:nvSpPr>
              <p:spPr>
                <a:xfrm>
                  <a:off x="10285193" y="13757672"/>
                  <a:ext cx="2638129" cy="1648832"/>
                </a:xfrm>
                <a:prstGeom prst="flowChartConnector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m</a:t>
                  </a:r>
                  <a:endParaRPr lang="en-US" dirty="0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10219218" y="14214227"/>
                  <a:ext cx="2922928" cy="6850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/>
                    <a:t>KISHORGONG</a:t>
                  </a:r>
                </a:p>
              </p:txBody>
            </p:sp>
          </p:grpSp>
          <p:sp>
            <p:nvSpPr>
              <p:cNvPr id="18" name="Down Arrow 17"/>
              <p:cNvSpPr/>
              <p:nvPr/>
            </p:nvSpPr>
            <p:spPr>
              <a:xfrm rot="19922665">
                <a:off x="5389359" y="15669245"/>
                <a:ext cx="794356" cy="1774070"/>
              </a:xfrm>
              <a:prstGeom prst="downArrow">
                <a:avLst>
                  <a:gd name="adj1" fmla="val 26415"/>
                  <a:gd name="adj2" fmla="val 99959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3" name="Group 22"/>
              <p:cNvGrpSpPr/>
              <p:nvPr/>
            </p:nvGrpSpPr>
            <p:grpSpPr>
              <a:xfrm>
                <a:off x="6070124" y="22555200"/>
                <a:ext cx="2311876" cy="1444923"/>
                <a:chOff x="5447425" y="22988926"/>
                <a:chExt cx="2311876" cy="1444923"/>
              </a:xfrm>
            </p:grpSpPr>
            <p:sp>
              <p:nvSpPr>
                <p:cNvPr id="33" name="Flowchart: Connector 32"/>
                <p:cNvSpPr/>
                <p:nvPr/>
              </p:nvSpPr>
              <p:spPr>
                <a:xfrm>
                  <a:off x="5447425" y="22988926"/>
                  <a:ext cx="2311876" cy="1444923"/>
                </a:xfrm>
                <a:prstGeom prst="flowChartConnector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m</a:t>
                  </a:r>
                  <a:endParaRPr lang="en-US" dirty="0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5826748" y="23361533"/>
                  <a:ext cx="1784517" cy="7472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DHAKA</a:t>
                  </a:r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9530662" y="18752558"/>
                <a:ext cx="7875740" cy="280229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PROCESSING OF RAW HIDE: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sz="2000" dirty="0" smtClean="0"/>
                  <a:t>CLEANING THE REMAINING MEAT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sz="2000" dirty="0" smtClean="0"/>
                  <a:t>WASHING THE HIDE</a:t>
                </a:r>
              </a:p>
              <a:p>
                <a:pPr>
                  <a:buFont typeface="Wingdings" pitchFamily="2" charset="2"/>
                  <a:buChar char="Ø"/>
                </a:pPr>
                <a:r>
                  <a:rPr lang="en-US" sz="2000" dirty="0" smtClean="0"/>
                  <a:t>MIXING WITH SALT</a:t>
                </a:r>
                <a:endParaRPr lang="en-US" sz="2000" dirty="0"/>
              </a:p>
            </p:txBody>
          </p:sp>
          <p:sp>
            <p:nvSpPr>
              <p:cNvPr id="25" name="Down Arrow 24"/>
              <p:cNvSpPr/>
              <p:nvPr/>
            </p:nvSpPr>
            <p:spPr>
              <a:xfrm rot="1994479">
                <a:off x="8461791" y="15658750"/>
                <a:ext cx="794356" cy="1774070"/>
              </a:xfrm>
              <a:prstGeom prst="downArrow">
                <a:avLst>
                  <a:gd name="adj1" fmla="val 26415"/>
                  <a:gd name="adj2" fmla="val 99959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Down Arrow 25"/>
              <p:cNvSpPr/>
              <p:nvPr/>
            </p:nvSpPr>
            <p:spPr>
              <a:xfrm>
                <a:off x="6971884" y="15111001"/>
                <a:ext cx="794356" cy="1774070"/>
              </a:xfrm>
              <a:prstGeom prst="downArrow">
                <a:avLst>
                  <a:gd name="adj1" fmla="val 26415"/>
                  <a:gd name="adj2" fmla="val 99959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Down Arrow 26"/>
              <p:cNvSpPr/>
              <p:nvPr/>
            </p:nvSpPr>
            <p:spPr>
              <a:xfrm rot="3622715">
                <a:off x="9432033" y="16665212"/>
                <a:ext cx="794356" cy="1774070"/>
              </a:xfrm>
              <a:prstGeom prst="downArrow">
                <a:avLst>
                  <a:gd name="adj1" fmla="val 26415"/>
                  <a:gd name="adj2" fmla="val 99959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Down Arrow 27"/>
              <p:cNvSpPr/>
              <p:nvPr/>
            </p:nvSpPr>
            <p:spPr>
              <a:xfrm rot="18279675">
                <a:off x="4292119" y="16555733"/>
                <a:ext cx="794356" cy="1774070"/>
              </a:xfrm>
              <a:prstGeom prst="downArrow">
                <a:avLst>
                  <a:gd name="adj1" fmla="val 26415"/>
                  <a:gd name="adj2" fmla="val 99959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4334025" y="16477505"/>
                <a:ext cx="5924762" cy="4739810"/>
                <a:chOff x="457856" y="15007363"/>
                <a:chExt cx="8335311" cy="6668249"/>
              </a:xfrm>
            </p:grpSpPr>
            <p:pic>
              <p:nvPicPr>
                <p:cNvPr id="31" name="Picture 2" descr="C:\Users\Mashiat Raisa\Desktop\edited pic\road shambhuganj.jp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chemeClr val="bg1">
                      <a:lumMod val="75000"/>
                      <a:tint val="45000"/>
                      <a:satMod val="400000"/>
                    </a:schemeClr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457856" y="15007363"/>
                  <a:ext cx="8335311" cy="6668249"/>
                </a:xfrm>
                <a:prstGeom prst="rect">
                  <a:avLst/>
                </a:prstGeom>
                <a:noFill/>
              </p:spPr>
            </p:pic>
            <p:sp>
              <p:nvSpPr>
                <p:cNvPr id="32" name="Oval 31"/>
                <p:cNvSpPr/>
                <p:nvPr/>
              </p:nvSpPr>
              <p:spPr>
                <a:xfrm>
                  <a:off x="1457228" y="15087600"/>
                  <a:ext cx="6312048" cy="621990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0" name="Down Arrow 29"/>
              <p:cNvSpPr/>
              <p:nvPr/>
            </p:nvSpPr>
            <p:spPr>
              <a:xfrm>
                <a:off x="6844333" y="20849207"/>
                <a:ext cx="794356" cy="1774070"/>
              </a:xfrm>
              <a:prstGeom prst="downArrow">
                <a:avLst>
                  <a:gd name="adj1" fmla="val 26415"/>
                  <a:gd name="adj2" fmla="val 99959"/>
                </a:avLst>
              </a:prstGeom>
              <a:solidFill>
                <a:srgbClr val="FB0B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891644" y="11896505"/>
              <a:ext cx="285129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/>
                <a:t>COW HIDE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210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3155" y="0"/>
            <a:ext cx="9144000" cy="381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7" name="Rectangle 6"/>
          <p:cNvSpPr/>
          <p:nvPr/>
        </p:nvSpPr>
        <p:spPr>
          <a:xfrm>
            <a:off x="-3155" y="370663"/>
            <a:ext cx="9144000" cy="77342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8" name="TextBox 7"/>
          <p:cNvSpPr txBox="1"/>
          <p:nvPr/>
        </p:nvSpPr>
        <p:spPr>
          <a:xfrm>
            <a:off x="80683" y="10604"/>
            <a:ext cx="8939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PRODUCT DIAGRAM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1282670" y="288326"/>
            <a:ext cx="7476027" cy="5986475"/>
            <a:chOff x="15450127" y="12419423"/>
            <a:chExt cx="15126426" cy="12112579"/>
          </a:xfrm>
        </p:grpSpPr>
        <p:grpSp>
          <p:nvGrpSpPr>
            <p:cNvPr id="41" name="Group 40"/>
            <p:cNvGrpSpPr/>
            <p:nvPr/>
          </p:nvGrpSpPr>
          <p:grpSpPr>
            <a:xfrm>
              <a:off x="15450127" y="13814311"/>
              <a:ext cx="15126426" cy="10717691"/>
              <a:chOff x="20928909" y="12367826"/>
              <a:chExt cx="15126426" cy="10717691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22720714" y="12367826"/>
                <a:ext cx="13334621" cy="10717691"/>
                <a:chOff x="3772281" y="13485347"/>
                <a:chExt cx="13334621" cy="10717691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6159854" y="13485347"/>
                  <a:ext cx="2311876" cy="1444923"/>
                  <a:chOff x="1987945" y="14457940"/>
                  <a:chExt cx="2311876" cy="1444923"/>
                </a:xfrm>
              </p:grpSpPr>
              <p:sp>
                <p:nvSpPr>
                  <p:cNvPr id="69" name="Flowchart: Connector 68"/>
                  <p:cNvSpPr/>
                  <p:nvPr/>
                </p:nvSpPr>
                <p:spPr>
                  <a:xfrm>
                    <a:off x="1987945" y="14457940"/>
                    <a:ext cx="2311876" cy="1444923"/>
                  </a:xfrm>
                  <a:prstGeom prst="flowChartConnector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/>
                      <a:t>m</a:t>
                    </a:r>
                    <a:endParaRPr lang="en-US" dirty="0"/>
                  </a:p>
                </p:txBody>
              </p:sp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2310204" y="14785379"/>
                    <a:ext cx="1778807" cy="74727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SYLHET</a:t>
                    </a:r>
                  </a:p>
                </p:txBody>
              </p:sp>
            </p:grpSp>
            <p:grpSp>
              <p:nvGrpSpPr>
                <p:cNvPr id="47" name="Group 46"/>
                <p:cNvGrpSpPr/>
                <p:nvPr/>
              </p:nvGrpSpPr>
              <p:grpSpPr>
                <a:xfrm>
                  <a:off x="3772281" y="14286111"/>
                  <a:ext cx="2673143" cy="1444923"/>
                  <a:chOff x="2743200" y="11430000"/>
                  <a:chExt cx="2673143" cy="1444923"/>
                </a:xfrm>
              </p:grpSpPr>
              <p:sp>
                <p:nvSpPr>
                  <p:cNvPr id="67" name="Flowchart: Connector 66"/>
                  <p:cNvSpPr/>
                  <p:nvPr/>
                </p:nvSpPr>
                <p:spPr>
                  <a:xfrm>
                    <a:off x="2743200" y="11430000"/>
                    <a:ext cx="2311876" cy="1444923"/>
                  </a:xfrm>
                  <a:prstGeom prst="flowChartConnector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/>
                      <a:t>m</a:t>
                    </a:r>
                    <a:endParaRPr lang="en-US" dirty="0"/>
                  </a:p>
                </p:txBody>
              </p:sp>
              <p:sp>
                <p:nvSpPr>
                  <p:cNvPr id="68" name="TextBox 67"/>
                  <p:cNvSpPr txBox="1"/>
                  <p:nvPr/>
                </p:nvSpPr>
                <p:spPr>
                  <a:xfrm>
                    <a:off x="2908546" y="11745513"/>
                    <a:ext cx="2507797" cy="74727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 smtClean="0"/>
                      <a:t>TRISHAL</a:t>
                    </a:r>
                  </a:p>
                </p:txBody>
              </p:sp>
            </p:grpSp>
            <p:grpSp>
              <p:nvGrpSpPr>
                <p:cNvPr id="48" name="Group 47"/>
                <p:cNvGrpSpPr/>
                <p:nvPr/>
              </p:nvGrpSpPr>
              <p:grpSpPr>
                <a:xfrm>
                  <a:off x="8473147" y="14249400"/>
                  <a:ext cx="2764023" cy="1444923"/>
                  <a:chOff x="9941465" y="11970585"/>
                  <a:chExt cx="2764023" cy="1444923"/>
                </a:xfrm>
              </p:grpSpPr>
              <p:sp>
                <p:nvSpPr>
                  <p:cNvPr id="65" name="Flowchart: Connector 64"/>
                  <p:cNvSpPr/>
                  <p:nvPr/>
                </p:nvSpPr>
                <p:spPr>
                  <a:xfrm>
                    <a:off x="10078918" y="11970585"/>
                    <a:ext cx="2311876" cy="1444923"/>
                  </a:xfrm>
                  <a:prstGeom prst="flowChartConnector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/>
                      <a:t>m</a:t>
                    </a:r>
                    <a:endParaRPr lang="en-US" dirty="0"/>
                  </a:p>
                </p:txBody>
              </p:sp>
              <p:sp>
                <p:nvSpPr>
                  <p:cNvPr id="66" name="TextBox 65"/>
                  <p:cNvSpPr txBox="1"/>
                  <p:nvPr/>
                </p:nvSpPr>
                <p:spPr>
                  <a:xfrm>
                    <a:off x="9941465" y="12358527"/>
                    <a:ext cx="2764023" cy="68500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/>
                      <a:t>MOHONGANJ</a:t>
                    </a:r>
                  </a:p>
                </p:txBody>
              </p:sp>
            </p:grpSp>
            <p:grpSp>
              <p:nvGrpSpPr>
                <p:cNvPr id="49" name="Group 48"/>
                <p:cNvGrpSpPr/>
                <p:nvPr/>
              </p:nvGrpSpPr>
              <p:grpSpPr>
                <a:xfrm>
                  <a:off x="10351051" y="15719708"/>
                  <a:ext cx="2997358" cy="1589589"/>
                  <a:chOff x="10387978" y="13834760"/>
                  <a:chExt cx="2997358" cy="1589589"/>
                </a:xfrm>
              </p:grpSpPr>
              <p:sp>
                <p:nvSpPr>
                  <p:cNvPr id="63" name="Flowchart: Connector 62"/>
                  <p:cNvSpPr/>
                  <p:nvPr/>
                </p:nvSpPr>
                <p:spPr>
                  <a:xfrm>
                    <a:off x="10387978" y="13834760"/>
                    <a:ext cx="2543341" cy="1589589"/>
                  </a:xfrm>
                  <a:prstGeom prst="flowChartConnector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/>
                      <a:t>m</a:t>
                    </a:r>
                    <a:endParaRPr lang="en-US" dirty="0"/>
                  </a:p>
                </p:txBody>
              </p:sp>
              <p:sp>
                <p:nvSpPr>
                  <p:cNvPr id="64" name="TextBox 63"/>
                  <p:cNvSpPr txBox="1"/>
                  <p:nvPr/>
                </p:nvSpPr>
                <p:spPr>
                  <a:xfrm>
                    <a:off x="10399090" y="14317011"/>
                    <a:ext cx="2986246" cy="68500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 smtClean="0"/>
                      <a:t>CHITTAGONG</a:t>
                    </a:r>
                    <a:endParaRPr lang="en-US" sz="1600" b="1" dirty="0" smtClean="0"/>
                  </a:p>
                </p:txBody>
              </p:sp>
            </p:grpSp>
            <p:sp>
              <p:nvSpPr>
                <p:cNvPr id="50" name="Down Arrow 49"/>
                <p:cNvSpPr/>
                <p:nvPr/>
              </p:nvSpPr>
              <p:spPr>
                <a:xfrm rot="19922665">
                  <a:off x="5389359" y="15669245"/>
                  <a:ext cx="794356" cy="1774070"/>
                </a:xfrm>
                <a:prstGeom prst="downArrow">
                  <a:avLst>
                    <a:gd name="adj1" fmla="val 26415"/>
                    <a:gd name="adj2" fmla="val 99959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1" name="Group 50"/>
                <p:cNvGrpSpPr/>
                <p:nvPr/>
              </p:nvGrpSpPr>
              <p:grpSpPr>
                <a:xfrm>
                  <a:off x="5735143" y="22462497"/>
                  <a:ext cx="3538758" cy="1740541"/>
                  <a:chOff x="5112444" y="22896223"/>
                  <a:chExt cx="3538758" cy="1740541"/>
                </a:xfrm>
              </p:grpSpPr>
              <p:sp>
                <p:nvSpPr>
                  <p:cNvPr id="61" name="Flowchart: Connector 60"/>
                  <p:cNvSpPr/>
                  <p:nvPr/>
                </p:nvSpPr>
                <p:spPr>
                  <a:xfrm>
                    <a:off x="5220738" y="22896223"/>
                    <a:ext cx="2784865" cy="1740541"/>
                  </a:xfrm>
                  <a:prstGeom prst="flowChartConnector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/>
                      <a:t>m</a:t>
                    </a:r>
                    <a:endParaRPr lang="en-US" dirty="0"/>
                  </a:p>
                </p:txBody>
              </p:sp>
              <p:sp>
                <p:nvSpPr>
                  <p:cNvPr id="62" name="TextBox 61"/>
                  <p:cNvSpPr txBox="1"/>
                  <p:nvPr/>
                </p:nvSpPr>
                <p:spPr>
                  <a:xfrm>
                    <a:off x="5112444" y="23330791"/>
                    <a:ext cx="3538758" cy="118319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b="1" dirty="0" smtClean="0"/>
                      <a:t>SURROUNDING</a:t>
                    </a:r>
                  </a:p>
                  <a:p>
                    <a:r>
                      <a:rPr lang="en-US" sz="1600" b="1" dirty="0" smtClean="0"/>
                      <a:t>     BAZAR</a:t>
                    </a:r>
                  </a:p>
                </p:txBody>
              </p:sp>
            </p:grpSp>
            <p:sp>
              <p:nvSpPr>
                <p:cNvPr id="52" name="TextBox 51"/>
                <p:cNvSpPr txBox="1"/>
                <p:nvPr/>
              </p:nvSpPr>
              <p:spPr>
                <a:xfrm>
                  <a:off x="8831057" y="20312617"/>
                  <a:ext cx="8275845" cy="168137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/>
                    <a:t>TOTAL WHOLE SELLER : 05 NOS</a:t>
                  </a:r>
                </a:p>
                <a:p>
                  <a:r>
                    <a:rPr lang="en-US" sz="2400" dirty="0" smtClean="0"/>
                    <a:t>TOTAL RETAIL SELLER : 110 NOS</a:t>
                  </a:r>
                </a:p>
              </p:txBody>
            </p:sp>
            <p:sp>
              <p:nvSpPr>
                <p:cNvPr id="53" name="Down Arrow 52"/>
                <p:cNvSpPr/>
                <p:nvPr/>
              </p:nvSpPr>
              <p:spPr>
                <a:xfrm rot="1994479">
                  <a:off x="8461791" y="15658750"/>
                  <a:ext cx="794356" cy="1774070"/>
                </a:xfrm>
                <a:prstGeom prst="downArrow">
                  <a:avLst>
                    <a:gd name="adj1" fmla="val 26415"/>
                    <a:gd name="adj2" fmla="val 99959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Down Arrow 53"/>
                <p:cNvSpPr/>
                <p:nvPr/>
              </p:nvSpPr>
              <p:spPr>
                <a:xfrm>
                  <a:off x="6971884" y="15111001"/>
                  <a:ext cx="794356" cy="1774070"/>
                </a:xfrm>
                <a:prstGeom prst="downArrow">
                  <a:avLst>
                    <a:gd name="adj1" fmla="val 26415"/>
                    <a:gd name="adj2" fmla="val 99959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Down Arrow 54"/>
                <p:cNvSpPr/>
                <p:nvPr/>
              </p:nvSpPr>
              <p:spPr>
                <a:xfrm rot="3622715">
                  <a:off x="9432033" y="16665212"/>
                  <a:ext cx="794356" cy="1774070"/>
                </a:xfrm>
                <a:prstGeom prst="downArrow">
                  <a:avLst>
                    <a:gd name="adj1" fmla="val 26415"/>
                    <a:gd name="adj2" fmla="val 99959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Down Arrow 55"/>
                <p:cNvSpPr/>
                <p:nvPr/>
              </p:nvSpPr>
              <p:spPr>
                <a:xfrm rot="18279675">
                  <a:off x="4292119" y="16555733"/>
                  <a:ext cx="794356" cy="1774070"/>
                </a:xfrm>
                <a:prstGeom prst="downArrow">
                  <a:avLst>
                    <a:gd name="adj1" fmla="val 26415"/>
                    <a:gd name="adj2" fmla="val 99959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7" name="Group 56"/>
                <p:cNvGrpSpPr/>
                <p:nvPr/>
              </p:nvGrpSpPr>
              <p:grpSpPr>
                <a:xfrm>
                  <a:off x="4334025" y="16477505"/>
                  <a:ext cx="5924762" cy="4739810"/>
                  <a:chOff x="457856" y="15007363"/>
                  <a:chExt cx="8335311" cy="6668249"/>
                </a:xfrm>
              </p:grpSpPr>
              <p:pic>
                <p:nvPicPr>
                  <p:cNvPr id="59" name="Picture 2" descr="C:\Users\Mashiat Raisa\Desktop\edited pic\road shambhuganj.jp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bg1">
                        <a:lumMod val="75000"/>
                        <a:tint val="45000"/>
                        <a:satMod val="400000"/>
                      </a:schemeClr>
                    </a:duoton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57856" y="15007363"/>
                    <a:ext cx="8335311" cy="6668249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60" name="Oval 59"/>
                  <p:cNvSpPr/>
                  <p:nvPr/>
                </p:nvSpPr>
                <p:spPr>
                  <a:xfrm>
                    <a:off x="1457228" y="15087600"/>
                    <a:ext cx="6312048" cy="621990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8" name="Down Arrow 57"/>
                <p:cNvSpPr/>
                <p:nvPr/>
              </p:nvSpPr>
              <p:spPr>
                <a:xfrm>
                  <a:off x="6844333" y="20849207"/>
                  <a:ext cx="794356" cy="1774070"/>
                </a:xfrm>
                <a:prstGeom prst="downArrow">
                  <a:avLst>
                    <a:gd name="adj1" fmla="val 26415"/>
                    <a:gd name="adj2" fmla="val 99959"/>
                  </a:avLst>
                </a:prstGeom>
                <a:solidFill>
                  <a:srgbClr val="FB0B0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4" name="Flowchart: Connector 43"/>
              <p:cNvSpPr/>
              <p:nvPr/>
            </p:nvSpPr>
            <p:spPr>
              <a:xfrm>
                <a:off x="20928909" y="14382775"/>
                <a:ext cx="2311876" cy="1444923"/>
              </a:xfrm>
              <a:prstGeom prst="flowChartConnector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m</a:t>
                </a:r>
                <a:endParaRPr lang="en-US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1342802" y="14828455"/>
                <a:ext cx="2507799" cy="7472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VOIRAB</a:t>
                </a: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19964400" y="12419423"/>
              <a:ext cx="130997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 smtClean="0"/>
                <a:t>FISH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977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155" y="0"/>
            <a:ext cx="9144000" cy="381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4" name="Rectangle 3"/>
          <p:cNvSpPr/>
          <p:nvPr/>
        </p:nvSpPr>
        <p:spPr>
          <a:xfrm>
            <a:off x="-3155" y="370663"/>
            <a:ext cx="9144000" cy="77342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5" name="TextBox 4"/>
          <p:cNvSpPr txBox="1"/>
          <p:nvPr/>
        </p:nvSpPr>
        <p:spPr>
          <a:xfrm>
            <a:off x="121024" y="-2843"/>
            <a:ext cx="8939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PRODUCT DIAGRAM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19336" y="259129"/>
            <a:ext cx="7690935" cy="6371692"/>
            <a:chOff x="22052924" y="21514205"/>
            <a:chExt cx="15561251" cy="12891995"/>
          </a:xfrm>
        </p:grpSpPr>
        <p:grpSp>
          <p:nvGrpSpPr>
            <p:cNvPr id="7" name="Group 6"/>
            <p:cNvGrpSpPr/>
            <p:nvPr/>
          </p:nvGrpSpPr>
          <p:grpSpPr>
            <a:xfrm>
              <a:off x="22052924" y="21514205"/>
              <a:ext cx="11752945" cy="12891995"/>
              <a:chOff x="1792377" y="3414805"/>
              <a:chExt cx="11752945" cy="12891995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5122158" y="5431440"/>
                <a:ext cx="2311876" cy="1444923"/>
                <a:chOff x="1903130" y="14631580"/>
                <a:chExt cx="2311876" cy="1444923"/>
              </a:xfrm>
            </p:grpSpPr>
            <p:sp>
              <p:nvSpPr>
                <p:cNvPr id="47" name="Flowchart: Connector 46"/>
                <p:cNvSpPr/>
                <p:nvPr/>
              </p:nvSpPr>
              <p:spPr>
                <a:xfrm>
                  <a:off x="1903130" y="14631580"/>
                  <a:ext cx="2311876" cy="1444923"/>
                </a:xfrm>
                <a:prstGeom prst="flowChartConnector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2027485" y="14949934"/>
                  <a:ext cx="2151020" cy="7472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SHERPUR</a:t>
                  </a:r>
                </a:p>
              </p:txBody>
            </p:sp>
          </p:grpSp>
          <p:grpSp>
            <p:nvGrpSpPr>
              <p:cNvPr id="10" name="Group 9"/>
              <p:cNvGrpSpPr/>
              <p:nvPr/>
            </p:nvGrpSpPr>
            <p:grpSpPr>
              <a:xfrm>
                <a:off x="9634548" y="6406095"/>
                <a:ext cx="2770503" cy="1534344"/>
                <a:chOff x="2624148" y="11435295"/>
                <a:chExt cx="2770503" cy="1534344"/>
              </a:xfrm>
            </p:grpSpPr>
            <p:sp>
              <p:nvSpPr>
                <p:cNvPr id="45" name="Flowchart: Connector 44"/>
                <p:cNvSpPr/>
                <p:nvPr/>
              </p:nvSpPr>
              <p:spPr>
                <a:xfrm>
                  <a:off x="2762968" y="11435295"/>
                  <a:ext cx="2454949" cy="1534344"/>
                </a:xfrm>
                <a:prstGeom prst="flowChartConnector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2624148" y="11796337"/>
                  <a:ext cx="2770503" cy="7472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HALUAGHAT</a:t>
                  </a:r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7786389" y="5417821"/>
                <a:ext cx="2529459" cy="1444923"/>
                <a:chOff x="10081573" y="12098095"/>
                <a:chExt cx="2529459" cy="1444923"/>
              </a:xfrm>
            </p:grpSpPr>
            <p:sp>
              <p:nvSpPr>
                <p:cNvPr id="43" name="Flowchart: Connector 42"/>
                <p:cNvSpPr/>
                <p:nvPr/>
              </p:nvSpPr>
              <p:spPr>
                <a:xfrm>
                  <a:off x="10081573" y="12098095"/>
                  <a:ext cx="2311876" cy="1444923"/>
                </a:xfrm>
                <a:prstGeom prst="flowChartConnector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10081573" y="12436338"/>
                  <a:ext cx="2529459" cy="68500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NETROKONA</a:t>
                  </a:r>
                </a:p>
              </p:txBody>
            </p:sp>
          </p:grpSp>
          <p:sp>
            <p:nvSpPr>
              <p:cNvPr id="12" name="Down Arrow 11"/>
              <p:cNvSpPr/>
              <p:nvPr/>
            </p:nvSpPr>
            <p:spPr>
              <a:xfrm rot="19922665">
                <a:off x="5246285" y="7474085"/>
                <a:ext cx="794356" cy="1774070"/>
              </a:xfrm>
              <a:prstGeom prst="downArrow">
                <a:avLst>
                  <a:gd name="adj1" fmla="val 26415"/>
                  <a:gd name="adj2" fmla="val 99959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" name="Group 12"/>
              <p:cNvGrpSpPr/>
              <p:nvPr/>
            </p:nvGrpSpPr>
            <p:grpSpPr>
              <a:xfrm>
                <a:off x="8927630" y="13950035"/>
                <a:ext cx="2841863" cy="1637480"/>
                <a:chOff x="5336880" y="22988926"/>
                <a:chExt cx="2841863" cy="1637480"/>
              </a:xfrm>
            </p:grpSpPr>
            <p:sp>
              <p:nvSpPr>
                <p:cNvPr id="41" name="Flowchart: Connector 40"/>
                <p:cNvSpPr/>
                <p:nvPr/>
              </p:nvSpPr>
              <p:spPr>
                <a:xfrm>
                  <a:off x="5447424" y="22988926"/>
                  <a:ext cx="2619967" cy="1637480"/>
                </a:xfrm>
                <a:prstGeom prst="flowChartConnector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m</a:t>
                  </a:r>
                  <a:endParaRPr lang="en-US" dirty="0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5336880" y="23380152"/>
                  <a:ext cx="2841863" cy="68500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MYMENSINGH</a:t>
                  </a:r>
                </a:p>
              </p:txBody>
            </p:sp>
          </p:grpSp>
          <p:sp>
            <p:nvSpPr>
              <p:cNvPr id="14" name="Down Arrow 13"/>
              <p:cNvSpPr/>
              <p:nvPr/>
            </p:nvSpPr>
            <p:spPr>
              <a:xfrm rot="1994479">
                <a:off x="9376191" y="7678356"/>
                <a:ext cx="794356" cy="1774070"/>
              </a:xfrm>
              <a:prstGeom prst="downArrow">
                <a:avLst>
                  <a:gd name="adj1" fmla="val 26415"/>
                  <a:gd name="adj2" fmla="val 99959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Down Arrow 14"/>
              <p:cNvSpPr/>
              <p:nvPr/>
            </p:nvSpPr>
            <p:spPr>
              <a:xfrm rot="1002867">
                <a:off x="8187511" y="6835978"/>
                <a:ext cx="794356" cy="1774070"/>
              </a:xfrm>
              <a:prstGeom prst="downArrow">
                <a:avLst>
                  <a:gd name="adj1" fmla="val 26415"/>
                  <a:gd name="adj2" fmla="val 99959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4715534" y="8448924"/>
                <a:ext cx="5924762" cy="4739810"/>
                <a:chOff x="457856" y="15007363"/>
                <a:chExt cx="8335311" cy="6668249"/>
              </a:xfrm>
            </p:grpSpPr>
            <p:pic>
              <p:nvPicPr>
                <p:cNvPr id="39" name="Picture 2" descr="C:\Users\Mashiat Raisa\Desktop\edited pic\road shambhuganj.jp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duotone>
                    <a:prstClr val="black"/>
                    <a:schemeClr val="bg1">
                      <a:lumMod val="75000"/>
                      <a:tint val="45000"/>
                      <a:satMod val="400000"/>
                    </a:schemeClr>
                  </a:duotone>
                </a:blip>
                <a:srcRect/>
                <a:stretch>
                  <a:fillRect/>
                </a:stretch>
              </p:blipFill>
              <p:spPr bwMode="auto">
                <a:xfrm>
                  <a:off x="457856" y="15007363"/>
                  <a:ext cx="8335311" cy="6668249"/>
                </a:xfrm>
                <a:prstGeom prst="rect">
                  <a:avLst/>
                </a:prstGeom>
                <a:noFill/>
              </p:spPr>
            </p:pic>
            <p:sp>
              <p:nvSpPr>
                <p:cNvPr id="40" name="Oval 39"/>
                <p:cNvSpPr/>
                <p:nvPr/>
              </p:nvSpPr>
              <p:spPr>
                <a:xfrm>
                  <a:off x="1457228" y="15087600"/>
                  <a:ext cx="6312048" cy="6219902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10759377" y="12824530"/>
                <a:ext cx="2785945" cy="1516731"/>
                <a:chOff x="5308618" y="22988926"/>
                <a:chExt cx="2785945" cy="1516731"/>
              </a:xfrm>
            </p:grpSpPr>
            <p:sp>
              <p:nvSpPr>
                <p:cNvPr id="37" name="Flowchart: Connector 36"/>
                <p:cNvSpPr/>
                <p:nvPr/>
              </p:nvSpPr>
              <p:spPr>
                <a:xfrm>
                  <a:off x="5447424" y="22988926"/>
                  <a:ext cx="2426769" cy="1516731"/>
                </a:xfrm>
                <a:prstGeom prst="flowChartConnector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m</a:t>
                  </a:r>
                  <a:endParaRPr lang="en-US" dirty="0"/>
                </a:p>
              </p:txBody>
            </p:sp>
            <p:sp>
              <p:nvSpPr>
                <p:cNvPr id="38" name="TextBox 37"/>
                <p:cNvSpPr txBox="1"/>
                <p:nvPr/>
              </p:nvSpPr>
              <p:spPr>
                <a:xfrm>
                  <a:off x="5308618" y="23343342"/>
                  <a:ext cx="2785945" cy="7472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NETROKONA</a:t>
                  </a:r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3557331" y="13947477"/>
                <a:ext cx="2811633" cy="1599149"/>
                <a:chOff x="5347156" y="22988926"/>
                <a:chExt cx="2811633" cy="1599149"/>
              </a:xfrm>
            </p:grpSpPr>
            <p:sp>
              <p:nvSpPr>
                <p:cNvPr id="35" name="Flowchart: Connector 34"/>
                <p:cNvSpPr/>
                <p:nvPr/>
              </p:nvSpPr>
              <p:spPr>
                <a:xfrm>
                  <a:off x="5447426" y="22988926"/>
                  <a:ext cx="2558637" cy="1599149"/>
                </a:xfrm>
                <a:prstGeom prst="flowChartConnector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5347156" y="23314768"/>
                  <a:ext cx="2811633" cy="7472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KISHORGANJ</a:t>
                  </a: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1792377" y="12589474"/>
                <a:ext cx="2723414" cy="1632455"/>
                <a:chOff x="5284371" y="22937534"/>
                <a:chExt cx="2723414" cy="1632455"/>
              </a:xfrm>
            </p:grpSpPr>
            <p:sp>
              <p:nvSpPr>
                <p:cNvPr id="33" name="Flowchart: Connector 32"/>
                <p:cNvSpPr/>
                <p:nvPr/>
              </p:nvSpPr>
              <p:spPr>
                <a:xfrm>
                  <a:off x="5293247" y="22937534"/>
                  <a:ext cx="2611927" cy="1632455"/>
                </a:xfrm>
                <a:prstGeom prst="flowChartConnector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 smtClean="0"/>
                    <a:t>m</a:t>
                  </a:r>
                  <a:endParaRPr lang="en-US" sz="2800" dirty="0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5284371" y="23353521"/>
                  <a:ext cx="2723414" cy="7472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HALUAGHAT</a:t>
                  </a:r>
                </a:p>
              </p:txBody>
            </p:sp>
          </p:grpSp>
          <p:sp>
            <p:nvSpPr>
              <p:cNvPr id="20" name="Down Arrow 19"/>
              <p:cNvSpPr/>
              <p:nvPr/>
            </p:nvSpPr>
            <p:spPr>
              <a:xfrm rot="2801211">
                <a:off x="4461179" y="11446398"/>
                <a:ext cx="794356" cy="1774070"/>
              </a:xfrm>
              <a:prstGeom prst="downArrow">
                <a:avLst>
                  <a:gd name="adj1" fmla="val 26415"/>
                  <a:gd name="adj2" fmla="val 99959"/>
                </a:avLst>
              </a:prstGeom>
              <a:solidFill>
                <a:srgbClr val="FB0B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Down Arrow 20"/>
              <p:cNvSpPr/>
              <p:nvPr/>
            </p:nvSpPr>
            <p:spPr>
              <a:xfrm rot="2014020">
                <a:off x="5410825" y="12339883"/>
                <a:ext cx="794356" cy="1774070"/>
              </a:xfrm>
              <a:prstGeom prst="downArrow">
                <a:avLst>
                  <a:gd name="adj1" fmla="val 26415"/>
                  <a:gd name="adj2" fmla="val 99959"/>
                </a:avLst>
              </a:prstGeom>
              <a:solidFill>
                <a:srgbClr val="FB0B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Down Arrow 21"/>
              <p:cNvSpPr/>
              <p:nvPr/>
            </p:nvSpPr>
            <p:spPr>
              <a:xfrm rot="20250911">
                <a:off x="8974354" y="12432527"/>
                <a:ext cx="794356" cy="1774070"/>
              </a:xfrm>
              <a:prstGeom prst="downArrow">
                <a:avLst>
                  <a:gd name="adj1" fmla="val 26415"/>
                  <a:gd name="adj2" fmla="val 99959"/>
                </a:avLst>
              </a:prstGeom>
              <a:solidFill>
                <a:srgbClr val="FB0B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Down Arrow 22"/>
              <p:cNvSpPr/>
              <p:nvPr/>
            </p:nvSpPr>
            <p:spPr>
              <a:xfrm rot="18593890">
                <a:off x="10150680" y="11504300"/>
                <a:ext cx="794356" cy="1774070"/>
              </a:xfrm>
              <a:prstGeom prst="downArrow">
                <a:avLst>
                  <a:gd name="adj1" fmla="val 26415"/>
                  <a:gd name="adj2" fmla="val 99959"/>
                </a:avLst>
              </a:prstGeom>
              <a:solidFill>
                <a:srgbClr val="FB0B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5968071" y="3414805"/>
                <a:ext cx="192328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800" b="1" dirty="0" smtClean="0"/>
                  <a:t>PADDY</a:t>
                </a:r>
                <a:endParaRPr lang="en-US" sz="4800" b="1" dirty="0"/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3001633" y="6321688"/>
                <a:ext cx="2723212" cy="1534201"/>
                <a:chOff x="2572540" y="11427088"/>
                <a:chExt cx="2723212" cy="1534201"/>
              </a:xfrm>
            </p:grpSpPr>
            <p:sp>
              <p:nvSpPr>
                <p:cNvPr id="31" name="Flowchart: Connector 30"/>
                <p:cNvSpPr/>
                <p:nvPr/>
              </p:nvSpPr>
              <p:spPr>
                <a:xfrm>
                  <a:off x="2645107" y="11427088"/>
                  <a:ext cx="2454723" cy="1534201"/>
                </a:xfrm>
                <a:prstGeom prst="flowChartConnector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2572540" y="11821608"/>
                  <a:ext cx="2723212" cy="7472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/>
                    <a:t>HALUAGHAT</a:t>
                  </a:r>
                </a:p>
              </p:txBody>
            </p:sp>
          </p:grpSp>
          <p:sp>
            <p:nvSpPr>
              <p:cNvPr id="26" name="Down Arrow 25"/>
              <p:cNvSpPr/>
              <p:nvPr/>
            </p:nvSpPr>
            <p:spPr>
              <a:xfrm rot="20736826">
                <a:off x="6532536" y="6841863"/>
                <a:ext cx="794356" cy="1774070"/>
              </a:xfrm>
              <a:prstGeom prst="downArrow">
                <a:avLst>
                  <a:gd name="adj1" fmla="val 26415"/>
                  <a:gd name="adj2" fmla="val 99959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6364083" y="14861877"/>
                <a:ext cx="2311876" cy="1444923"/>
                <a:chOff x="5447425" y="22988926"/>
                <a:chExt cx="2311876" cy="1444923"/>
              </a:xfrm>
            </p:grpSpPr>
            <p:sp>
              <p:nvSpPr>
                <p:cNvPr id="29" name="Flowchart: Connector 28"/>
                <p:cNvSpPr/>
                <p:nvPr/>
              </p:nvSpPr>
              <p:spPr>
                <a:xfrm>
                  <a:off x="5447425" y="22988926"/>
                  <a:ext cx="2311876" cy="1444923"/>
                </a:xfrm>
                <a:prstGeom prst="flowChartConnector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/>
                    <a:t>m</a:t>
                  </a:r>
                  <a:endParaRPr lang="en-US" dirty="0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780905" y="23296457"/>
                  <a:ext cx="1735864" cy="7472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DHAKA</a:t>
                  </a:r>
                </a:p>
              </p:txBody>
            </p:sp>
          </p:grpSp>
          <p:sp>
            <p:nvSpPr>
              <p:cNvPr id="28" name="Down Arrow 27"/>
              <p:cNvSpPr/>
              <p:nvPr/>
            </p:nvSpPr>
            <p:spPr>
              <a:xfrm>
                <a:off x="7130444" y="12954000"/>
                <a:ext cx="794356" cy="1774070"/>
              </a:xfrm>
              <a:prstGeom prst="downArrow">
                <a:avLst>
                  <a:gd name="adj1" fmla="val 26415"/>
                  <a:gd name="adj2" fmla="val 99959"/>
                </a:avLst>
              </a:prstGeom>
              <a:solidFill>
                <a:srgbClr val="FB0B0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0977932" y="27017524"/>
              <a:ext cx="6636243" cy="21795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Processing paddy:</a:t>
              </a:r>
            </a:p>
            <a:p>
              <a:r>
                <a:rPr lang="en-US" sz="2000" dirty="0" smtClean="0"/>
                <a:t>Processing paddy in auto rice </a:t>
              </a:r>
            </a:p>
            <a:p>
              <a:r>
                <a:rPr lang="en-US" sz="2000" dirty="0" smtClean="0"/>
                <a:t>mill within 12 hours.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7729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3155" y="0"/>
            <a:ext cx="9144000" cy="381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4" name="Rectangle 3"/>
          <p:cNvSpPr/>
          <p:nvPr/>
        </p:nvSpPr>
        <p:spPr>
          <a:xfrm>
            <a:off x="-3155" y="370663"/>
            <a:ext cx="9144000" cy="77342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5" name="TextBox 4"/>
          <p:cNvSpPr txBox="1"/>
          <p:nvPr/>
        </p:nvSpPr>
        <p:spPr>
          <a:xfrm>
            <a:off x="121024" y="-16290"/>
            <a:ext cx="8939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PRODUCT DIAGRAM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1" y="388985"/>
            <a:ext cx="7302063" cy="6751649"/>
            <a:chOff x="30097641" y="12757761"/>
            <a:chExt cx="13277057" cy="12845586"/>
          </a:xfrm>
        </p:grpSpPr>
        <p:grpSp>
          <p:nvGrpSpPr>
            <p:cNvPr id="7" name="Group 6"/>
            <p:cNvGrpSpPr/>
            <p:nvPr/>
          </p:nvGrpSpPr>
          <p:grpSpPr>
            <a:xfrm>
              <a:off x="30097641" y="12757761"/>
              <a:ext cx="13277057" cy="12845586"/>
              <a:chOff x="13055373" y="13117805"/>
              <a:chExt cx="13277057" cy="12845586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3055373" y="14154115"/>
                <a:ext cx="13277057" cy="11809276"/>
                <a:chOff x="-414278" y="13825151"/>
                <a:chExt cx="13277057" cy="11809276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4243137" y="13825151"/>
                  <a:ext cx="2311876" cy="1444923"/>
                  <a:chOff x="71228" y="14797744"/>
                  <a:chExt cx="2311876" cy="1444923"/>
                </a:xfrm>
              </p:grpSpPr>
              <p:sp>
                <p:nvSpPr>
                  <p:cNvPr id="35" name="Flowchart: Connector 34"/>
                  <p:cNvSpPr/>
                  <p:nvPr/>
                </p:nvSpPr>
                <p:spPr>
                  <a:xfrm>
                    <a:off x="71228" y="14797744"/>
                    <a:ext cx="2311876" cy="1444923"/>
                  </a:xfrm>
                  <a:prstGeom prst="flowChartConnector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/>
                      <a:t>m</a:t>
                    </a:r>
                    <a:endParaRPr lang="en-US" dirty="0"/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271660" y="15076872"/>
                    <a:ext cx="1953173" cy="80955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2000" b="1" dirty="0" smtClean="0"/>
                      <a:t>BOGRA</a:t>
                    </a:r>
                  </a:p>
                </p:txBody>
              </p:sp>
            </p:grpSp>
            <p:grpSp>
              <p:nvGrpSpPr>
                <p:cNvPr id="14" name="Group 13"/>
                <p:cNvGrpSpPr/>
                <p:nvPr/>
              </p:nvGrpSpPr>
              <p:grpSpPr>
                <a:xfrm>
                  <a:off x="1957137" y="15425351"/>
                  <a:ext cx="2758174" cy="1444923"/>
                  <a:chOff x="928056" y="12569240"/>
                  <a:chExt cx="2758174" cy="1444923"/>
                </a:xfrm>
              </p:grpSpPr>
              <p:sp>
                <p:nvSpPr>
                  <p:cNvPr id="33" name="Flowchart: Connector 32"/>
                  <p:cNvSpPr/>
                  <p:nvPr/>
                </p:nvSpPr>
                <p:spPr>
                  <a:xfrm>
                    <a:off x="928056" y="12569240"/>
                    <a:ext cx="2311876" cy="1444923"/>
                  </a:xfrm>
                  <a:prstGeom prst="flowChartConnector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/>
                      <a:t>m</a:t>
                    </a:r>
                    <a:endParaRPr lang="en-US" dirty="0"/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933136" y="12902188"/>
                    <a:ext cx="2753094" cy="8095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b="1" dirty="0" smtClean="0"/>
                      <a:t>RANGPUR</a:t>
                    </a:r>
                  </a:p>
                </p:txBody>
              </p:sp>
            </p:grpSp>
            <p:grpSp>
              <p:nvGrpSpPr>
                <p:cNvPr id="15" name="Group 14"/>
                <p:cNvGrpSpPr/>
                <p:nvPr/>
              </p:nvGrpSpPr>
              <p:grpSpPr>
                <a:xfrm>
                  <a:off x="7824537" y="13825151"/>
                  <a:ext cx="2926192" cy="1546501"/>
                  <a:chOff x="9292855" y="11546336"/>
                  <a:chExt cx="2926192" cy="1546501"/>
                </a:xfrm>
              </p:grpSpPr>
              <p:sp>
                <p:nvSpPr>
                  <p:cNvPr id="31" name="Flowchart: Connector 30"/>
                  <p:cNvSpPr/>
                  <p:nvPr/>
                </p:nvSpPr>
                <p:spPr>
                  <a:xfrm>
                    <a:off x="9408490" y="11546336"/>
                    <a:ext cx="2474400" cy="1546501"/>
                  </a:xfrm>
                  <a:prstGeom prst="flowChartConnector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/>
                      <a:t>m</a:t>
                    </a:r>
                    <a:endParaRPr lang="en-US" dirty="0"/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9292855" y="12012089"/>
                    <a:ext cx="2926192" cy="68500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b="1" dirty="0" smtClean="0"/>
                      <a:t>LALMONIRHAT</a:t>
                    </a:r>
                  </a:p>
                </p:txBody>
              </p:sp>
            </p:grpSp>
            <p:grpSp>
              <p:nvGrpSpPr>
                <p:cNvPr id="16" name="Group 15"/>
                <p:cNvGrpSpPr/>
                <p:nvPr/>
              </p:nvGrpSpPr>
              <p:grpSpPr>
                <a:xfrm>
                  <a:off x="10341803" y="15579527"/>
                  <a:ext cx="2520976" cy="1504014"/>
                  <a:chOff x="10378730" y="13694579"/>
                  <a:chExt cx="2520976" cy="1504014"/>
                </a:xfrm>
              </p:grpSpPr>
              <p:sp>
                <p:nvSpPr>
                  <p:cNvPr id="29" name="Flowchart: Connector 28"/>
                  <p:cNvSpPr/>
                  <p:nvPr/>
                </p:nvSpPr>
                <p:spPr>
                  <a:xfrm>
                    <a:off x="10378730" y="13694579"/>
                    <a:ext cx="2406421" cy="1504014"/>
                  </a:xfrm>
                  <a:prstGeom prst="flowChartConnector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/>
                      <a:t>m</a:t>
                    </a:r>
                    <a:endParaRPr lang="en-US" dirty="0"/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10385073" y="14022654"/>
                    <a:ext cx="2514633" cy="80955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b="1" dirty="0" smtClean="0"/>
                      <a:t>RAJSHAHI</a:t>
                    </a:r>
                  </a:p>
                </p:txBody>
              </p:sp>
            </p:grpSp>
            <p:sp>
              <p:nvSpPr>
                <p:cNvPr id="17" name="Down Arrow 16"/>
                <p:cNvSpPr/>
                <p:nvPr/>
              </p:nvSpPr>
              <p:spPr>
                <a:xfrm rot="20251764">
                  <a:off x="5578303" y="15433609"/>
                  <a:ext cx="794356" cy="1774070"/>
                </a:xfrm>
                <a:prstGeom prst="downArrow">
                  <a:avLst>
                    <a:gd name="adj1" fmla="val 26415"/>
                    <a:gd name="adj2" fmla="val 99959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8" name="Group 17"/>
                <p:cNvGrpSpPr/>
                <p:nvPr/>
              </p:nvGrpSpPr>
              <p:grpSpPr>
                <a:xfrm>
                  <a:off x="8043137" y="21871117"/>
                  <a:ext cx="3372482" cy="1896024"/>
                  <a:chOff x="7420438" y="22304843"/>
                  <a:chExt cx="3372482" cy="1896024"/>
                </a:xfrm>
              </p:grpSpPr>
              <p:sp>
                <p:nvSpPr>
                  <p:cNvPr id="27" name="Flowchart: Connector 26"/>
                  <p:cNvSpPr/>
                  <p:nvPr/>
                </p:nvSpPr>
                <p:spPr>
                  <a:xfrm>
                    <a:off x="7568253" y="22304843"/>
                    <a:ext cx="3033638" cy="1896024"/>
                  </a:xfrm>
                  <a:prstGeom prst="flowChartConnector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en-US" dirty="0" smtClean="0"/>
                      <a:t>m</a:t>
                    </a:r>
                    <a:endParaRPr lang="en-US" dirty="0"/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7420438" y="22772807"/>
                    <a:ext cx="3372482" cy="130773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b="1" dirty="0" smtClean="0"/>
                      <a:t>SURROUNDING</a:t>
                    </a:r>
                  </a:p>
                  <a:p>
                    <a:r>
                      <a:rPr lang="en-US" b="1" dirty="0" smtClean="0"/>
                      <a:t>        BAZAR</a:t>
                    </a:r>
                  </a:p>
                </p:txBody>
              </p:sp>
            </p:grpSp>
            <p:sp>
              <p:nvSpPr>
                <p:cNvPr id="19" name="TextBox 18"/>
                <p:cNvSpPr txBox="1"/>
                <p:nvPr/>
              </p:nvSpPr>
              <p:spPr>
                <a:xfrm>
                  <a:off x="-414278" y="23936271"/>
                  <a:ext cx="7375885" cy="169815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 smtClean="0"/>
                    <a:t>TOTAL WHOLE SELLER : 05 NOS</a:t>
                  </a:r>
                </a:p>
                <a:p>
                  <a:endParaRPr lang="en-US" sz="2800" dirty="0" smtClean="0"/>
                </a:p>
              </p:txBody>
            </p:sp>
            <p:sp>
              <p:nvSpPr>
                <p:cNvPr id="20" name="Down Arrow 19"/>
                <p:cNvSpPr/>
                <p:nvPr/>
              </p:nvSpPr>
              <p:spPr>
                <a:xfrm rot="1024171">
                  <a:off x="8061916" y="15350461"/>
                  <a:ext cx="794356" cy="1774070"/>
                </a:xfrm>
                <a:prstGeom prst="downArrow">
                  <a:avLst>
                    <a:gd name="adj1" fmla="val 26415"/>
                    <a:gd name="adj2" fmla="val 99959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Down Arrow 20"/>
                <p:cNvSpPr/>
                <p:nvPr/>
              </p:nvSpPr>
              <p:spPr>
                <a:xfrm rot="2403093">
                  <a:off x="9432033" y="16665212"/>
                  <a:ext cx="794356" cy="1774070"/>
                </a:xfrm>
                <a:prstGeom prst="downArrow">
                  <a:avLst>
                    <a:gd name="adj1" fmla="val 26415"/>
                    <a:gd name="adj2" fmla="val 99959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Down Arrow 21"/>
                <p:cNvSpPr/>
                <p:nvPr/>
              </p:nvSpPr>
              <p:spPr>
                <a:xfrm rot="18619027">
                  <a:off x="4292119" y="16555733"/>
                  <a:ext cx="794356" cy="1774070"/>
                </a:xfrm>
                <a:prstGeom prst="downArrow">
                  <a:avLst>
                    <a:gd name="adj1" fmla="val 26415"/>
                    <a:gd name="adj2" fmla="val 99959"/>
                  </a:avLst>
                </a:prstGeom>
                <a:solidFill>
                  <a:schemeClr val="accent3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" name="Group 22"/>
                <p:cNvGrpSpPr/>
                <p:nvPr/>
              </p:nvGrpSpPr>
              <p:grpSpPr>
                <a:xfrm>
                  <a:off x="4319337" y="16534537"/>
                  <a:ext cx="5924762" cy="4758213"/>
                  <a:chOff x="437191" y="15087600"/>
                  <a:chExt cx="8335311" cy="6694140"/>
                </a:xfrm>
              </p:grpSpPr>
              <p:pic>
                <p:nvPicPr>
                  <p:cNvPr id="25" name="Picture 2" descr="C:\Users\Mashiat Raisa\Desktop\edited pic\road shambhuganj.jpg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duotone>
                      <a:prstClr val="black"/>
                      <a:schemeClr val="bg1">
                        <a:lumMod val="75000"/>
                        <a:tint val="45000"/>
                        <a:satMod val="400000"/>
                      </a:schemeClr>
                    </a:duotone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37191" y="15113490"/>
                    <a:ext cx="8335311" cy="6668250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26" name="Oval 25"/>
                  <p:cNvSpPr/>
                  <p:nvPr/>
                </p:nvSpPr>
                <p:spPr>
                  <a:xfrm>
                    <a:off x="1457228" y="15087600"/>
                    <a:ext cx="6312048" cy="6219902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4" name="Down Arrow 23"/>
                <p:cNvSpPr/>
                <p:nvPr/>
              </p:nvSpPr>
              <p:spPr>
                <a:xfrm rot="20233244">
                  <a:off x="8355675" y="20469745"/>
                  <a:ext cx="794356" cy="1774070"/>
                </a:xfrm>
                <a:prstGeom prst="downArrow">
                  <a:avLst>
                    <a:gd name="adj1" fmla="val 26415"/>
                    <a:gd name="adj2" fmla="val 99959"/>
                  </a:avLst>
                </a:prstGeom>
                <a:solidFill>
                  <a:srgbClr val="FB0B0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19515949" y="13117805"/>
                <a:ext cx="5866792" cy="995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 smtClean="0"/>
                  <a:t>POTATO</a:t>
                </a:r>
              </a:p>
            </p:txBody>
          </p:sp>
        </p:grpSp>
        <p:sp>
          <p:nvSpPr>
            <p:cNvPr id="8" name="Flowchart: Connector 7"/>
            <p:cNvSpPr/>
            <p:nvPr/>
          </p:nvSpPr>
          <p:spPr>
            <a:xfrm>
              <a:off x="34075762" y="21878376"/>
              <a:ext cx="3033638" cy="1896024"/>
            </a:xfrm>
            <a:prstGeom prst="flowChartConnector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m</a:t>
              </a:r>
              <a:endParaRPr lang="en-US" dirty="0"/>
            </a:p>
          </p:txBody>
        </p:sp>
        <p:sp>
          <p:nvSpPr>
            <p:cNvPr id="9" name="Down Arrow 8"/>
            <p:cNvSpPr/>
            <p:nvPr/>
          </p:nvSpPr>
          <p:spPr>
            <a:xfrm rot="1311913">
              <a:off x="36013262" y="20468422"/>
              <a:ext cx="794356" cy="1774070"/>
            </a:xfrm>
            <a:prstGeom prst="downArrow">
              <a:avLst>
                <a:gd name="adj1" fmla="val 26415"/>
                <a:gd name="adj2" fmla="val 99959"/>
              </a:avLst>
            </a:prstGeom>
            <a:solidFill>
              <a:srgbClr val="FB0B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090241" y="22534602"/>
              <a:ext cx="3128579" cy="809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NETROKONA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6991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3155" y="0"/>
            <a:ext cx="9144000" cy="381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6" name="Rectangle 5"/>
          <p:cNvSpPr/>
          <p:nvPr/>
        </p:nvSpPr>
        <p:spPr>
          <a:xfrm>
            <a:off x="-3155" y="370663"/>
            <a:ext cx="9144000" cy="77342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22" name="TextBox 21"/>
          <p:cNvSpPr txBox="1"/>
          <p:nvPr/>
        </p:nvSpPr>
        <p:spPr>
          <a:xfrm>
            <a:off x="123866" y="14090"/>
            <a:ext cx="21336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SERVICE ENTRY</a:t>
            </a:r>
            <a:endParaRPr lang="en-US" sz="2000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4" y="418492"/>
            <a:ext cx="8898906" cy="529019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81050" y="5864038"/>
            <a:ext cx="2702396" cy="788432"/>
            <a:chOff x="781050" y="5810250"/>
            <a:chExt cx="2702396" cy="788432"/>
          </a:xfrm>
        </p:grpSpPr>
        <p:sp>
          <p:nvSpPr>
            <p:cNvPr id="2" name="Rectangle 1"/>
            <p:cNvSpPr/>
            <p:nvPr/>
          </p:nvSpPr>
          <p:spPr>
            <a:xfrm>
              <a:off x="810076" y="6268267"/>
              <a:ext cx="265883" cy="265883"/>
            </a:xfrm>
            <a:prstGeom prst="rect">
              <a:avLst/>
            </a:prstGeom>
            <a:solidFill>
              <a:srgbClr val="000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124526" y="6268267"/>
              <a:ext cx="265883" cy="265883"/>
            </a:xfrm>
            <a:prstGeom prst="rect">
              <a:avLst/>
            </a:prstGeom>
            <a:solidFill>
              <a:srgbClr val="F302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85850" y="6229350"/>
              <a:ext cx="10386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ENTRY</a:t>
              </a:r>
              <a:endParaRPr lang="en-US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44770" y="6229350"/>
              <a:ext cx="10386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EXIT</a:t>
              </a:r>
              <a:endParaRPr lang="en-US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81050" y="5810250"/>
              <a:ext cx="10386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LEGEND</a:t>
              </a:r>
              <a:endParaRPr lang="en-US" b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390409" y="5758458"/>
            <a:ext cx="246460" cy="332185"/>
            <a:chOff x="1143000" y="25679400"/>
            <a:chExt cx="1752600" cy="2362200"/>
          </a:xfrm>
        </p:grpSpPr>
        <p:sp>
          <p:nvSpPr>
            <p:cNvPr id="12" name="Oval 11"/>
            <p:cNvSpPr/>
            <p:nvPr/>
          </p:nvSpPr>
          <p:spPr>
            <a:xfrm>
              <a:off x="1143000" y="26365200"/>
              <a:ext cx="1752600" cy="16764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28800" y="25679400"/>
              <a:ext cx="381000" cy="167640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173516" y="5835989"/>
            <a:ext cx="2178415" cy="632243"/>
            <a:chOff x="3133175" y="5876330"/>
            <a:chExt cx="2178415" cy="632243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3317990" y="5958192"/>
              <a:ext cx="1572259" cy="145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908177" y="5876330"/>
              <a:ext cx="0" cy="1723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307985" y="5894260"/>
              <a:ext cx="0" cy="1723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4585449" y="6139241"/>
              <a:ext cx="726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.5 KM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33175" y="6089936"/>
              <a:ext cx="726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177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6350"/>
            <a:ext cx="9144000" cy="381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12" name="TextBox 11"/>
          <p:cNvSpPr txBox="1"/>
          <p:nvPr/>
        </p:nvSpPr>
        <p:spPr>
          <a:xfrm>
            <a:off x="-49082" y="29939"/>
            <a:ext cx="3097082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en-US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ECONOMIC</a:t>
            </a:r>
            <a:r>
              <a:rPr lang="en-US" sz="1406" b="1" cap="all" dirty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VALUE OF BAZAR</a:t>
            </a:r>
            <a:endParaRPr lang="en-US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829691"/>
              </p:ext>
            </p:extLst>
          </p:nvPr>
        </p:nvGraphicFramePr>
        <p:xfrm>
          <a:off x="149038" y="835446"/>
          <a:ext cx="8665508" cy="1781650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059110"/>
                <a:gridCol w="1053864"/>
                <a:gridCol w="1085324"/>
                <a:gridCol w="1258350"/>
                <a:gridCol w="608136"/>
                <a:gridCol w="1151507"/>
                <a:gridCol w="1481863"/>
                <a:gridCol w="967354"/>
              </a:tblGrid>
              <a:tr h="5874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/>
                        <a:t>TRADE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/>
                        <a:t>TENDER AREA(0.73ACRE)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200" b="1" u="none" strike="noStrike" dirty="0" smtClean="0"/>
                        <a:t>DAY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 marL="6484" marR="6484" marT="64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/>
                        <a:t>VALUE ADD FROM</a:t>
                      </a:r>
                      <a:br>
                        <a:rPr lang="en-US" sz="1200" b="1" u="none" strike="noStrike" dirty="0"/>
                      </a:br>
                      <a:r>
                        <a:rPr lang="en-US" sz="1200" b="1" u="none" strike="noStrike" dirty="0"/>
                        <a:t> SEIZED AREA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/>
                        <a:t>VALUE ADD FROM</a:t>
                      </a:r>
                      <a:br>
                        <a:rPr lang="en-US" sz="1200" b="1" u="none" strike="noStrike" dirty="0"/>
                      </a:br>
                      <a:r>
                        <a:rPr lang="en-US" sz="1200" b="1" u="none" strike="noStrike" dirty="0"/>
                        <a:t> USED AREA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58351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/>
                        <a:t>NET PROFIT FROM</a:t>
                      </a:r>
                      <a:br>
                        <a:rPr lang="en-US" sz="1200" b="1" u="none" strike="noStrike" dirty="0"/>
                      </a:br>
                      <a:r>
                        <a:rPr lang="en-US" sz="1200" b="1" u="none" strike="noStrike" dirty="0"/>
                        <a:t> USED AREA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7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/>
                        <a:t>USED AREA (ACRE)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UNUSED AREA(ACRE)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/>
                        <a:t>SEIZED BY LOCAL PEOPLE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/>
                        <a:t>COW HIDE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/>
                        <a:t>0.36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0.13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/>
                        <a:t>0.24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/>
                        <a:t>5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/>
                        <a:t>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56,00,000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32,20,000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/>
                        <a:t>HAT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/>
                        <a:t>0.49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/>
                        <a:t>0.24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/>
                        <a:t>2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/>
                        <a:t>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5,65,000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5,23,100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/>
                        <a:t>1 WEEK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61,65,000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37,43,100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001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 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1YEAR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/>
                        <a:t>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32,05,80,000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dirty="0" smtClean="0"/>
                        <a:t>19,46,41,200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484" marR="6484" marT="648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9" name="Rectangle 28"/>
          <p:cNvSpPr/>
          <p:nvPr/>
        </p:nvSpPr>
        <p:spPr>
          <a:xfrm>
            <a:off x="0" y="374902"/>
            <a:ext cx="9144000" cy="86568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4" name="TextBox 3"/>
          <p:cNvSpPr txBox="1"/>
          <p:nvPr/>
        </p:nvSpPr>
        <p:spPr>
          <a:xfrm>
            <a:off x="27118" y="452039"/>
            <a:ext cx="5276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LAND AREA &amp; ECONOMIC VALUE OF MAIN PRODUCT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7118" y="4461810"/>
            <a:ext cx="1720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LAND VALUE</a:t>
            </a:r>
            <a:endParaRPr lang="en-US" sz="1600" b="1" dirty="0"/>
          </a:p>
        </p:txBody>
      </p:sp>
      <p:graphicFrame>
        <p:nvGraphicFramePr>
          <p:cNvPr id="16" name="Chart 15"/>
          <p:cNvGraphicFramePr/>
          <p:nvPr>
            <p:extLst/>
          </p:nvPr>
        </p:nvGraphicFramePr>
        <p:xfrm>
          <a:off x="782627" y="2260600"/>
          <a:ext cx="4779973" cy="2484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5943600" y="3002282"/>
          <a:ext cx="2819400" cy="1379317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540949"/>
                <a:gridCol w="1278451"/>
              </a:tblGrid>
              <a:tr h="4127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 smtClean="0"/>
                        <a:t>BAZAR LAND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296" marR="12296" marT="12296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 dirty="0"/>
                        <a:t>AREA (ACRE)</a:t>
                      </a:r>
                      <a:endParaRPr lang="en-US" sz="15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296" marR="12296" marT="1229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/>
                        <a:t>TENDER AREA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296" marR="12296" marT="12296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/>
                        <a:t>0.73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296" marR="12296" marT="1229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/>
                        <a:t>FISH BAZAR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296" marR="12296" marT="12296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/>
                        <a:t>0.15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296" marR="12296" marT="1229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/>
                        <a:t>ROAD SIDE AREA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296" marR="12296" marT="12296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/>
                        <a:t>0.52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296" marR="12296" marT="1229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6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u="none" strike="noStrike" dirty="0" smtClean="0"/>
                        <a:t>Total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296" marR="12296" marT="12296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/>
                        <a:t>1.4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12296" marR="12296" marT="12296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516880" y="265176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LAND AREA OF BAZAR</a:t>
            </a:r>
            <a:endParaRPr lang="en-US" b="1" dirty="0"/>
          </a:p>
        </p:txBody>
      </p:sp>
      <p:graphicFrame>
        <p:nvGraphicFramePr>
          <p:cNvPr id="22" name="Chart 21"/>
          <p:cNvGraphicFramePr/>
          <p:nvPr>
            <p:extLst/>
          </p:nvPr>
        </p:nvGraphicFramePr>
        <p:xfrm>
          <a:off x="5399236" y="4499371"/>
          <a:ext cx="4155680" cy="2358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3625516" y="4973727"/>
          <a:ext cx="2252609" cy="189059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97045"/>
                <a:gridCol w="1255564"/>
              </a:tblGrid>
              <a:tr h="33421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u="none" strike="noStrike" dirty="0">
                          <a:effectLst/>
                        </a:rPr>
                        <a:t>PRODUCT</a:t>
                      </a:r>
                      <a:br>
                        <a:rPr lang="en-US" sz="1000" b="1" u="none" strike="noStrike" dirty="0">
                          <a:effectLst/>
                        </a:rPr>
                      </a:br>
                      <a:r>
                        <a:rPr lang="en-US" sz="1000" b="1" u="none" strike="noStrike" dirty="0">
                          <a:effectLst/>
                        </a:rPr>
                        <a:t> NAME</a:t>
                      </a:r>
                      <a:endParaRPr lang="en-US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effectLst/>
                        </a:rPr>
                        <a:t>LEESE HOLDER</a:t>
                      </a:r>
                      <a:br>
                        <a:rPr lang="en-US" sz="1100" b="1" u="none" strike="noStrike" dirty="0">
                          <a:effectLst/>
                        </a:rPr>
                      </a:br>
                      <a:r>
                        <a:rPr lang="en-US" sz="1100" b="1" u="none" strike="noStrike" dirty="0">
                          <a:effectLst/>
                        </a:rPr>
                        <a:t> COLLECTION PER YEAR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287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COW HIDE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14560000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78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FISH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401500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71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cow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1664000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71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goat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254800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71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chicken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260000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717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vegetable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365000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1603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TOTAL</a:t>
                      </a:r>
                      <a:endParaRPr lang="en-US" sz="1400" dirty="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17505300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graphicFrame>
        <p:nvGraphicFramePr>
          <p:cNvPr id="19" name="Chart 18"/>
          <p:cNvGraphicFramePr/>
          <p:nvPr>
            <p:extLst/>
          </p:nvPr>
        </p:nvGraphicFramePr>
        <p:xfrm>
          <a:off x="286763" y="4723928"/>
          <a:ext cx="3049995" cy="19877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4563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1" y="556099"/>
            <a:ext cx="8454190" cy="707886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LAND AREA AND ECONOMIC VALUE OF MAIN PRODUCTCO ON GOVT. LAND</a:t>
            </a:r>
          </a:p>
          <a:p>
            <a:endParaRPr lang="en-US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1" y="3146899"/>
            <a:ext cx="3834063" cy="95410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ECONOMIC VALUE OF MAIN PRODUCT ON PRIVATE LAND  </a:t>
            </a:r>
          </a:p>
          <a:p>
            <a:endParaRPr lang="en-US" sz="20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-6350"/>
            <a:ext cx="9144000" cy="381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6" name="Rectangle 5"/>
          <p:cNvSpPr/>
          <p:nvPr/>
        </p:nvSpPr>
        <p:spPr>
          <a:xfrm>
            <a:off x="0" y="374902"/>
            <a:ext cx="9144000" cy="86568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356304"/>
              </p:ext>
            </p:extLst>
          </p:nvPr>
        </p:nvGraphicFramePr>
        <p:xfrm>
          <a:off x="122167" y="1050838"/>
          <a:ext cx="8248510" cy="195179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088480"/>
                <a:gridCol w="1067115"/>
                <a:gridCol w="1211320"/>
                <a:gridCol w="1168058"/>
                <a:gridCol w="1211320"/>
                <a:gridCol w="1240161"/>
                <a:gridCol w="1262056"/>
              </a:tblGrid>
              <a:tr h="5828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/>
                        <a:t>ITEME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/>
                        <a:t> AREA(1.4 ACRE)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/>
                        <a:t>VALUE ADD </a:t>
                      </a:r>
                      <a:br>
                        <a:rPr lang="en-US" sz="1400" b="1" u="none" strike="noStrike" dirty="0"/>
                      </a:br>
                      <a:r>
                        <a:rPr lang="en-US" sz="1400" b="1" u="none" strike="noStrike" dirty="0"/>
                        <a:t>PER WEEK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/>
                        <a:t>NET PROFIT </a:t>
                      </a:r>
                      <a:br>
                        <a:rPr lang="en-US" sz="1400" b="1" u="none" strike="noStrike" dirty="0"/>
                      </a:br>
                      <a:r>
                        <a:rPr lang="en-US" sz="1400" b="1" u="none" strike="noStrike" dirty="0"/>
                        <a:t>PER WEEK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/>
                        <a:t>VALUE ADD </a:t>
                      </a:r>
                      <a:br>
                        <a:rPr lang="en-US" sz="1400" b="1" u="none" strike="noStrike" dirty="0"/>
                      </a:br>
                      <a:r>
                        <a:rPr lang="en-US" sz="1400" b="1" u="none" strike="noStrike" dirty="0"/>
                        <a:t>PER YEAR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/>
                        <a:t>NET PROFIT </a:t>
                      </a:r>
                      <a:br>
                        <a:rPr lang="en-US" sz="1400" b="1" u="none" strike="noStrike" dirty="0"/>
                      </a:br>
                      <a:r>
                        <a:rPr lang="en-US" sz="1400" b="1" u="none" strike="noStrike" dirty="0"/>
                        <a:t>PER YEAR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/>
                        <a:t>LAND USE IN </a:t>
                      </a:r>
                      <a:br>
                        <a:rPr lang="en-US" sz="1400" b="1" u="none" strike="noStrike" dirty="0"/>
                      </a:br>
                      <a:r>
                        <a:rPr lang="en-US" sz="1400" b="1" u="none" strike="noStrike" dirty="0"/>
                        <a:t>PERSENTAGE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/>
                        <a:t>COW HIDE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0.36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56,00,000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32,20,000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29,12,00,000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16,74,40,000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25.71%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4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/>
                        <a:t>HAT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0.49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5,65,000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5,23,100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2,93,80,000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2,72,01,200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35%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60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/>
                        <a:t>FISH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0.15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8,40,000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83,23,000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4,36,80,000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4,32,79,600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10.71%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27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u="none" strike="noStrike" dirty="0"/>
                        <a:t>VEGETABLE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0.13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4,90,000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4,83,000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2,54,80,000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2,51,16,000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9.28%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4126"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 </a:t>
                      </a:r>
                      <a:r>
                        <a:rPr lang="en-US" sz="1400" u="none" strike="noStrike" dirty="0" smtClean="0"/>
                        <a:t>Total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74,95,000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46,23,700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/>
                        <a:t>38,97,40,000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26,30,36,800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/>
                        <a:t> 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23802" marR="23802" marT="2380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-49082" y="29939"/>
            <a:ext cx="3097082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en-US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ECONOMIC</a:t>
            </a:r>
            <a:r>
              <a:rPr lang="en-US" sz="1406" b="1" cap="all" dirty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VALUE OF BAZAR</a:t>
            </a:r>
            <a:endParaRPr lang="en-US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3380402201"/>
              </p:ext>
            </p:extLst>
          </p:nvPr>
        </p:nvGraphicFramePr>
        <p:xfrm>
          <a:off x="4432152" y="3082064"/>
          <a:ext cx="4991548" cy="37759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025907"/>
              </p:ext>
            </p:extLst>
          </p:nvPr>
        </p:nvGraphicFramePr>
        <p:xfrm>
          <a:off x="128338" y="3974372"/>
          <a:ext cx="4267200" cy="2261938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829093"/>
                <a:gridCol w="791159"/>
                <a:gridCol w="1374996"/>
                <a:gridCol w="1271952"/>
              </a:tblGrid>
              <a:tr h="6455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u="none" strike="noStrike" dirty="0"/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435" marR="47435" marT="4743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 smtClean="0"/>
                        <a:t>ITEME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435" marR="47435" marT="47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 smtClean="0"/>
                        <a:t>VALUE </a:t>
                      </a:r>
                      <a:r>
                        <a:rPr lang="en-US" sz="1800" b="1" u="none" strike="noStrike" dirty="0"/>
                        <a:t>ADD PER </a:t>
                      </a:r>
                      <a:r>
                        <a:rPr lang="en-US" sz="1800" b="1" u="none" strike="noStrike" dirty="0" smtClean="0"/>
                        <a:t>WEEK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435" marR="47435" marT="47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/>
                        <a:t>VALUE ADD PER YEAR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435" marR="47435" marT="47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053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/>
                        <a:t>ON PRIVATE</a:t>
                      </a:r>
                      <a:br>
                        <a:rPr lang="en-US" sz="1600" b="1" u="none" strike="noStrike" dirty="0"/>
                      </a:br>
                      <a:r>
                        <a:rPr lang="en-US" sz="1600" b="1" u="none" strike="noStrike" dirty="0"/>
                        <a:t>LAND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435" marR="47435" marT="4743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/>
                        <a:t>RICE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435" marR="47435" marT="47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/>
                        <a:t>1,12,00,000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435" marR="47435" marT="4743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58,24,00,000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435" marR="47435" marT="47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2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/>
                        <a:t>POTATO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435" marR="47435" marT="47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/>
                        <a:t>2,88,000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435" marR="47435" marT="47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/>
                        <a:t>1,49,76,000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435" marR="47435" marT="47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05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/>
                        <a:t>RE-BAR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435" marR="47435" marT="47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/>
                        <a:t>181,819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435" marR="47435" marT="47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/>
                        <a:t>94,54,588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435" marR="47435" marT="4743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5053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435" marR="47435" marT="4743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435" marR="47435" marT="47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/>
                        <a:t>1,16,69,819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435" marR="47435" marT="47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/>
                        <a:t>60,68,30,588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7435" marR="47435" marT="4743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15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436" y="377910"/>
            <a:ext cx="9155435" cy="92893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6" name="Rectangle 5"/>
          <p:cNvSpPr/>
          <p:nvPr/>
        </p:nvSpPr>
        <p:spPr>
          <a:xfrm>
            <a:off x="0" y="-3358"/>
            <a:ext cx="9144000" cy="381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7" name="TextBox 6"/>
          <p:cNvSpPr txBox="1"/>
          <p:nvPr/>
        </p:nvSpPr>
        <p:spPr>
          <a:xfrm>
            <a:off x="1223683" y="1062320"/>
            <a:ext cx="6078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WHAT IS </a:t>
            </a:r>
          </a:p>
          <a:p>
            <a:pPr algn="ctr"/>
            <a:r>
              <a:rPr lang="en-US" sz="4800" b="1" dirty="0" smtClean="0"/>
              <a:t>     REVITALIZATION?</a:t>
            </a:r>
            <a:endParaRPr lang="en-US" sz="4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358151" y="2743200"/>
            <a:ext cx="73152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Urban Revitalization </a:t>
            </a:r>
            <a:r>
              <a:rPr lang="en-US" dirty="0" smtClean="0"/>
              <a:t>Means To Impart New Life Or Vigor To </a:t>
            </a:r>
            <a:r>
              <a:rPr lang="en-US" dirty="0" smtClean="0"/>
              <a:t>A COMMUNITY </a:t>
            </a:r>
            <a:r>
              <a:rPr lang="en-US" dirty="0" smtClean="0"/>
              <a:t>And It Can Include Efforts To Revitalize A Flagging Economy.</a:t>
            </a:r>
          </a:p>
          <a:p>
            <a:endParaRPr lang="en-US" dirty="0" smtClean="0"/>
          </a:p>
          <a:p>
            <a:r>
              <a:rPr lang="en-US" b="1" dirty="0" smtClean="0"/>
              <a:t>The Process Addresses Five</a:t>
            </a:r>
            <a:r>
              <a:rPr lang="en-US" b="1" i="1" dirty="0" smtClean="0"/>
              <a:t> </a:t>
            </a:r>
            <a:r>
              <a:rPr lang="en-US" b="1" dirty="0" smtClean="0"/>
              <a:t>Key Elements:</a:t>
            </a:r>
          </a:p>
          <a:p>
            <a:r>
              <a:rPr lang="en-US" b="1" dirty="0" smtClean="0"/>
              <a:t>1. </a:t>
            </a:r>
            <a:r>
              <a:rPr lang="en-US" dirty="0" smtClean="0"/>
              <a:t>The Neighborhood’s Or Community’s  Image</a:t>
            </a:r>
          </a:p>
          <a:p>
            <a:r>
              <a:rPr lang="en-US" b="1" dirty="0" smtClean="0"/>
              <a:t>2. </a:t>
            </a:r>
            <a:r>
              <a:rPr lang="en-US" dirty="0" smtClean="0"/>
              <a:t>Market Forces That Act On The Neighborhood Or Community</a:t>
            </a:r>
          </a:p>
          <a:p>
            <a:r>
              <a:rPr lang="en-US" b="1" dirty="0" smtClean="0"/>
              <a:t>3</a:t>
            </a:r>
            <a:r>
              <a:rPr lang="en-US" dirty="0" smtClean="0"/>
              <a:t>. The Physical Conditions</a:t>
            </a:r>
          </a:p>
          <a:p>
            <a:r>
              <a:rPr lang="en-US" b="1" dirty="0" smtClean="0"/>
              <a:t>4. </a:t>
            </a:r>
            <a:r>
              <a:rPr lang="en-US" dirty="0" smtClean="0"/>
              <a:t>The Social Conditions</a:t>
            </a:r>
          </a:p>
          <a:p>
            <a:r>
              <a:rPr lang="en-US" b="1" i="1" dirty="0" smtClean="0"/>
              <a:t>5. </a:t>
            </a:r>
            <a:r>
              <a:rPr lang="en-US" dirty="0" smtClean="0"/>
              <a:t>Stakeholder’s Ability To Manage Community Issues And Affairs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03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1491936520"/>
              </p:ext>
            </p:extLst>
          </p:nvPr>
        </p:nvGraphicFramePr>
        <p:xfrm>
          <a:off x="4076235" y="3818165"/>
          <a:ext cx="4752455" cy="2645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Rectangle 20"/>
          <p:cNvSpPr/>
          <p:nvPr/>
        </p:nvSpPr>
        <p:spPr>
          <a:xfrm>
            <a:off x="0" y="-6350"/>
            <a:ext cx="9144000" cy="3812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23" name="Rectangle 22"/>
          <p:cNvSpPr/>
          <p:nvPr/>
        </p:nvSpPr>
        <p:spPr>
          <a:xfrm>
            <a:off x="0" y="374902"/>
            <a:ext cx="9144000" cy="86568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24" name="TextBox 23"/>
          <p:cNvSpPr txBox="1"/>
          <p:nvPr/>
        </p:nvSpPr>
        <p:spPr>
          <a:xfrm>
            <a:off x="-49082" y="29939"/>
            <a:ext cx="3097082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en-US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ECONOMIC</a:t>
            </a:r>
            <a:r>
              <a:rPr lang="en-US" sz="1406" b="1" cap="all" dirty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VALUE OF BAZAR</a:t>
            </a:r>
            <a:endParaRPr lang="en-US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958316"/>
              </p:ext>
            </p:extLst>
          </p:nvPr>
        </p:nvGraphicFramePr>
        <p:xfrm>
          <a:off x="107580" y="4120179"/>
          <a:ext cx="3818966" cy="2043954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803992"/>
                <a:gridCol w="1063525"/>
                <a:gridCol w="1038674"/>
                <a:gridCol w="912775"/>
              </a:tblGrid>
              <a:tr h="5904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/>
                        <a:t>ITEME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837" marR="36837" marT="36837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/>
                        <a:t>VALUE ADD PER YEAR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837" marR="36837" marT="368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/>
                        <a:t>NET PROFIT PER YEAR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837" marR="36837" marT="368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/>
                        <a:t>LEESE HOLDER COLLECTION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837" marR="36837" marT="368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674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/>
                        <a:t>COW HIDE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837" marR="36837" marT="36837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 smtClean="0"/>
                        <a:t>29,12,00,000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837" marR="36837" marT="368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 smtClean="0"/>
                        <a:t>16,74,40,000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837" marR="36837" marT="368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 smtClean="0"/>
                        <a:t>1,45,60,000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837" marR="36837" marT="368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899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/>
                        <a:t>HAT AREA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837" marR="36837" marT="36837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 smtClean="0"/>
                        <a:t>2,93,80,000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837" marR="36837" marT="368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 smtClean="0"/>
                        <a:t>2,72,01,200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837" marR="36837" marT="368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 smtClean="0"/>
                        <a:t>21,78,800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837" marR="36837" marT="368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8999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/>
                        <a:t>FISH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837" marR="36837" marT="36837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 smtClean="0"/>
                        <a:t>4,36,80,000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837" marR="36837" marT="368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 smtClean="0"/>
                        <a:t>4,32,79,600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837" marR="36837" marT="368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 smtClean="0"/>
                        <a:t>4,01,500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837" marR="36837" marT="368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060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/>
                        <a:t>VEGETABLE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837" marR="36837" marT="36837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 smtClean="0"/>
                        <a:t>2,54,80,000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837" marR="36837" marT="368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 smtClean="0"/>
                        <a:t>2,51,16,000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837" marR="36837" marT="368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 smtClean="0"/>
                        <a:t>3,65,000</a:t>
                      </a:r>
                      <a:endParaRPr lang="en-US" sz="13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6837" marR="36837" marT="36837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95398"/>
              </p:ext>
            </p:extLst>
          </p:nvPr>
        </p:nvGraphicFramePr>
        <p:xfrm>
          <a:off x="187036" y="685803"/>
          <a:ext cx="8735880" cy="2877166"/>
        </p:xfrm>
        <a:graphic>
          <a:graphicData uri="http://schemas.openxmlformats.org/drawingml/2006/table">
            <a:tbl>
              <a:tblPr>
                <a:tableStyleId>{8799B23B-EC83-4686-B30A-512413B5E67A}</a:tableStyleId>
              </a:tblPr>
              <a:tblGrid>
                <a:gridCol w="1416164"/>
                <a:gridCol w="1765892"/>
                <a:gridCol w="1660108"/>
                <a:gridCol w="2098963"/>
                <a:gridCol w="1794753"/>
              </a:tblGrid>
              <a:tr h="51538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/>
                        <a:t>ITEME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/>
                        <a:t>per week value add 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/>
                        <a:t>per week net profit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/>
                        <a:t>PER YEAR VALUE ADD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/>
                        <a:t>per year net profit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77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/>
                        <a:t>COW HIDE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56,00,000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32,20,000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2,91,200,000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16,74,40,000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80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/>
                        <a:t>FISH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8,40,000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8,32,300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4,36,80,000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4,32,79,600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530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/>
                        <a:t>HAT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5,65,000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5,23,100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2,93,80,000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2,72,01,200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916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/>
                        <a:t>VAGETABLE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4,90,000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4,83,000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2,54,80,000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2,51,16,000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80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/>
                        <a:t>RICE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1,12,00,000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58,24,00,000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/>
                        <a:t>POTATO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2,88,000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1,49,76,000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/>
                        <a:t>RE-BAR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1,81,819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/>
                        <a:t>94,54,588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0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/>
                        <a:t>1,91,64,819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/>
                        <a:t>50,58,400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/>
                        <a:t>99,65,70,588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26,30,36,800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41251" marR="41251" marT="41251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313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-3358"/>
            <a:ext cx="9144000" cy="381934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146" name="Rectangle 145"/>
          <p:cNvSpPr/>
          <p:nvPr/>
        </p:nvSpPr>
        <p:spPr>
          <a:xfrm>
            <a:off x="0" y="378110"/>
            <a:ext cx="9144000" cy="66113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26" y="2986720"/>
            <a:ext cx="2743200" cy="1828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626" y="4914794"/>
            <a:ext cx="2743200" cy="1828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11" y="2951393"/>
            <a:ext cx="27432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387" y="4899851"/>
            <a:ext cx="27432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1" y="4899851"/>
            <a:ext cx="2743200" cy="1828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1" y="2950028"/>
            <a:ext cx="2743200" cy="18288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9581" y="444093"/>
            <a:ext cx="12268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FINDINGS</a:t>
            </a:r>
          </a:p>
          <a:p>
            <a:r>
              <a:rPr lang="en-US" sz="1200" b="1" dirty="0" smtClean="0"/>
              <a:t>1.NARROW ROAD</a:t>
            </a:r>
          </a:p>
          <a:p>
            <a:r>
              <a:rPr lang="en-US" sz="1200" b="1" dirty="0" smtClean="0"/>
              <a:t>2.ROAD WIDTH:15 FEET</a:t>
            </a:r>
          </a:p>
          <a:p>
            <a:r>
              <a:rPr lang="en-US" sz="1200" b="1" dirty="0" smtClean="0"/>
              <a:t>3.NO DEFINED PEDESTRIAN</a:t>
            </a:r>
          </a:p>
          <a:p>
            <a:r>
              <a:rPr lang="en-US" sz="1200" b="1" dirty="0" smtClean="0"/>
              <a:t>4.SECONDARY ROAD WIDTH:7-8 FEET</a:t>
            </a:r>
          </a:p>
          <a:p>
            <a:r>
              <a:rPr lang="en-US" sz="1200" b="1" dirty="0" smtClean="0"/>
              <a:t>5.NO DRAINAGE SYSTEM</a:t>
            </a:r>
          </a:p>
          <a:p>
            <a:r>
              <a:rPr lang="en-US" sz="1200" b="1" dirty="0" smtClean="0"/>
              <a:t>6.BAZAR IS FLOODED DURING RAINY SEASON</a:t>
            </a:r>
          </a:p>
          <a:p>
            <a:r>
              <a:rPr lang="en-US" sz="1200" b="1" dirty="0" smtClean="0"/>
              <a:t>7.NO PUBLIC TOILET</a:t>
            </a:r>
          </a:p>
          <a:p>
            <a:r>
              <a:rPr lang="en-US" sz="1200" b="1" dirty="0" smtClean="0"/>
              <a:t>8.INSUFFICIENT SHED FOR COW HIDE MARCKET.</a:t>
            </a:r>
          </a:p>
          <a:p>
            <a:r>
              <a:rPr lang="en-US" sz="1200" b="1" dirty="0" smtClean="0"/>
              <a:t>9.VEGETABLE SELLER SIT ON THE ROAD.</a:t>
            </a:r>
          </a:p>
          <a:p>
            <a:r>
              <a:rPr lang="en-US" sz="1200" b="1" dirty="0" smtClean="0"/>
              <a:t>10.NO SPACE FOR TRADITIONAL FAIR</a:t>
            </a:r>
          </a:p>
          <a:p>
            <a:r>
              <a:rPr lang="en-US" sz="1200" b="1" dirty="0" smtClean="0"/>
              <a:t>11.AUSTOMI FAIR SITS ON THE BAZAR ROAD.</a:t>
            </a:r>
          </a:p>
          <a:p>
            <a:endParaRPr lang="en-US" sz="12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4517149" y="458905"/>
            <a:ext cx="4609320" cy="2369880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MAIN PROBLEMS OF BAZAR</a:t>
            </a:r>
          </a:p>
          <a:p>
            <a:r>
              <a:rPr lang="en-US" sz="1200" dirty="0" smtClean="0"/>
              <a:t>1.NARROW ROAD SO THAT THE VAHICLE CAN’T MOVE AND THE ROAD GETS BLOCKED.</a:t>
            </a:r>
          </a:p>
          <a:p>
            <a:r>
              <a:rPr lang="en-US" sz="1200" dirty="0" smtClean="0"/>
              <a:t>2.NO DRAINAGE SYSTEM OF THE BAZAR AREA SO THAT ROAD GETS FLODDED DURING RAINY SEASON.</a:t>
            </a:r>
          </a:p>
          <a:p>
            <a:r>
              <a:rPr lang="en-US" sz="1200" dirty="0" smtClean="0"/>
              <a:t>3.NO SPACE FOR THE VEGETABLE SELLER.THEY SIT ON THE ROAD.</a:t>
            </a:r>
          </a:p>
          <a:p>
            <a:r>
              <a:rPr lang="en-US" sz="1200" dirty="0" smtClean="0"/>
              <a:t>4.THE DENSIT OF THE SHOP IS VERY HIGH.</a:t>
            </a:r>
          </a:p>
          <a:p>
            <a:r>
              <a:rPr lang="en-US" sz="1200" dirty="0" smtClean="0"/>
              <a:t>5.NO PLACE FOR THE TEMPORARY  SHOPS.</a:t>
            </a:r>
          </a:p>
          <a:p>
            <a:r>
              <a:rPr lang="en-US" sz="1200" dirty="0" smtClean="0"/>
              <a:t>6.THERE IS NO PLACE FOR VAN, RICKSHAW,MOTOR CYCLE,PARKING .</a:t>
            </a:r>
          </a:p>
          <a:p>
            <a:r>
              <a:rPr lang="en-US" sz="1200" dirty="0" smtClean="0"/>
              <a:t>7.NO LOADING –UNLOADING AREA FOR THE WHOLE SALE BUSINESS.</a:t>
            </a:r>
          </a:p>
          <a:p>
            <a:r>
              <a:rPr lang="en-US" sz="1200" dirty="0" smtClean="0"/>
              <a:t>8.SERVICE  VEHICLE CANNOT MOVE PROPERLY BECAUSE OF THE NEWLY ESTABLISHED  ILLEGAL SHOP AT POSCHIM BAZAR .</a:t>
            </a:r>
          </a:p>
        </p:txBody>
      </p:sp>
    </p:spTree>
    <p:extLst>
      <p:ext uri="{BB962C8B-B14F-4D97-AF65-F5344CB8AC3E}">
        <p14:creationId xmlns:p14="http://schemas.microsoft.com/office/powerpoint/2010/main" val="417470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Rectangle 170"/>
          <p:cNvSpPr/>
          <p:nvPr/>
        </p:nvSpPr>
        <p:spPr>
          <a:xfrm>
            <a:off x="6406306" y="449870"/>
            <a:ext cx="2738837" cy="1914200"/>
          </a:xfrm>
          <a:prstGeom prst="rect">
            <a:avLst/>
          </a:prstGeom>
          <a:solidFill>
            <a:srgbClr val="C7E6A4"/>
          </a:solidFill>
          <a:ln>
            <a:solidFill>
              <a:srgbClr val="C7E6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60" name="Rectangle 59"/>
          <p:cNvSpPr/>
          <p:nvPr/>
        </p:nvSpPr>
        <p:spPr>
          <a:xfrm>
            <a:off x="0" y="-3358"/>
            <a:ext cx="9144000" cy="381934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grpSp>
        <p:nvGrpSpPr>
          <p:cNvPr id="86" name="Group 85"/>
          <p:cNvGrpSpPr/>
          <p:nvPr/>
        </p:nvGrpSpPr>
        <p:grpSpPr>
          <a:xfrm>
            <a:off x="2948158" y="3849481"/>
            <a:ext cx="246460" cy="332185"/>
            <a:chOff x="1143000" y="25679400"/>
            <a:chExt cx="1752600" cy="2362200"/>
          </a:xfrm>
        </p:grpSpPr>
        <p:sp>
          <p:nvSpPr>
            <p:cNvPr id="87" name="Oval 86"/>
            <p:cNvSpPr/>
            <p:nvPr/>
          </p:nvSpPr>
          <p:spPr>
            <a:xfrm>
              <a:off x="1143000" y="26365200"/>
              <a:ext cx="1752600" cy="16764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828800" y="25679400"/>
              <a:ext cx="381000" cy="167640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"/>
            </a:p>
          </p:txBody>
        </p:sp>
      </p:grpSp>
      <p:sp>
        <p:nvSpPr>
          <p:cNvPr id="146" name="Rectangle 145"/>
          <p:cNvSpPr/>
          <p:nvPr/>
        </p:nvSpPr>
        <p:spPr>
          <a:xfrm>
            <a:off x="0" y="378110"/>
            <a:ext cx="9144000" cy="66113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grpSp>
        <p:nvGrpSpPr>
          <p:cNvPr id="12" name="Group 11"/>
          <p:cNvGrpSpPr/>
          <p:nvPr/>
        </p:nvGrpSpPr>
        <p:grpSpPr>
          <a:xfrm>
            <a:off x="13447" y="691474"/>
            <a:ext cx="2733675" cy="1014993"/>
            <a:chOff x="0" y="637686"/>
            <a:chExt cx="2733675" cy="1014993"/>
          </a:xfrm>
        </p:grpSpPr>
        <p:sp>
          <p:nvSpPr>
            <p:cNvPr id="151" name="Rectangle 150"/>
            <p:cNvSpPr/>
            <p:nvPr/>
          </p:nvSpPr>
          <p:spPr>
            <a:xfrm>
              <a:off x="0" y="637686"/>
              <a:ext cx="2700338" cy="1014993"/>
            </a:xfrm>
            <a:prstGeom prst="rect">
              <a:avLst/>
            </a:prstGeom>
            <a:solidFill>
              <a:srgbClr val="C7E6A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1308496" y="701982"/>
              <a:ext cx="14251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75" b="1" dirty="0"/>
                <a:t>PROBLEMS:</a:t>
              </a:r>
            </a:p>
            <a:p>
              <a:r>
                <a:rPr lang="en-US" sz="675" dirty="0"/>
                <a:t>-TRUCK STAND ON THE MAIN ROAD</a:t>
              </a:r>
            </a:p>
            <a:p>
              <a:r>
                <a:rPr lang="en-US" sz="675" dirty="0"/>
                <a:t>-AUTO RICKSHAW STAND IN THE ROAD</a:t>
              </a:r>
            </a:p>
            <a:p>
              <a:r>
                <a:rPr lang="en-US" sz="675" dirty="0"/>
                <a:t>-NO TRAFFIC RULLES</a:t>
              </a:r>
            </a:p>
            <a:p>
              <a:r>
                <a:rPr lang="en-US" sz="675" dirty="0"/>
                <a:t>-NO DRAINAGE SYSTEM</a:t>
              </a:r>
            </a:p>
            <a:p>
              <a:r>
                <a:rPr lang="en-US" sz="675" dirty="0"/>
                <a:t>-NO DEFINE PEDISTRIAN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6200" y="723412"/>
              <a:ext cx="1350169" cy="793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75" b="1" dirty="0"/>
                <a:t>MAIN FEATURE:</a:t>
              </a:r>
            </a:p>
            <a:p>
              <a:r>
                <a:rPr lang="en-US" sz="675" dirty="0"/>
                <a:t>MIXED USE SHOP</a:t>
              </a:r>
            </a:p>
            <a:p>
              <a:r>
                <a:rPr lang="en-US" sz="675" dirty="0"/>
                <a:t>SEVSRAL RESTURENTS</a:t>
              </a:r>
            </a:p>
            <a:p>
              <a:r>
                <a:rPr lang="en-US" sz="675" dirty="0"/>
                <a:t>ILLEGAL TRUCK STAND</a:t>
              </a:r>
            </a:p>
            <a:p>
              <a:r>
                <a:rPr lang="en-US" sz="675" dirty="0"/>
                <a:t>RESIDENTIAL AREA BESIDE ROAD</a:t>
              </a:r>
            </a:p>
            <a:p>
              <a:r>
                <a:rPr lang="en-US" sz="675" dirty="0"/>
                <a:t>BAFAR GUDAM</a:t>
              </a:r>
            </a:p>
            <a:p>
              <a:endParaRPr lang="en-US" sz="506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98696" y="2432126"/>
            <a:ext cx="2745304" cy="1244085"/>
            <a:chOff x="8588829" y="2075306"/>
            <a:chExt cx="3566967" cy="1616436"/>
          </a:xfrm>
        </p:grpSpPr>
        <p:sp>
          <p:nvSpPr>
            <p:cNvPr id="152" name="Rectangle 151"/>
            <p:cNvSpPr/>
            <p:nvPr/>
          </p:nvSpPr>
          <p:spPr>
            <a:xfrm>
              <a:off x="8588829" y="2084207"/>
              <a:ext cx="3553814" cy="147161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610947" y="2092003"/>
              <a:ext cx="1671639" cy="1599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75" b="1" dirty="0"/>
                <a:t>MAIN FEATURE:</a:t>
              </a:r>
            </a:p>
            <a:p>
              <a:r>
                <a:rPr lang="en-US" sz="700" dirty="0"/>
                <a:t>-UNION LAND OFFICE</a:t>
              </a:r>
            </a:p>
            <a:p>
              <a:r>
                <a:rPr lang="en-US" sz="700" dirty="0"/>
                <a:t>-UNION PARISHAD COMPLEX</a:t>
              </a:r>
            </a:p>
            <a:p>
              <a:r>
                <a:rPr lang="en-US" sz="700" dirty="0"/>
                <a:t>-GRAMEEN BANK</a:t>
              </a:r>
            </a:p>
            <a:p>
              <a:r>
                <a:rPr lang="en-US" sz="700" dirty="0"/>
                <a:t>-BRACK BANK</a:t>
              </a:r>
            </a:p>
            <a:p>
              <a:r>
                <a:rPr lang="en-US" sz="700" dirty="0"/>
                <a:t>-A POULTRI FEED STORAGE</a:t>
              </a:r>
            </a:p>
            <a:p>
              <a:r>
                <a:rPr lang="en-US" sz="700" dirty="0"/>
                <a:t>-RICE MILL</a:t>
              </a:r>
            </a:p>
            <a:p>
              <a:r>
                <a:rPr lang="en-US" sz="700" dirty="0"/>
                <a:t>-A HIGH SCHOOL</a:t>
              </a:r>
            </a:p>
            <a:p>
              <a:r>
                <a:rPr lang="en-US" sz="700" dirty="0"/>
                <a:t>-PRIMARY SCHOOL</a:t>
              </a:r>
            </a:p>
            <a:p>
              <a:r>
                <a:rPr lang="en-US" sz="563" dirty="0"/>
                <a:t>-RE BAR MARCKET</a:t>
              </a:r>
            </a:p>
            <a:p>
              <a:endParaRPr lang="en-US" sz="563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0469870" y="2410427"/>
              <a:ext cx="1685926" cy="1199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PROBLEMS:</a:t>
              </a:r>
            </a:p>
            <a:p>
              <a:r>
                <a:rPr lang="en-US" sz="900" dirty="0"/>
                <a:t>-NO DEFINED PEDESTRAIN</a:t>
              </a:r>
            </a:p>
            <a:p>
              <a:r>
                <a:rPr lang="en-US" sz="900" dirty="0"/>
                <a:t>-NO DRAIN AGE SYSTEM</a:t>
              </a:r>
            </a:p>
            <a:p>
              <a:r>
                <a:rPr lang="en-US" sz="900" dirty="0"/>
                <a:t>-NARROW ROAD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9747363" y="2075306"/>
              <a:ext cx="2408433" cy="359904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algn="r"/>
              <a:r>
                <a:rPr lang="en-US" sz="1200" b="1" cap="all" dirty="0">
                  <a:ln w="0"/>
                  <a:effectLst>
                    <a:reflection blurRad="12700" stA="50000" endPos="50000" dist="5000" dir="5400000" sy="-100000" rotWithShape="0"/>
                  </a:effectLst>
                </a:rPr>
                <a:t>NODE-2(SHOPNAR MOR</a:t>
              </a:r>
              <a:r>
                <a:rPr lang="en-US" sz="675" b="1" cap="all" dirty="0">
                  <a:ln w="0"/>
                  <a:effectLst>
                    <a:reflection blurRad="12700" stA="50000" endPos="50000" dist="5000" dir="5400000" sy="-100000" rotWithShape="0"/>
                  </a:effectLst>
                </a:rPr>
                <a:t>)</a:t>
              </a:r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-33338" y="444042"/>
            <a:ext cx="2115525" cy="2769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12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NODE-1 (TIN-RASTAR MOR</a:t>
            </a:r>
            <a:r>
              <a:rPr lang="en-US" sz="675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96" y="3699182"/>
            <a:ext cx="2575502" cy="1370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098" y="5230904"/>
            <a:ext cx="2563186" cy="130436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42452" y="4241391"/>
            <a:ext cx="6183161" cy="2560304"/>
            <a:chOff x="-5464" y="4881161"/>
            <a:chExt cx="4832958" cy="2001216"/>
          </a:xfrm>
        </p:grpSpPr>
        <p:sp>
          <p:nvSpPr>
            <p:cNvPr id="158" name="Rectangle 157"/>
            <p:cNvSpPr/>
            <p:nvPr/>
          </p:nvSpPr>
          <p:spPr>
            <a:xfrm>
              <a:off x="-5464" y="4881161"/>
              <a:ext cx="4832958" cy="1979195"/>
            </a:xfrm>
            <a:prstGeom prst="rect">
              <a:avLst/>
            </a:prstGeom>
            <a:solidFill>
              <a:srgbClr val="C7E6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561" y="4975865"/>
              <a:ext cx="4392780" cy="1906512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" y="3068538"/>
            <a:ext cx="2699346" cy="1069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6" y="1869623"/>
            <a:ext cx="2653955" cy="1070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818" y="485157"/>
            <a:ext cx="2695166" cy="1978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0941">
            <a:off x="2897676" y="-135119"/>
            <a:ext cx="3220952" cy="47558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692" y="0"/>
            <a:ext cx="158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NODE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74294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0" y="-3358"/>
            <a:ext cx="9144000" cy="381934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146" name="Rectangle 145"/>
          <p:cNvSpPr/>
          <p:nvPr/>
        </p:nvSpPr>
        <p:spPr>
          <a:xfrm>
            <a:off x="0" y="378110"/>
            <a:ext cx="9144000" cy="66113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grpSp>
        <p:nvGrpSpPr>
          <p:cNvPr id="15" name="Group 14"/>
          <p:cNvGrpSpPr/>
          <p:nvPr/>
        </p:nvGrpSpPr>
        <p:grpSpPr>
          <a:xfrm>
            <a:off x="505609" y="763793"/>
            <a:ext cx="8304904" cy="4003639"/>
            <a:chOff x="710004" y="774551"/>
            <a:chExt cx="8304904" cy="4003639"/>
          </a:xfrm>
        </p:grpSpPr>
        <p:sp>
          <p:nvSpPr>
            <p:cNvPr id="14" name="Rounded Rectangle 13"/>
            <p:cNvSpPr/>
            <p:nvPr/>
          </p:nvSpPr>
          <p:spPr>
            <a:xfrm>
              <a:off x="4851699" y="3078482"/>
              <a:ext cx="3560781" cy="1665641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722553" y="3065930"/>
              <a:ext cx="3806415" cy="171226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10004" y="989704"/>
              <a:ext cx="3851237" cy="1904103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65611" y="774551"/>
              <a:ext cx="3410208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/>
                <a:t> </a:t>
              </a:r>
            </a:p>
            <a:p>
              <a:r>
                <a:rPr lang="en-US" sz="1400" b="1" dirty="0" smtClean="0"/>
                <a:t>STRENGTH</a:t>
              </a:r>
            </a:p>
            <a:p>
              <a:r>
                <a:rPr lang="en-US" sz="1400" dirty="0" smtClean="0"/>
                <a:t>1. STRONG </a:t>
              </a:r>
              <a:r>
                <a:rPr lang="en-US" sz="1400" dirty="0"/>
                <a:t>TRANSITIONAL </a:t>
              </a:r>
              <a:r>
                <a:rPr lang="en-US" sz="1400" dirty="0" smtClean="0"/>
                <a:t>POINT.</a:t>
              </a:r>
            </a:p>
            <a:p>
              <a:r>
                <a:rPr lang="en-US" sz="1400" dirty="0" smtClean="0"/>
                <a:t>2. STRONG </a:t>
              </a:r>
              <a:r>
                <a:rPr lang="en-US" sz="1400" dirty="0"/>
                <a:t>COMMUNITY </a:t>
              </a:r>
              <a:r>
                <a:rPr lang="en-US" sz="1400" dirty="0" smtClean="0"/>
                <a:t>BONDAGE.</a:t>
              </a:r>
            </a:p>
            <a:p>
              <a:r>
                <a:rPr lang="en-US" sz="1400" dirty="0" smtClean="0"/>
                <a:t>3. EASY </a:t>
              </a:r>
              <a:r>
                <a:rPr lang="en-US" sz="1400" dirty="0"/>
                <a:t>DISTRIBUTION OF </a:t>
              </a:r>
              <a:r>
                <a:rPr lang="en-US" sz="1400" dirty="0" smtClean="0"/>
                <a:t>PRODUCT </a:t>
              </a:r>
            </a:p>
            <a:p>
              <a:r>
                <a:rPr lang="en-US" sz="1400" dirty="0"/>
                <a:t> </a:t>
              </a:r>
              <a:r>
                <a:rPr lang="en-US" sz="1400" dirty="0" smtClean="0"/>
                <a:t>   WITHIN SURROUNDING BAZAR.</a:t>
              </a:r>
            </a:p>
            <a:p>
              <a:r>
                <a:rPr lang="en-US" sz="1400" dirty="0" smtClean="0"/>
                <a:t>4. GREAT </a:t>
              </a:r>
              <a:r>
                <a:rPr lang="en-US" sz="1400" dirty="0"/>
                <a:t>PLATFORM FOR COW </a:t>
              </a:r>
              <a:r>
                <a:rPr lang="en-US" sz="1400" dirty="0" smtClean="0"/>
                <a:t>HIDE TRADE.</a:t>
              </a:r>
            </a:p>
            <a:p>
              <a:r>
                <a:rPr lang="en-US" sz="1400" dirty="0"/>
                <a:t>5. STRONG VALUE ADDING POINT FOR </a:t>
              </a:r>
              <a:r>
                <a:rPr lang="en-US" sz="1400" dirty="0" smtClean="0"/>
                <a:t>RICE.</a:t>
              </a:r>
              <a:endParaRPr lang="en-US" sz="1400" dirty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4866043" y="946673"/>
              <a:ext cx="4030531" cy="2003568"/>
              <a:chOff x="5091952" y="701040"/>
              <a:chExt cx="4157890" cy="2225040"/>
            </a:xfrm>
          </p:grpSpPr>
          <p:sp>
            <p:nvSpPr>
              <p:cNvPr id="12" name="Rounded Rectangle 11"/>
              <p:cNvSpPr/>
              <p:nvPr/>
            </p:nvSpPr>
            <p:spPr>
              <a:xfrm>
                <a:off x="5091952" y="701040"/>
                <a:ext cx="3772350" cy="2225040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153999" y="954347"/>
                <a:ext cx="4095843" cy="1910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WEEKNESS</a:t>
                </a:r>
              </a:p>
              <a:p>
                <a:r>
                  <a:rPr lang="en-US" sz="1200" dirty="0" smtClean="0"/>
                  <a:t>1.NO </a:t>
                </a:r>
                <a:r>
                  <a:rPr lang="en-US" sz="1200" dirty="0"/>
                  <a:t>DRAINAGE SYSTEM </a:t>
                </a:r>
              </a:p>
              <a:p>
                <a:r>
                  <a:rPr lang="en-US" sz="1200" dirty="0"/>
                  <a:t>2. NARROW ROAD.</a:t>
                </a:r>
              </a:p>
              <a:p>
                <a:r>
                  <a:rPr lang="en-US" sz="1200" dirty="0"/>
                  <a:t>3. POOR GARBAGE </a:t>
                </a:r>
                <a:r>
                  <a:rPr lang="en-US" sz="1200" dirty="0" smtClean="0"/>
                  <a:t>MANAGEMENTSYSTEM</a:t>
                </a:r>
                <a:r>
                  <a:rPr lang="en-US" sz="1200" dirty="0"/>
                  <a:t>.</a:t>
                </a:r>
              </a:p>
              <a:p>
                <a:r>
                  <a:rPr lang="en-US" sz="1200" dirty="0"/>
                  <a:t>4.TRAFFIC CONGESTION.</a:t>
                </a:r>
              </a:p>
              <a:p>
                <a:r>
                  <a:rPr lang="en-US" sz="1200" dirty="0"/>
                  <a:t>5.LACK OF PROPER SPACE FOR </a:t>
                </a:r>
                <a:r>
                  <a:rPr lang="en-US" sz="1200" dirty="0" smtClean="0"/>
                  <a:t>DIFFERENT TYPES OF</a:t>
                </a:r>
              </a:p>
              <a:p>
                <a:r>
                  <a:rPr lang="en-US" sz="1200" dirty="0" smtClean="0"/>
                  <a:t> </a:t>
                </a:r>
                <a:r>
                  <a:rPr lang="en-US" sz="1200" dirty="0"/>
                  <a:t>TRADE.</a:t>
                </a:r>
              </a:p>
              <a:p>
                <a:r>
                  <a:rPr lang="en-US" sz="1200" dirty="0"/>
                  <a:t>6. NO SPACE FOR </a:t>
                </a:r>
                <a:r>
                  <a:rPr lang="en-US" sz="1200" dirty="0" smtClean="0"/>
                  <a:t>LOADING UNLOADING </a:t>
                </a:r>
                <a:r>
                  <a:rPr lang="en-US" sz="1200" dirty="0"/>
                  <a:t>AND PARKING.</a:t>
                </a:r>
              </a:p>
              <a:p>
                <a:endParaRPr lang="en-US" sz="1200" dirty="0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1089323" y="3060918"/>
              <a:ext cx="3450404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OPPORTUNITY</a:t>
              </a:r>
            </a:p>
            <a:p>
              <a:r>
                <a:rPr lang="en-US" sz="1400" dirty="0" smtClean="0"/>
                <a:t>1</a:t>
              </a:r>
              <a:r>
                <a:rPr lang="en-US" sz="1400" dirty="0"/>
                <a:t>. POTENTIALITY FOR BUSINESS</a:t>
              </a:r>
            </a:p>
            <a:p>
              <a:r>
                <a:rPr lang="en-US" sz="1400" dirty="0"/>
                <a:t>2. LARGE JOB MARKET FOR DAY </a:t>
              </a:r>
            </a:p>
            <a:p>
              <a:r>
                <a:rPr lang="en-US" sz="1400" dirty="0" smtClean="0"/>
                <a:t>    LABOURERS</a:t>
              </a:r>
              <a:endParaRPr lang="en-US" sz="1400" dirty="0"/>
            </a:p>
            <a:p>
              <a:r>
                <a:rPr lang="en-US" sz="1400" dirty="0"/>
                <a:t>3. A PROMINENT SOURCE </a:t>
              </a:r>
              <a:r>
                <a:rPr lang="en-US" sz="1400" dirty="0" smtClean="0"/>
                <a:t>OF REVENUE</a:t>
              </a:r>
              <a:endParaRPr lang="en-US" sz="1400" dirty="0"/>
            </a:p>
            <a:p>
              <a:r>
                <a:rPr lang="en-US" sz="1400" dirty="0"/>
                <a:t>4. POSSIBLE GROWTH CENTRE </a:t>
              </a:r>
              <a:endParaRPr lang="en-US" sz="1400" dirty="0" smtClean="0"/>
            </a:p>
            <a:p>
              <a:r>
                <a:rPr lang="en-US" sz="1400" dirty="0" smtClean="0"/>
                <a:t>    FOR </a:t>
              </a:r>
              <a:r>
                <a:rPr lang="en-US" sz="1400" dirty="0"/>
                <a:t>THIS </a:t>
              </a:r>
              <a:r>
                <a:rPr lang="en-US" sz="1400" dirty="0" smtClean="0"/>
                <a:t>REGION</a:t>
              </a:r>
              <a:r>
                <a:rPr lang="en-US" sz="1400" dirty="0"/>
                <a:t>.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060836" y="3302049"/>
              <a:ext cx="3954072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THREAT</a:t>
              </a:r>
            </a:p>
            <a:p>
              <a:r>
                <a:rPr lang="en-US" sz="1200" dirty="0" smtClean="0"/>
                <a:t>1</a:t>
              </a:r>
              <a:r>
                <a:rPr lang="en-US" sz="1200" dirty="0"/>
                <a:t>. NO ENOUGH INFRUSTRUCTURE</a:t>
              </a:r>
            </a:p>
            <a:p>
              <a:r>
                <a:rPr lang="en-US" sz="1200" dirty="0"/>
                <a:t>2. ENVIRONMENTAL </a:t>
              </a:r>
              <a:r>
                <a:rPr lang="en-US" sz="1200" dirty="0" smtClean="0"/>
                <a:t>POLLUTION  </a:t>
              </a:r>
              <a:r>
                <a:rPr lang="en-US" sz="1200" dirty="0"/>
                <a:t>BY COW HIDE.</a:t>
              </a:r>
            </a:p>
            <a:p>
              <a:r>
                <a:rPr lang="en-US" sz="1200" dirty="0"/>
                <a:t>3. REQUISITION OF GOVT. </a:t>
              </a:r>
              <a:r>
                <a:rPr lang="en-US" sz="1200" dirty="0" smtClean="0"/>
                <a:t>LAND </a:t>
              </a:r>
              <a:r>
                <a:rPr lang="en-US" sz="1200" dirty="0"/>
                <a:t>BY </a:t>
              </a:r>
              <a:r>
                <a:rPr lang="en-US" sz="1200" dirty="0" smtClean="0"/>
                <a:t>COMMON</a:t>
              </a:r>
            </a:p>
            <a:p>
              <a:r>
                <a:rPr lang="en-US" sz="1200" dirty="0" smtClean="0"/>
                <a:t> </a:t>
              </a:r>
              <a:r>
                <a:rPr lang="en-US" sz="1200" dirty="0"/>
                <a:t>PEOPLE.</a:t>
              </a:r>
            </a:p>
            <a:p>
              <a:r>
                <a:rPr lang="en-US" sz="1200" dirty="0"/>
                <a:t>4. POSSIBILITY OF MASSIVE LOSS </a:t>
              </a:r>
            </a:p>
            <a:p>
              <a:r>
                <a:rPr lang="en-US" sz="1200" dirty="0"/>
                <a:t> </a:t>
              </a:r>
              <a:r>
                <a:rPr lang="en-US" sz="1200" dirty="0" smtClean="0"/>
                <a:t> </a:t>
              </a:r>
              <a:r>
                <a:rPr lang="en-US" sz="1200" dirty="0"/>
                <a:t>DURING FIRE HAZZARD.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75612" y="5054293"/>
            <a:ext cx="7924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CONFLICT ANALYSIS</a:t>
            </a:r>
          </a:p>
          <a:p>
            <a:r>
              <a:rPr lang="en-US" sz="1400" dirty="0" smtClean="0"/>
              <a:t>1. DIFFERENT TYPES OF BUSINESSMAN WANT SAME PLACE.</a:t>
            </a:r>
          </a:p>
          <a:p>
            <a:r>
              <a:rPr lang="en-US" sz="1400" dirty="0" smtClean="0"/>
              <a:t>2. PEOPLE DON’T WANT THE SHOSHAN AREA IN THE BAZAR AREA</a:t>
            </a:r>
          </a:p>
          <a:p>
            <a:r>
              <a:rPr lang="en-US" sz="1400" dirty="0" smtClean="0"/>
              <a:t>3. THE LEESEHOLDER DON’T WANT TO GIVE SPACE FOR SMALL BUSINESSMAN</a:t>
            </a:r>
          </a:p>
          <a:p>
            <a:r>
              <a:rPr lang="en-US" sz="1400" dirty="0" smtClean="0"/>
              <a:t>4. MAXIMUM REVENUE COME FROM COWHIDE BUT IT IS HARMFUL FOR ENVIRONMENT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474720" y="503277"/>
            <a:ext cx="2036782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r"/>
            <a:r>
              <a:rPr lang="en-US" sz="20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SWOT ANALYSIS</a:t>
            </a:r>
            <a:endParaRPr lang="en-US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285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08336"/>
            <a:ext cx="9144000" cy="115424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8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5083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8"/>
          </a:p>
        </p:txBody>
      </p:sp>
      <p:sp>
        <p:nvSpPr>
          <p:cNvPr id="6" name="TextBox 5"/>
          <p:cNvSpPr txBox="1"/>
          <p:nvPr/>
        </p:nvSpPr>
        <p:spPr>
          <a:xfrm>
            <a:off x="0" y="71735"/>
            <a:ext cx="46439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Case </a:t>
            </a:r>
            <a:r>
              <a:rPr lang="en-US" sz="2400" b="1" cap="all" dirty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s</a:t>
            </a:r>
            <a:r>
              <a:rPr lang="en-US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tudy</a:t>
            </a:r>
            <a:endParaRPr lang="en-US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026" name="Picture 2" descr="C:\Users\sumiya\Desktop\19-12-2014\16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4965830" cy="2019300"/>
          </a:xfrm>
          <a:prstGeom prst="rect">
            <a:avLst/>
          </a:prstGeom>
          <a:noFill/>
        </p:spPr>
      </p:pic>
      <p:pic>
        <p:nvPicPr>
          <p:cNvPr id="1027" name="Picture 3" descr="C:\Users\sumiya\Desktop\19-12-2014\1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914400"/>
            <a:ext cx="2448865" cy="2438400"/>
          </a:xfrm>
          <a:prstGeom prst="rect">
            <a:avLst/>
          </a:prstGeom>
          <a:noFill/>
        </p:spPr>
      </p:pic>
      <p:pic>
        <p:nvPicPr>
          <p:cNvPr id="1028" name="Picture 4" descr="C:\Users\sumiya\Desktop\19-12-2014\1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762000"/>
            <a:ext cx="2743200" cy="2601404"/>
          </a:xfrm>
          <a:prstGeom prst="rect">
            <a:avLst/>
          </a:prstGeom>
          <a:noFill/>
        </p:spPr>
      </p:pic>
      <p:pic>
        <p:nvPicPr>
          <p:cNvPr id="1029" name="Picture 5" descr="C:\Users\sumiya\Desktop\19-12-2014\1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532" y="3048000"/>
            <a:ext cx="3657600" cy="3587261"/>
          </a:xfrm>
          <a:prstGeom prst="rect">
            <a:avLst/>
          </a:prstGeom>
          <a:noFill/>
        </p:spPr>
      </p:pic>
      <p:pic>
        <p:nvPicPr>
          <p:cNvPr id="1030" name="Picture 6" descr="C:\Users\sumiya\Desktop\19-12-2014\16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18336" y="3492064"/>
            <a:ext cx="3345559" cy="32004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6616700" y="3886200"/>
            <a:ext cx="274320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PROBLEMS</a:t>
            </a:r>
          </a:p>
          <a:p>
            <a:r>
              <a:rPr lang="en-US" sz="1500" dirty="0" smtClean="0"/>
              <a:t>-NO SEPERATERD PEDESTRIAN AND VEHICLE</a:t>
            </a:r>
          </a:p>
          <a:p>
            <a:r>
              <a:rPr lang="en-US" sz="1500" dirty="0" smtClean="0"/>
              <a:t>-CONFLICTED CONNECTION BETWEEN  BUILDINGS</a:t>
            </a:r>
          </a:p>
          <a:p>
            <a:r>
              <a:rPr lang="en-US" sz="1500" dirty="0" smtClean="0"/>
              <a:t>-PARKING  LOTS</a:t>
            </a:r>
          </a:p>
          <a:p>
            <a:r>
              <a:rPr lang="en-US" sz="1500" dirty="0" smtClean="0"/>
              <a:t>-ACCESS</a:t>
            </a:r>
          </a:p>
          <a:p>
            <a:r>
              <a:rPr lang="en-US" sz="1500" dirty="0" smtClean="0"/>
              <a:t>-UN-ARRANGED STREETS</a:t>
            </a:r>
            <a:endParaRPr lang="en-US" sz="1500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2743200"/>
            <a:ext cx="243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EXISTING MASTER PLAN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33400"/>
            <a:ext cx="8458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Revitalizing &amp; Reinventing THE NAMDAEMUN MARKET, KOREA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07120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sumiya\Desktop\19-12-2014\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1447800"/>
            <a:ext cx="4876800" cy="40027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5083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8"/>
          </a:p>
        </p:txBody>
      </p:sp>
      <p:sp>
        <p:nvSpPr>
          <p:cNvPr id="13" name="Rectangle 12"/>
          <p:cNvSpPr/>
          <p:nvPr/>
        </p:nvSpPr>
        <p:spPr>
          <a:xfrm>
            <a:off x="0" y="508336"/>
            <a:ext cx="9144000" cy="115424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8"/>
          </a:p>
        </p:txBody>
      </p:sp>
      <p:pic>
        <p:nvPicPr>
          <p:cNvPr id="2051" name="Picture 3" descr="C:\Users\sumiya\Desktop\19-12-2014\Capture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28600"/>
            <a:ext cx="4191000" cy="3210363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0" y="3352800"/>
            <a:ext cx="4507769" cy="3505200"/>
            <a:chOff x="228600" y="3352800"/>
            <a:chExt cx="4191000" cy="3258883"/>
          </a:xfrm>
        </p:grpSpPr>
        <p:pic>
          <p:nvPicPr>
            <p:cNvPr id="2050" name="Picture 2" descr="C:\Users\sumiya\Desktop\19-12-2014\1.PN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28600" y="3352800"/>
              <a:ext cx="4191000" cy="3258883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2171166" y="3944151"/>
              <a:ext cx="202844" cy="1781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778356" y="5937161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295400" y="5543283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997556" y="4292956"/>
              <a:ext cx="228600" cy="2286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937195" y="3816439"/>
              <a:ext cx="202844" cy="17815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/>
          <p:cNvSpPr/>
          <p:nvPr/>
        </p:nvSpPr>
        <p:spPr>
          <a:xfrm>
            <a:off x="4374932" y="6096000"/>
            <a:ext cx="218176" cy="19162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343400" y="5791200"/>
            <a:ext cx="245878" cy="245878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572000" y="57150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PARKING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4572000" y="6019800"/>
            <a:ext cx="152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BUS STOP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5270936" y="94596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AFTRE REVITALIZATION</a:t>
            </a:r>
            <a:endParaRPr lang="en-US" sz="20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658100" y="5410200"/>
            <a:ext cx="14859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/>
              <a:t>BIRDS EYE VIEW</a:t>
            </a:r>
            <a:endParaRPr lang="en-US" sz="1400" b="1" dirty="0"/>
          </a:p>
        </p:txBody>
      </p:sp>
      <p:pic>
        <p:nvPicPr>
          <p:cNvPr id="2053" name="Picture 5" descr="C:\Users\sumiya\Desktop\19-12-2014\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0" y="609600"/>
            <a:ext cx="3429000" cy="89535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7391400" y="6096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:CONCEPT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2245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sumiya\Desktop\revaitalization\New folder (2)\493_queens_quay_blvd_qq_at_harbourfront_600_600_both_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8475" y="491830"/>
            <a:ext cx="5315525" cy="298797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083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8"/>
          </a:p>
        </p:txBody>
      </p:sp>
      <p:sp>
        <p:nvSpPr>
          <p:cNvPr id="5" name="Rectangle 4"/>
          <p:cNvSpPr/>
          <p:nvPr/>
        </p:nvSpPr>
        <p:spPr>
          <a:xfrm>
            <a:off x="0" y="508336"/>
            <a:ext cx="9144000" cy="115424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8"/>
          </a:p>
        </p:txBody>
      </p:sp>
      <p:pic>
        <p:nvPicPr>
          <p:cNvPr id="3076" name="Picture 4" descr="C:\Users\sumiya\Desktop\revaitalization\New folder (2)\3143_simcoe_aerial_1_600_600_both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4493" y="3810000"/>
            <a:ext cx="4439507" cy="2493523"/>
          </a:xfrm>
          <a:prstGeom prst="rect">
            <a:avLst/>
          </a:prstGeom>
          <a:noFill/>
        </p:spPr>
      </p:pic>
      <p:pic>
        <p:nvPicPr>
          <p:cNvPr id="3077" name="Picture 5" descr="C:\Users\sumiya\Desktop\revaitalization\New folder (2)\3863_martin_goodman_trail_1_870_450_both_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2703" y="3810000"/>
            <a:ext cx="4329514" cy="25146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0" y="673100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QUEENS QUAY BLVD REVITALIZATION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332409" y="3384826"/>
            <a:ext cx="10668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BEFORE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077200" y="6324600"/>
            <a:ext cx="1066800" cy="30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/>
              <a:t>AFTER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57660" y="6324600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PEDISTRAIN</a:t>
            </a:r>
            <a:endParaRPr lang="en-US" sz="1600" b="1" dirty="0"/>
          </a:p>
        </p:txBody>
      </p:sp>
      <p:pic>
        <p:nvPicPr>
          <p:cNvPr id="1026" name="Picture 2" descr="C:\Users\sumiya\Desktop\19-12-2014\revaitalization\New folder (2)\amitandroy-east-bayfront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1292225"/>
            <a:ext cx="3568700" cy="18879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098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23760"/>
            <a:ext cx="614526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PROPOSAL :</a:t>
            </a:r>
          </a:p>
          <a:p>
            <a:r>
              <a:rPr lang="en-US" sz="1400" dirty="0" smtClean="0"/>
              <a:t>TOTAL AREA FOR THIS LOCATION IS ABOUT 9.68 </a:t>
            </a:r>
            <a:r>
              <a:rPr lang="en-US" sz="1400" dirty="0" smtClean="0"/>
              <a:t>ACRE.PEOPLE</a:t>
            </a:r>
          </a:p>
          <a:p>
            <a:r>
              <a:rPr lang="en-US" sz="1400" dirty="0" smtClean="0"/>
              <a:t> CAN TRAVEL IN THIS PLACE WITHIN 5 MIN WALKINGDISTANCE. </a:t>
            </a:r>
            <a:endParaRPr lang="en-US" sz="1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492" y="849537"/>
            <a:ext cx="3296508" cy="28399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5083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8" u="sng" dirty="0"/>
          </a:p>
        </p:txBody>
      </p:sp>
      <p:sp>
        <p:nvSpPr>
          <p:cNvPr id="5" name="Rectangle 4"/>
          <p:cNvSpPr/>
          <p:nvPr/>
        </p:nvSpPr>
        <p:spPr>
          <a:xfrm>
            <a:off x="0" y="508336"/>
            <a:ext cx="9144000" cy="115424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8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495654"/>
              </p:ext>
            </p:extLst>
          </p:nvPr>
        </p:nvGraphicFramePr>
        <p:xfrm>
          <a:off x="209862" y="4259105"/>
          <a:ext cx="2268591" cy="19267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1123"/>
                <a:gridCol w="437468"/>
              </a:tblGrid>
              <a:tr h="224299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KACCA(1)</a:t>
                      </a:r>
                      <a:endParaRPr lang="en-US" sz="1100" b="1" dirty="0"/>
                    </a:p>
                  </a:txBody>
                  <a:tcPr marL="73207" marR="73207" marT="36603" marB="36603"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140</a:t>
                      </a:r>
                      <a:endParaRPr lang="en-US" sz="1100" b="1" dirty="0"/>
                    </a:p>
                  </a:txBody>
                  <a:tcPr marL="73207" marR="73207" marT="36603" marB="36603"/>
                </a:tc>
              </a:tr>
              <a:tr h="228849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SEMI PUCCA(1)</a:t>
                      </a:r>
                      <a:endParaRPr lang="en-US" sz="1100" b="1" dirty="0"/>
                    </a:p>
                  </a:txBody>
                  <a:tcPr marL="73207" marR="73207" marT="36603" marB="36603"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895</a:t>
                      </a:r>
                      <a:endParaRPr lang="en-US" sz="1100" b="1" dirty="0"/>
                    </a:p>
                  </a:txBody>
                  <a:tcPr marL="73207" marR="73207" marT="36603" marB="36603"/>
                </a:tc>
              </a:tr>
              <a:tr h="228849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PUCCA(1)</a:t>
                      </a:r>
                      <a:endParaRPr lang="en-US" sz="1100" b="1" dirty="0"/>
                    </a:p>
                  </a:txBody>
                  <a:tcPr marL="73207" marR="73207" marT="36603" marB="36603"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45</a:t>
                      </a:r>
                      <a:endParaRPr lang="en-US" sz="1100" b="1" dirty="0"/>
                    </a:p>
                  </a:txBody>
                  <a:tcPr marL="73207" marR="73207" marT="36603" marB="36603"/>
                </a:tc>
              </a:tr>
              <a:tr h="228849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PUCCA(2)</a:t>
                      </a:r>
                      <a:endParaRPr lang="en-US" sz="1100" b="1" dirty="0"/>
                    </a:p>
                  </a:txBody>
                  <a:tcPr marL="73207" marR="73207" marT="36603" marB="36603"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20</a:t>
                      </a:r>
                      <a:endParaRPr lang="en-US" sz="1100" b="1" dirty="0"/>
                    </a:p>
                  </a:txBody>
                  <a:tcPr marL="73207" marR="73207" marT="36603" marB="36603"/>
                </a:tc>
              </a:tr>
              <a:tr h="228849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TINSHADE(1)</a:t>
                      </a:r>
                      <a:endParaRPr lang="en-US" sz="1100" b="1" dirty="0"/>
                    </a:p>
                  </a:txBody>
                  <a:tcPr marL="73207" marR="73207" marT="36603" marB="36603"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240</a:t>
                      </a:r>
                      <a:endParaRPr lang="en-US" sz="1100" b="1" dirty="0"/>
                    </a:p>
                  </a:txBody>
                  <a:tcPr marL="73207" marR="73207" marT="36603" marB="36603"/>
                </a:tc>
              </a:tr>
              <a:tr h="224145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UNER CONSTRUCTION(1)</a:t>
                      </a:r>
                      <a:endParaRPr lang="en-US" sz="1100" b="1" dirty="0"/>
                    </a:p>
                  </a:txBody>
                  <a:tcPr marL="73207" marR="73207" marT="36603" marB="36603"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2</a:t>
                      </a:r>
                      <a:endParaRPr lang="en-US" sz="1100" b="1" dirty="0"/>
                    </a:p>
                  </a:txBody>
                  <a:tcPr marL="73207" marR="73207" marT="36603" marB="36603"/>
                </a:tc>
              </a:tr>
              <a:tr h="224145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PUCCA(3)</a:t>
                      </a:r>
                      <a:endParaRPr lang="en-US" sz="1100" b="1" dirty="0"/>
                    </a:p>
                  </a:txBody>
                  <a:tcPr marL="73207" marR="73207" marT="36603" marB="36603"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8</a:t>
                      </a:r>
                      <a:endParaRPr lang="en-US" sz="1100" b="1" dirty="0"/>
                    </a:p>
                  </a:txBody>
                  <a:tcPr marL="73207" marR="73207" marT="36603" marB="36603"/>
                </a:tc>
              </a:tr>
              <a:tr h="228849"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PUCCA(4)</a:t>
                      </a:r>
                      <a:endParaRPr lang="en-US" sz="1100" b="1" dirty="0"/>
                    </a:p>
                  </a:txBody>
                  <a:tcPr marL="73207" marR="73207" marT="36603" marB="36603"/>
                </a:tc>
                <a:tc>
                  <a:txBody>
                    <a:bodyPr/>
                    <a:lstStyle/>
                    <a:p>
                      <a:r>
                        <a:rPr lang="en-US" sz="1100" b="1" dirty="0" smtClean="0"/>
                        <a:t>2</a:t>
                      </a:r>
                      <a:endParaRPr lang="en-US" sz="1100" b="1" dirty="0"/>
                    </a:p>
                  </a:txBody>
                  <a:tcPr marL="73207" marR="73207" marT="36603" marB="36603"/>
                </a:tc>
              </a:tr>
            </a:tbl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183504191"/>
              </p:ext>
            </p:extLst>
          </p:nvPr>
        </p:nvGraphicFramePr>
        <p:xfrm>
          <a:off x="2645844" y="3398795"/>
          <a:ext cx="5793619" cy="4171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>
            <a:off x="0" y="1455765"/>
            <a:ext cx="5966085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WHY WE CHOOSE </a:t>
            </a:r>
            <a:r>
              <a:rPr lang="en-US" sz="1600" b="1" dirty="0" smtClean="0"/>
              <a:t>:</a:t>
            </a:r>
          </a:p>
          <a:p>
            <a:r>
              <a:rPr lang="en-US" sz="1400" dirty="0" smtClean="0"/>
              <a:t>MAXIMUM OPEN SPACE IN THIS LOCATION,MINIMUM NUMBER OF PUCCA AND </a:t>
            </a:r>
            <a:r>
              <a:rPr lang="en-US" sz="1400" dirty="0" smtClean="0"/>
              <a:t>SEMI</a:t>
            </a:r>
          </a:p>
          <a:p>
            <a:r>
              <a:rPr lang="en-US" sz="1400" dirty="0" smtClean="0"/>
              <a:t> PUCCABUILDING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COW </a:t>
            </a:r>
            <a:r>
              <a:rPr lang="en-US" sz="1400" dirty="0" smtClean="0"/>
              <a:t>HIDE BAZAR AND COW,GOAT AND CHICKEN BAZAR ARE PERFORMING </a:t>
            </a:r>
            <a:r>
              <a:rPr lang="en-US" sz="1400" dirty="0" smtClean="0"/>
              <a:t>IN</a:t>
            </a:r>
          </a:p>
          <a:p>
            <a:r>
              <a:rPr lang="en-US" sz="1400" dirty="0" smtClean="0"/>
              <a:t> </a:t>
            </a:r>
            <a:r>
              <a:rPr lang="en-US" sz="1400" dirty="0" smtClean="0"/>
              <a:t>THIS PLACE.BUT OUR PROPOSAL IS SHIFTING THOSE FUNCTIONS IN ANOTHER </a:t>
            </a:r>
            <a:endParaRPr lang="en-US" sz="1400" dirty="0" smtClean="0"/>
          </a:p>
          <a:p>
            <a:r>
              <a:rPr lang="en-US" sz="1400" dirty="0" smtClean="0"/>
              <a:t>PLACE.POSSIBLY IN </a:t>
            </a:r>
            <a:r>
              <a:rPr lang="en-US" sz="1400" dirty="0" smtClean="0"/>
              <a:t>EXISTING SHOSHAN.BECAUSE SHASHAN IS NOT </a:t>
            </a:r>
            <a:r>
              <a:rPr lang="en-US" sz="1400" dirty="0" smtClean="0"/>
              <a:t>APPROPRIATE</a:t>
            </a:r>
          </a:p>
          <a:p>
            <a:r>
              <a:rPr lang="en-US" sz="1400" dirty="0" smtClean="0"/>
              <a:t> </a:t>
            </a:r>
            <a:r>
              <a:rPr lang="en-US" sz="1400" dirty="0" smtClean="0"/>
              <a:t>IN </a:t>
            </a:r>
            <a:r>
              <a:rPr lang="en-US" sz="1400" dirty="0" smtClean="0"/>
              <a:t>RESIDENTIAL </a:t>
            </a:r>
            <a:r>
              <a:rPr lang="en-US" sz="1400" dirty="0" smtClean="0"/>
              <a:t>AREAS.SO WE WANT TO SHIFT THIS SHASHAN OUTSIDE FROM </a:t>
            </a:r>
            <a:endParaRPr lang="en-US" sz="1400" dirty="0" smtClean="0"/>
          </a:p>
          <a:p>
            <a:r>
              <a:rPr lang="en-US" sz="1400" dirty="0" smtClean="0"/>
              <a:t>THE </a:t>
            </a:r>
            <a:r>
              <a:rPr lang="en-US" sz="1400" dirty="0" smtClean="0"/>
              <a:t>RESIDENTIAL AREA.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24" y="575134"/>
            <a:ext cx="7825363" cy="569261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083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8"/>
          </a:p>
        </p:txBody>
      </p:sp>
      <p:sp>
        <p:nvSpPr>
          <p:cNvPr id="4" name="Rectangle 3"/>
          <p:cNvSpPr/>
          <p:nvPr/>
        </p:nvSpPr>
        <p:spPr>
          <a:xfrm>
            <a:off x="0" y="508336"/>
            <a:ext cx="9144000" cy="115424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8"/>
          </a:p>
        </p:txBody>
      </p:sp>
      <p:grpSp>
        <p:nvGrpSpPr>
          <p:cNvPr id="12" name="Group 11"/>
          <p:cNvGrpSpPr/>
          <p:nvPr/>
        </p:nvGrpSpPr>
        <p:grpSpPr>
          <a:xfrm>
            <a:off x="2628404" y="6351426"/>
            <a:ext cx="246460" cy="332185"/>
            <a:chOff x="1143000" y="25679400"/>
            <a:chExt cx="1752600" cy="2362200"/>
          </a:xfrm>
        </p:grpSpPr>
        <p:sp>
          <p:nvSpPr>
            <p:cNvPr id="13" name="Oval 12"/>
            <p:cNvSpPr/>
            <p:nvPr/>
          </p:nvSpPr>
          <p:spPr>
            <a:xfrm>
              <a:off x="1143000" y="26365200"/>
              <a:ext cx="1752600" cy="16764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828800" y="25679400"/>
              <a:ext cx="381000" cy="167640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23620" y="6266098"/>
            <a:ext cx="3119705" cy="591902"/>
            <a:chOff x="3133175" y="5876330"/>
            <a:chExt cx="3119705" cy="591902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317991" y="5950544"/>
              <a:ext cx="2397009" cy="222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5714997" y="5876330"/>
              <a:ext cx="0" cy="1723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307985" y="5894260"/>
              <a:ext cx="0" cy="1723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5526739" y="6098900"/>
              <a:ext cx="726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.5 KM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33175" y="6089936"/>
              <a:ext cx="726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 rot="797763">
            <a:off x="4795094" y="2006679"/>
            <a:ext cx="885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LOADING </a:t>
            </a:r>
          </a:p>
          <a:p>
            <a:r>
              <a:rPr lang="en-US" sz="800" b="1" dirty="0" smtClean="0"/>
              <a:t>UNLOADING </a:t>
            </a:r>
          </a:p>
          <a:p>
            <a:r>
              <a:rPr lang="en-US" sz="800" b="1" dirty="0" smtClean="0"/>
              <a:t>AREA &amp; TRUCK STAND</a:t>
            </a:r>
          </a:p>
        </p:txBody>
      </p:sp>
      <p:sp>
        <p:nvSpPr>
          <p:cNvPr id="21" name="TextBox 20"/>
          <p:cNvSpPr txBox="1"/>
          <p:nvPr/>
        </p:nvSpPr>
        <p:spPr>
          <a:xfrm rot="797763">
            <a:off x="5362489" y="3053226"/>
            <a:ext cx="8859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FISH BAZAR</a:t>
            </a:r>
          </a:p>
        </p:txBody>
      </p:sp>
      <p:sp>
        <p:nvSpPr>
          <p:cNvPr id="22" name="TextBox 21"/>
          <p:cNvSpPr txBox="1"/>
          <p:nvPr/>
        </p:nvSpPr>
        <p:spPr>
          <a:xfrm rot="797763">
            <a:off x="4703576" y="2916670"/>
            <a:ext cx="885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COW &amp; HIDE </a:t>
            </a:r>
          </a:p>
          <a:p>
            <a:r>
              <a:rPr lang="en-US" sz="800" b="1" dirty="0" smtClean="0"/>
              <a:t>HAT</a:t>
            </a:r>
          </a:p>
        </p:txBody>
      </p:sp>
      <p:sp>
        <p:nvSpPr>
          <p:cNvPr id="23" name="TextBox 22"/>
          <p:cNvSpPr txBox="1"/>
          <p:nvPr/>
        </p:nvSpPr>
        <p:spPr>
          <a:xfrm rot="797763">
            <a:off x="5493355" y="2374500"/>
            <a:ext cx="885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VEGETABLE</a:t>
            </a:r>
          </a:p>
          <a:p>
            <a:r>
              <a:rPr lang="en-US" sz="800" b="1" dirty="0" smtClean="0"/>
              <a:t>BAZAR</a:t>
            </a:r>
          </a:p>
        </p:txBody>
      </p:sp>
      <p:sp>
        <p:nvSpPr>
          <p:cNvPr id="24" name="TextBox 23"/>
          <p:cNvSpPr txBox="1"/>
          <p:nvPr/>
        </p:nvSpPr>
        <p:spPr>
          <a:xfrm rot="797763">
            <a:off x="4157139" y="2580973"/>
            <a:ext cx="574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WHOLE</a:t>
            </a:r>
          </a:p>
          <a:p>
            <a:r>
              <a:rPr lang="en-US" sz="800" b="1" dirty="0" smtClean="0"/>
              <a:t>SALE SHOP</a:t>
            </a:r>
          </a:p>
        </p:txBody>
      </p:sp>
      <p:sp>
        <p:nvSpPr>
          <p:cNvPr id="25" name="TextBox 24"/>
          <p:cNvSpPr txBox="1"/>
          <p:nvPr/>
        </p:nvSpPr>
        <p:spPr>
          <a:xfrm rot="797763">
            <a:off x="4194064" y="1938133"/>
            <a:ext cx="8859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RESIDENTIAL</a:t>
            </a:r>
          </a:p>
          <a:p>
            <a:r>
              <a:rPr lang="en-US" sz="800" b="1" dirty="0" smtClean="0"/>
              <a:t>AREA</a:t>
            </a:r>
          </a:p>
        </p:txBody>
      </p:sp>
      <p:sp>
        <p:nvSpPr>
          <p:cNvPr id="30" name="TextBox 29"/>
          <p:cNvSpPr txBox="1"/>
          <p:nvPr/>
        </p:nvSpPr>
        <p:spPr>
          <a:xfrm rot="797763">
            <a:off x="5293419" y="3586449"/>
            <a:ext cx="88590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/>
              <a:t>SQUARE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8601" y="67236"/>
            <a:ext cx="411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PROPOSAL</a:t>
            </a:r>
            <a:endParaRPr lang="en-US" sz="2400" b="1" dirty="0"/>
          </a:p>
        </p:txBody>
      </p:sp>
      <p:cxnSp>
        <p:nvCxnSpPr>
          <p:cNvPr id="7" name="Straight Arrow Connector 6"/>
          <p:cNvCxnSpPr>
            <a:endCxn id="24" idx="0"/>
          </p:cNvCxnSpPr>
          <p:nvPr/>
        </p:nvCxnSpPr>
        <p:spPr>
          <a:xfrm flipH="1">
            <a:off x="4497630" y="2554778"/>
            <a:ext cx="429048" cy="323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998237" y="2545597"/>
            <a:ext cx="6601" cy="3057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033001" y="2536371"/>
            <a:ext cx="620249" cy="1229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5033001" y="2577736"/>
            <a:ext cx="617101" cy="4722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5892848" y="3393588"/>
            <a:ext cx="174812" cy="36570"/>
          </a:xfrm>
          <a:prstGeom prst="straightConnector1">
            <a:avLst/>
          </a:prstGeom>
          <a:ln>
            <a:solidFill>
              <a:srgbClr val="000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5848902" y="3493222"/>
            <a:ext cx="174812" cy="36570"/>
          </a:xfrm>
          <a:prstGeom prst="straightConnector1">
            <a:avLst/>
          </a:prstGeom>
          <a:ln>
            <a:solidFill>
              <a:srgbClr val="000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 flipV="1">
            <a:off x="5919015" y="3289063"/>
            <a:ext cx="174812" cy="36570"/>
          </a:xfrm>
          <a:prstGeom prst="straightConnector1">
            <a:avLst/>
          </a:prstGeom>
          <a:ln>
            <a:solidFill>
              <a:srgbClr val="000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5936308" y="3187103"/>
            <a:ext cx="174812" cy="36570"/>
          </a:xfrm>
          <a:prstGeom prst="straightConnector1">
            <a:avLst/>
          </a:prstGeom>
          <a:ln>
            <a:solidFill>
              <a:srgbClr val="000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 flipV="1">
            <a:off x="5994919" y="3003545"/>
            <a:ext cx="174812" cy="36570"/>
          </a:xfrm>
          <a:prstGeom prst="straightConnector1">
            <a:avLst/>
          </a:prstGeom>
          <a:ln>
            <a:solidFill>
              <a:srgbClr val="000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5979782" y="3103175"/>
            <a:ext cx="174812" cy="36570"/>
          </a:xfrm>
          <a:prstGeom prst="straightConnector1">
            <a:avLst/>
          </a:prstGeom>
          <a:ln>
            <a:solidFill>
              <a:srgbClr val="000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6021086" y="2899020"/>
            <a:ext cx="174812" cy="36570"/>
          </a:xfrm>
          <a:prstGeom prst="straightConnector1">
            <a:avLst/>
          </a:prstGeom>
          <a:ln>
            <a:solidFill>
              <a:srgbClr val="000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6038379" y="2797060"/>
            <a:ext cx="174812" cy="36570"/>
          </a:xfrm>
          <a:prstGeom prst="straightConnector1">
            <a:avLst/>
          </a:prstGeom>
          <a:ln>
            <a:solidFill>
              <a:srgbClr val="000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/>
          <p:cNvGrpSpPr/>
          <p:nvPr/>
        </p:nvGrpSpPr>
        <p:grpSpPr>
          <a:xfrm rot="10800000">
            <a:off x="4048676" y="2723496"/>
            <a:ext cx="233423" cy="220128"/>
            <a:chOff x="6490329" y="3282563"/>
            <a:chExt cx="233423" cy="220128"/>
          </a:xfrm>
        </p:grpSpPr>
        <p:cxnSp>
          <p:nvCxnSpPr>
            <p:cNvPr id="52" name="Straight Arrow Connector 51"/>
            <p:cNvCxnSpPr/>
            <p:nvPr/>
          </p:nvCxnSpPr>
          <p:spPr>
            <a:xfrm flipH="1" flipV="1">
              <a:off x="6490329" y="3466121"/>
              <a:ext cx="174812" cy="36570"/>
            </a:xfrm>
            <a:prstGeom prst="straightConnector1">
              <a:avLst/>
            </a:prstGeom>
            <a:ln>
              <a:solidFill>
                <a:srgbClr val="000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H="1" flipV="1">
              <a:off x="6548940" y="3282563"/>
              <a:ext cx="174812" cy="36570"/>
            </a:xfrm>
            <a:prstGeom prst="straightConnector1">
              <a:avLst/>
            </a:prstGeom>
            <a:ln>
              <a:solidFill>
                <a:srgbClr val="000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 flipV="1">
              <a:off x="6533803" y="3382193"/>
              <a:ext cx="174812" cy="36570"/>
            </a:xfrm>
            <a:prstGeom prst="straightConnector1">
              <a:avLst/>
            </a:prstGeom>
            <a:ln>
              <a:solidFill>
                <a:srgbClr val="000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 rot="5400000">
            <a:off x="4832171" y="3227662"/>
            <a:ext cx="252253" cy="237608"/>
            <a:chOff x="6473036" y="3466121"/>
            <a:chExt cx="192105" cy="138530"/>
          </a:xfrm>
        </p:grpSpPr>
        <p:cxnSp>
          <p:nvCxnSpPr>
            <p:cNvPr id="61" name="Straight Arrow Connector 60"/>
            <p:cNvCxnSpPr/>
            <p:nvPr/>
          </p:nvCxnSpPr>
          <p:spPr>
            <a:xfrm flipH="1" flipV="1">
              <a:off x="6473036" y="3568081"/>
              <a:ext cx="174812" cy="36570"/>
            </a:xfrm>
            <a:prstGeom prst="straightConnector1">
              <a:avLst/>
            </a:prstGeom>
            <a:ln>
              <a:solidFill>
                <a:srgbClr val="000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H="1" flipV="1">
              <a:off x="6490329" y="3466121"/>
              <a:ext cx="174812" cy="36570"/>
            </a:xfrm>
            <a:prstGeom prst="straightConnector1">
              <a:avLst/>
            </a:prstGeom>
            <a:ln>
              <a:solidFill>
                <a:srgbClr val="000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/>
          <p:cNvGrpSpPr/>
          <p:nvPr/>
        </p:nvGrpSpPr>
        <p:grpSpPr>
          <a:xfrm rot="16200000">
            <a:off x="5633379" y="2891078"/>
            <a:ext cx="221298" cy="229301"/>
            <a:chOff x="6402923" y="3672606"/>
            <a:chExt cx="218758" cy="136204"/>
          </a:xfrm>
        </p:grpSpPr>
        <p:cxnSp>
          <p:nvCxnSpPr>
            <p:cNvPr id="68" name="Straight Arrow Connector 67"/>
            <p:cNvCxnSpPr/>
            <p:nvPr/>
          </p:nvCxnSpPr>
          <p:spPr>
            <a:xfrm flipH="1" flipV="1">
              <a:off x="6446869" y="3672606"/>
              <a:ext cx="174812" cy="36570"/>
            </a:xfrm>
            <a:prstGeom prst="straightConnector1">
              <a:avLst/>
            </a:prstGeom>
            <a:ln>
              <a:solidFill>
                <a:srgbClr val="000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H="1" flipV="1">
              <a:off x="6402923" y="3772240"/>
              <a:ext cx="174812" cy="36570"/>
            </a:xfrm>
            <a:prstGeom prst="straightConnector1">
              <a:avLst/>
            </a:prstGeom>
            <a:ln>
              <a:solidFill>
                <a:srgbClr val="000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 rot="5705423">
            <a:off x="5694934" y="2689355"/>
            <a:ext cx="255285" cy="226454"/>
            <a:chOff x="6575107" y="3076078"/>
            <a:chExt cx="192105" cy="138530"/>
          </a:xfrm>
        </p:grpSpPr>
        <p:cxnSp>
          <p:nvCxnSpPr>
            <p:cNvPr id="84" name="Straight Arrow Connector 83"/>
            <p:cNvCxnSpPr/>
            <p:nvPr/>
          </p:nvCxnSpPr>
          <p:spPr>
            <a:xfrm flipH="1" flipV="1">
              <a:off x="6575107" y="3178038"/>
              <a:ext cx="174812" cy="36570"/>
            </a:xfrm>
            <a:prstGeom prst="straightConnector1">
              <a:avLst/>
            </a:prstGeom>
            <a:ln>
              <a:solidFill>
                <a:srgbClr val="000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84"/>
            <p:cNvCxnSpPr/>
            <p:nvPr/>
          </p:nvCxnSpPr>
          <p:spPr>
            <a:xfrm flipH="1" flipV="1">
              <a:off x="6592400" y="3076078"/>
              <a:ext cx="174812" cy="36570"/>
            </a:xfrm>
            <a:prstGeom prst="straightConnector1">
              <a:avLst/>
            </a:prstGeom>
            <a:ln>
              <a:solidFill>
                <a:srgbClr val="000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7" name="Straight Arrow Connector 86"/>
          <p:cNvCxnSpPr/>
          <p:nvPr/>
        </p:nvCxnSpPr>
        <p:spPr>
          <a:xfrm flipV="1">
            <a:off x="2874864" y="5169408"/>
            <a:ext cx="348756" cy="73152"/>
          </a:xfrm>
          <a:prstGeom prst="straightConnector1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3345907" y="4797298"/>
            <a:ext cx="125058" cy="316992"/>
          </a:xfrm>
          <a:prstGeom prst="straightConnector1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3535128" y="4273423"/>
            <a:ext cx="125058" cy="316992"/>
          </a:xfrm>
          <a:prstGeom prst="straightConnector1">
            <a:avLst/>
          </a:prstGeom>
          <a:ln w="28575"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835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749300"/>
            <a:ext cx="4591050" cy="3815241"/>
            <a:chOff x="0" y="584200"/>
            <a:chExt cx="4591050" cy="3815241"/>
          </a:xfrm>
        </p:grpSpPr>
        <p:grpSp>
          <p:nvGrpSpPr>
            <p:cNvPr id="12" name="Group 11"/>
            <p:cNvGrpSpPr/>
            <p:nvPr/>
          </p:nvGrpSpPr>
          <p:grpSpPr>
            <a:xfrm>
              <a:off x="0" y="584200"/>
              <a:ext cx="4591050" cy="3815241"/>
              <a:chOff x="0" y="812800"/>
              <a:chExt cx="4591050" cy="381524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875191"/>
                <a:ext cx="4591050" cy="3752850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2604719" y="3710186"/>
                <a:ext cx="1896035" cy="9126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0" y="812800"/>
                <a:ext cx="1397000" cy="2921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0" y="1422400"/>
              <a:ext cx="1181100" cy="2032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6" descr="C:\Users\sumiya\Desktop\revaitalization\New folder (2)\499_queens_quay_blvd_view_qq_mosaic_870_450_both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7500" y="1384300"/>
            <a:ext cx="4680534" cy="46291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083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8" u="sng" dirty="0"/>
          </a:p>
        </p:txBody>
      </p:sp>
      <p:sp>
        <p:nvSpPr>
          <p:cNvPr id="4" name="Rectangle 3"/>
          <p:cNvSpPr/>
          <p:nvPr/>
        </p:nvSpPr>
        <p:spPr>
          <a:xfrm>
            <a:off x="0" y="508336"/>
            <a:ext cx="9144000" cy="115424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8"/>
          </a:p>
        </p:txBody>
      </p:sp>
      <p:sp>
        <p:nvSpPr>
          <p:cNvPr id="5" name="TextBox 4"/>
          <p:cNvSpPr txBox="1"/>
          <p:nvPr/>
        </p:nvSpPr>
        <p:spPr>
          <a:xfrm>
            <a:off x="6414247" y="821216"/>
            <a:ext cx="27297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Wide Pedestrian</a:t>
            </a:r>
          </a:p>
          <a:p>
            <a:pPr algn="r"/>
            <a:r>
              <a:rPr lang="en-US" b="1" dirty="0" smtClean="0"/>
              <a:t>At Main Street</a:t>
            </a:r>
          </a:p>
          <a:p>
            <a:endParaRPr lang="en-US" sz="20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0" y="71735"/>
            <a:ext cx="4643942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2400" b="1" cap="all" dirty="0" smtClean="0">
                <a:ln w="0"/>
                <a:solidFill>
                  <a:schemeClr val="tx1"/>
                </a:solidFill>
                <a:effectLst>
                  <a:reflection blurRad="12700" stA="50000" endPos="50000" dist="5000" dir="5400000" sy="-100000" rotWithShape="0"/>
                </a:effectLst>
              </a:rPr>
              <a:t>PROPOSAL</a:t>
            </a:r>
            <a:endParaRPr lang="en-US" sz="2400" b="1" cap="all" dirty="0">
              <a:ln w="0"/>
              <a:solidFill>
                <a:schemeClr val="tx1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0585" y="3792070"/>
            <a:ext cx="1245995" cy="3630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3777543"/>
            <a:ext cx="3746501" cy="30804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508000"/>
            <a:ext cx="248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Conceptual sketch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51084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704" y="3304857"/>
            <a:ext cx="4211111" cy="3368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26" y="2994680"/>
            <a:ext cx="2690516" cy="37808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11436" y="377910"/>
            <a:ext cx="9155435" cy="92893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6" name="Rectangle 5"/>
          <p:cNvSpPr/>
          <p:nvPr/>
        </p:nvSpPr>
        <p:spPr>
          <a:xfrm>
            <a:off x="0" y="-3358"/>
            <a:ext cx="9144000" cy="381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grpSp>
        <p:nvGrpSpPr>
          <p:cNvPr id="2" name="Group 1"/>
          <p:cNvGrpSpPr/>
          <p:nvPr/>
        </p:nvGrpSpPr>
        <p:grpSpPr>
          <a:xfrm>
            <a:off x="6817277" y="354643"/>
            <a:ext cx="2374898" cy="3549426"/>
            <a:chOff x="7632242" y="3222656"/>
            <a:chExt cx="1660800" cy="2554991"/>
          </a:xfrm>
        </p:grpSpPr>
        <p:sp>
          <p:nvSpPr>
            <p:cNvPr id="40" name="TextBox 39"/>
            <p:cNvSpPr txBox="1"/>
            <p:nvPr/>
          </p:nvSpPr>
          <p:spPr>
            <a:xfrm>
              <a:off x="7632242" y="3222656"/>
              <a:ext cx="1660800" cy="458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b="1" dirty="0" smtClean="0"/>
                <a:t>ADMINISTRATIVE</a:t>
              </a:r>
            </a:p>
            <a:p>
              <a:pPr algn="r"/>
              <a:r>
                <a:rPr lang="en-US" b="1" dirty="0" smtClean="0"/>
                <a:t>STRUCTURE </a:t>
              </a:r>
              <a:endParaRPr lang="en-US" b="1" dirty="0"/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8372773" y="3710827"/>
              <a:ext cx="691480" cy="2066820"/>
              <a:chOff x="31868288" y="10622922"/>
              <a:chExt cx="4145054" cy="12389480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31868288" y="10622922"/>
                <a:ext cx="4145054" cy="12389480"/>
                <a:chOff x="31868288" y="10622922"/>
                <a:chExt cx="4145054" cy="12389480"/>
              </a:xfrm>
            </p:grpSpPr>
            <p:sp>
              <p:nvSpPr>
                <p:cNvPr id="43" name="Rectangle 42"/>
                <p:cNvSpPr/>
                <p:nvPr/>
              </p:nvSpPr>
              <p:spPr>
                <a:xfrm>
                  <a:off x="31891216" y="10622922"/>
                  <a:ext cx="4122126" cy="978113"/>
                </a:xfrm>
                <a:prstGeom prst="rect">
                  <a:avLst/>
                </a:prstGeom>
                <a:solidFill>
                  <a:srgbClr val="C7E6A4"/>
                </a:solidFill>
                <a:ln w="57150">
                  <a:solidFill>
                    <a:srgbClr val="C7E6A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 dirty="0">
                      <a:solidFill>
                        <a:schemeClr val="tx1"/>
                      </a:solidFill>
                    </a:rPr>
                    <a:t>BANGLADESH</a:t>
                  </a:r>
                </a:p>
              </p:txBody>
            </p:sp>
            <p:sp>
              <p:nvSpPr>
                <p:cNvPr id="44" name="Rectangle 43"/>
                <p:cNvSpPr/>
                <p:nvPr/>
              </p:nvSpPr>
              <p:spPr>
                <a:xfrm>
                  <a:off x="31891216" y="12420600"/>
                  <a:ext cx="4053259" cy="1278416"/>
                </a:xfrm>
                <a:prstGeom prst="rect">
                  <a:avLst/>
                </a:prstGeom>
                <a:solidFill>
                  <a:srgbClr val="C7E6A4"/>
                </a:solidFill>
                <a:ln w="57150">
                  <a:solidFill>
                    <a:srgbClr val="C7E6A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 dirty="0">
                      <a:solidFill>
                        <a:schemeClr val="tx1"/>
                      </a:solidFill>
                    </a:rPr>
                    <a:t>DHAKA DIVISION</a:t>
                  </a:r>
                </a:p>
              </p:txBody>
            </p:sp>
            <p:sp>
              <p:nvSpPr>
                <p:cNvPr id="45" name="Rectangle 44"/>
                <p:cNvSpPr/>
                <p:nvPr/>
              </p:nvSpPr>
              <p:spPr>
                <a:xfrm>
                  <a:off x="31891216" y="14554200"/>
                  <a:ext cx="4053259" cy="1414150"/>
                </a:xfrm>
                <a:prstGeom prst="rect">
                  <a:avLst/>
                </a:prstGeom>
                <a:solidFill>
                  <a:srgbClr val="C7E6A4"/>
                </a:solidFill>
                <a:ln w="57150">
                  <a:solidFill>
                    <a:srgbClr val="C7E6A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>
                      <a:solidFill>
                        <a:schemeClr val="tx1"/>
                      </a:solidFill>
                    </a:rPr>
                    <a:t>MYMENSINGH</a:t>
                  </a:r>
                </a:p>
                <a:p>
                  <a:pPr algn="ctr"/>
                  <a:r>
                    <a:rPr lang="en-US" sz="800" dirty="0">
                      <a:solidFill>
                        <a:schemeClr val="tx1"/>
                      </a:solidFill>
                    </a:rPr>
                    <a:t>DISTRICT</a:t>
                  </a:r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31891216" y="16878381"/>
                  <a:ext cx="4122121" cy="1181012"/>
                </a:xfrm>
                <a:prstGeom prst="rect">
                  <a:avLst/>
                </a:prstGeom>
                <a:solidFill>
                  <a:srgbClr val="C7E6A4"/>
                </a:solidFill>
                <a:ln w="57150">
                  <a:solidFill>
                    <a:srgbClr val="C7E6A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900" dirty="0">
                      <a:solidFill>
                        <a:schemeClr val="tx1"/>
                      </a:solidFill>
                    </a:rPr>
                    <a:t>SADAR UPAZILA</a:t>
                  </a:r>
                </a:p>
              </p:txBody>
            </p:sp>
            <p:sp>
              <p:nvSpPr>
                <p:cNvPr id="47" name="Rectangle 46"/>
                <p:cNvSpPr/>
                <p:nvPr/>
              </p:nvSpPr>
              <p:spPr>
                <a:xfrm>
                  <a:off x="31891216" y="18973797"/>
                  <a:ext cx="4053259" cy="1981200"/>
                </a:xfrm>
                <a:prstGeom prst="rect">
                  <a:avLst/>
                </a:prstGeom>
                <a:solidFill>
                  <a:srgbClr val="C7E6A4"/>
                </a:solidFill>
                <a:ln w="57150">
                  <a:solidFill>
                    <a:srgbClr val="C7E6A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>
                      <a:solidFill>
                        <a:schemeClr val="tx1"/>
                      </a:solidFill>
                    </a:rPr>
                    <a:t>CHAR NILAKSHMIA UNION</a:t>
                  </a:r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31868288" y="21843593"/>
                  <a:ext cx="4099156" cy="1168809"/>
                </a:xfrm>
                <a:prstGeom prst="rect">
                  <a:avLst/>
                </a:prstGeom>
                <a:solidFill>
                  <a:srgbClr val="C7E6A4"/>
                </a:solidFill>
                <a:ln w="57150">
                  <a:solidFill>
                    <a:srgbClr val="C7E6A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800" dirty="0">
                      <a:solidFill>
                        <a:schemeClr val="tx1"/>
                      </a:solidFill>
                    </a:rPr>
                    <a:t>SHAMBHUGANJ</a:t>
                  </a:r>
                </a:p>
              </p:txBody>
            </p:sp>
          </p:grpSp>
          <p:sp>
            <p:nvSpPr>
              <p:cNvPr id="50" name="Down Arrow 49"/>
              <p:cNvSpPr/>
              <p:nvPr/>
            </p:nvSpPr>
            <p:spPr>
              <a:xfrm>
                <a:off x="33604202" y="11601035"/>
                <a:ext cx="685801" cy="819566"/>
              </a:xfrm>
              <a:prstGeom prst="downArrow">
                <a:avLst/>
              </a:prstGeom>
              <a:solidFill>
                <a:srgbClr val="C7E6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46"/>
              </a:p>
            </p:txBody>
          </p:sp>
          <p:sp>
            <p:nvSpPr>
              <p:cNvPr id="52" name="Down Arrow 51"/>
              <p:cNvSpPr/>
              <p:nvPr/>
            </p:nvSpPr>
            <p:spPr>
              <a:xfrm>
                <a:off x="33604200" y="13724445"/>
                <a:ext cx="685800" cy="819567"/>
              </a:xfrm>
              <a:prstGeom prst="downArrow">
                <a:avLst/>
              </a:prstGeom>
              <a:solidFill>
                <a:srgbClr val="C7E6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46"/>
              </a:p>
            </p:txBody>
          </p:sp>
          <p:sp>
            <p:nvSpPr>
              <p:cNvPr id="53" name="Down Arrow 52"/>
              <p:cNvSpPr/>
              <p:nvPr/>
            </p:nvSpPr>
            <p:spPr>
              <a:xfrm>
                <a:off x="33604200" y="15978541"/>
                <a:ext cx="685800" cy="861659"/>
              </a:xfrm>
              <a:prstGeom prst="downArrow">
                <a:avLst/>
              </a:prstGeom>
              <a:solidFill>
                <a:srgbClr val="C7E6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46"/>
              </a:p>
            </p:txBody>
          </p:sp>
          <p:sp>
            <p:nvSpPr>
              <p:cNvPr id="54" name="Down Arrow 53"/>
              <p:cNvSpPr/>
              <p:nvPr/>
            </p:nvSpPr>
            <p:spPr>
              <a:xfrm>
                <a:off x="33621022" y="18082412"/>
                <a:ext cx="685800" cy="861659"/>
              </a:xfrm>
              <a:prstGeom prst="downArrow">
                <a:avLst/>
              </a:prstGeom>
              <a:solidFill>
                <a:srgbClr val="C7E6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46"/>
              </a:p>
            </p:txBody>
          </p:sp>
          <p:sp>
            <p:nvSpPr>
              <p:cNvPr id="55" name="Down Arrow 54"/>
              <p:cNvSpPr/>
              <p:nvPr/>
            </p:nvSpPr>
            <p:spPr>
              <a:xfrm>
                <a:off x="33604200" y="20955000"/>
                <a:ext cx="685800" cy="861659"/>
              </a:xfrm>
              <a:prstGeom prst="downArrow">
                <a:avLst/>
              </a:prstGeom>
              <a:solidFill>
                <a:srgbClr val="C7E6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46"/>
              </a:p>
            </p:txBody>
          </p:sp>
        </p:grpSp>
      </p:grpSp>
      <p:sp>
        <p:nvSpPr>
          <p:cNvPr id="63" name="Rectangle 62"/>
          <p:cNvSpPr/>
          <p:nvPr/>
        </p:nvSpPr>
        <p:spPr>
          <a:xfrm>
            <a:off x="-11437" y="470804"/>
            <a:ext cx="4967910" cy="2523876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grpSp>
        <p:nvGrpSpPr>
          <p:cNvPr id="61" name="Group 60"/>
          <p:cNvGrpSpPr/>
          <p:nvPr/>
        </p:nvGrpSpPr>
        <p:grpSpPr>
          <a:xfrm>
            <a:off x="2687540" y="759844"/>
            <a:ext cx="2480227" cy="1633616"/>
            <a:chOff x="10312128" y="-9809497"/>
            <a:chExt cx="17006574" cy="10622835"/>
          </a:xfrm>
        </p:grpSpPr>
        <p:sp>
          <p:nvSpPr>
            <p:cNvPr id="25" name="TextBox 24"/>
            <p:cNvSpPr txBox="1"/>
            <p:nvPr/>
          </p:nvSpPr>
          <p:spPr>
            <a:xfrm>
              <a:off x="12272292" y="-7792524"/>
              <a:ext cx="15046410" cy="86058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1. REVENUE</a:t>
              </a:r>
              <a:endParaRPr lang="en-US" sz="1600" dirty="0"/>
            </a:p>
            <a:p>
              <a:r>
                <a:rPr lang="en-US" sz="1600" dirty="0"/>
                <a:t>2. </a:t>
              </a:r>
              <a:r>
                <a:rPr lang="en-US" sz="1600" dirty="0" smtClean="0"/>
                <a:t>LOCATION</a:t>
              </a:r>
              <a:endParaRPr lang="en-US" sz="1600" dirty="0"/>
            </a:p>
            <a:p>
              <a:r>
                <a:rPr lang="en-US" sz="1600" dirty="0" smtClean="0"/>
                <a:t>3. PROBABLE           GROWTH CENTRE</a:t>
              </a:r>
              <a:endParaRPr lang="en-US" sz="1600" dirty="0"/>
            </a:p>
            <a:p>
              <a:r>
                <a:rPr lang="en-US" sz="1600" dirty="0" smtClean="0"/>
                <a:t> </a:t>
              </a:r>
              <a:endParaRPr lang="en-US" sz="16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312128" y="-9809497"/>
              <a:ext cx="15557760" cy="2801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/>
                <a:t>WHY WE CHOOSE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38100" y="642760"/>
            <a:ext cx="259079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SHAMBHUGANJ IS AN AREA </a:t>
            </a:r>
            <a:r>
              <a:rPr lang="en-US" sz="1600" dirty="0" smtClean="0"/>
              <a:t>OF MYMENSINGH, BANGLADESH.IT </a:t>
            </a:r>
            <a:r>
              <a:rPr lang="en-US" sz="1600" dirty="0"/>
              <a:t>IS SITUATED ON THE NORTHERN SIDE OF THE BRAHAMAPUTRA RIVER.SHAMBHUGANJ IS CONNECTED TO THE MYMENSINGH TOWN BY THE SHAMBHUGANJ BRIDGE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9323" y="-14335"/>
            <a:ext cx="2393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INTRODUCTION</a:t>
            </a:r>
            <a:endParaRPr lang="en-US" sz="2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7D3AA"/>
              </a:clrFrom>
              <a:clrTo>
                <a:srgbClr val="F7D3A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97" y="479411"/>
            <a:ext cx="2071326" cy="2892131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390680">
            <a:off x="1865544" y="5026534"/>
            <a:ext cx="3104112" cy="15019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6061593" y="6335191"/>
            <a:ext cx="1628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SHAMBHUGANJ </a:t>
            </a:r>
            <a:endParaRPr lang="en-US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38100" y="6489988"/>
            <a:ext cx="1948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MYMENSINGH</a:t>
            </a:r>
            <a:endParaRPr lang="en-US" sz="1600" b="1" dirty="0" smtClean="0"/>
          </a:p>
          <a:p>
            <a:r>
              <a:rPr lang="en-US" sz="1600" b="1" dirty="0" smtClean="0"/>
              <a:t> </a:t>
            </a:r>
            <a:endParaRPr lang="en-US" sz="1600" b="1" dirty="0"/>
          </a:p>
        </p:txBody>
      </p:sp>
      <p:sp>
        <p:nvSpPr>
          <p:cNvPr id="5" name="Oval 4"/>
          <p:cNvSpPr/>
          <p:nvPr/>
        </p:nvSpPr>
        <p:spPr>
          <a:xfrm>
            <a:off x="1676400" y="4713479"/>
            <a:ext cx="297748" cy="3157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5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0833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8"/>
          </a:p>
        </p:txBody>
      </p:sp>
      <p:sp>
        <p:nvSpPr>
          <p:cNvPr id="4" name="Rectangle 3"/>
          <p:cNvSpPr/>
          <p:nvPr/>
        </p:nvSpPr>
        <p:spPr>
          <a:xfrm>
            <a:off x="0" y="508336"/>
            <a:ext cx="9144000" cy="115424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8"/>
          </a:p>
        </p:txBody>
      </p:sp>
      <p:sp>
        <p:nvSpPr>
          <p:cNvPr id="8" name="Rectangle 7"/>
          <p:cNvSpPr/>
          <p:nvPr/>
        </p:nvSpPr>
        <p:spPr>
          <a:xfrm>
            <a:off x="540585" y="3792070"/>
            <a:ext cx="1245995" cy="3630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06419" y="5945386"/>
            <a:ext cx="1896035" cy="9126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62100" y="2952750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/>
              <a:t>THANK YOU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96361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436" y="377910"/>
            <a:ext cx="9155435" cy="92893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6" name="Rectangle 5"/>
          <p:cNvSpPr/>
          <p:nvPr/>
        </p:nvSpPr>
        <p:spPr>
          <a:xfrm>
            <a:off x="0" y="-3358"/>
            <a:ext cx="9144000" cy="381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5640"/>
            <a:ext cx="9250644" cy="553417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35597" y="-29003"/>
            <a:ext cx="1993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LOCATION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53371" y="6273225"/>
            <a:ext cx="22871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MYMENSINGHTOWN</a:t>
            </a:r>
          </a:p>
          <a:p>
            <a:r>
              <a:rPr lang="en-US" sz="1600" b="1" dirty="0" smtClean="0"/>
              <a:t> </a:t>
            </a:r>
            <a:endParaRPr lang="en-US" sz="1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830448" y="3212096"/>
            <a:ext cx="16280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SHAMBHUGANJ </a:t>
            </a:r>
            <a:endParaRPr lang="en-US" sz="1600" b="1" dirty="0"/>
          </a:p>
        </p:txBody>
      </p:sp>
      <p:sp>
        <p:nvSpPr>
          <p:cNvPr id="30" name="TextBox 29"/>
          <p:cNvSpPr txBox="1"/>
          <p:nvPr/>
        </p:nvSpPr>
        <p:spPr>
          <a:xfrm rot="20741046">
            <a:off x="4678278" y="2409917"/>
            <a:ext cx="14475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5 KM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888344" y="528586"/>
            <a:ext cx="62556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 smtClean="0"/>
              <a:t>CONNECTIVITY BETWEEN MYMENSINGH TOWN &amp; SHAMBHUGANJ</a:t>
            </a:r>
          </a:p>
          <a:p>
            <a:r>
              <a:rPr lang="en-US" sz="1600" b="1" dirty="0" smtClean="0"/>
              <a:t> </a:t>
            </a:r>
            <a:endParaRPr lang="en-US" sz="1600" b="1" dirty="0"/>
          </a:p>
        </p:txBody>
      </p:sp>
      <p:sp>
        <p:nvSpPr>
          <p:cNvPr id="34" name="TextBox 33"/>
          <p:cNvSpPr txBox="1"/>
          <p:nvPr/>
        </p:nvSpPr>
        <p:spPr>
          <a:xfrm rot="21054479">
            <a:off x="3404057" y="2390847"/>
            <a:ext cx="268693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100" b="1" dirty="0" smtClean="0"/>
              <a:t>SHAMHUGANJ BRIDGE ROAD</a:t>
            </a:r>
            <a:endParaRPr lang="en-US" sz="1100" b="1" dirty="0"/>
          </a:p>
        </p:txBody>
      </p:sp>
      <p:grpSp>
        <p:nvGrpSpPr>
          <p:cNvPr id="35" name="Group 34"/>
          <p:cNvGrpSpPr/>
          <p:nvPr/>
        </p:nvGrpSpPr>
        <p:grpSpPr>
          <a:xfrm>
            <a:off x="2437170" y="6203805"/>
            <a:ext cx="246460" cy="332185"/>
            <a:chOff x="1143000" y="25679400"/>
            <a:chExt cx="1752600" cy="2362200"/>
          </a:xfrm>
        </p:grpSpPr>
        <p:sp>
          <p:nvSpPr>
            <p:cNvPr id="36" name="Oval 35"/>
            <p:cNvSpPr/>
            <p:nvPr/>
          </p:nvSpPr>
          <p:spPr>
            <a:xfrm>
              <a:off x="1143000" y="26365200"/>
              <a:ext cx="1752600" cy="16764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828800" y="25679400"/>
              <a:ext cx="381000" cy="167640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"/>
            </a:p>
          </p:txBody>
        </p:sp>
      </p:grpSp>
    </p:spTree>
    <p:extLst>
      <p:ext uri="{BB962C8B-B14F-4D97-AF65-F5344CB8AC3E}">
        <p14:creationId xmlns:p14="http://schemas.microsoft.com/office/powerpoint/2010/main" val="308369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3358"/>
            <a:ext cx="9144000" cy="472884"/>
            <a:chOff x="0" y="857250"/>
            <a:chExt cx="9144000" cy="472884"/>
          </a:xfrm>
        </p:grpSpPr>
        <p:sp>
          <p:nvSpPr>
            <p:cNvPr id="3" name="Rectangle 2"/>
            <p:cNvSpPr/>
            <p:nvPr/>
          </p:nvSpPr>
          <p:spPr>
            <a:xfrm>
              <a:off x="0" y="1222064"/>
              <a:ext cx="9144000" cy="108070"/>
            </a:xfrm>
            <a:prstGeom prst="rect">
              <a:avLst/>
            </a:prstGeom>
            <a:solidFill>
              <a:srgbClr val="C7E6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"/>
            </a:p>
          </p:txBody>
        </p:sp>
        <p:sp>
          <p:nvSpPr>
            <p:cNvPr id="6" name="Rectangle 5"/>
            <p:cNvSpPr/>
            <p:nvPr/>
          </p:nvSpPr>
          <p:spPr>
            <a:xfrm>
              <a:off x="0" y="857250"/>
              <a:ext cx="9144000" cy="3819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16377" y="65047"/>
            <a:ext cx="7261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EXISTING SHAMBHUGANJ BAZAR AREA AND ROAD CONNECTIVITY</a:t>
            </a:r>
            <a:endParaRPr lang="en-US" b="1" dirty="0"/>
          </a:p>
        </p:txBody>
      </p:sp>
      <p:grpSp>
        <p:nvGrpSpPr>
          <p:cNvPr id="11" name="Group 10"/>
          <p:cNvGrpSpPr/>
          <p:nvPr/>
        </p:nvGrpSpPr>
        <p:grpSpPr>
          <a:xfrm>
            <a:off x="443631" y="468080"/>
            <a:ext cx="8256738" cy="4650050"/>
            <a:chOff x="441548" y="634645"/>
            <a:chExt cx="8256738" cy="4650050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4215" y="634645"/>
              <a:ext cx="6869471" cy="465005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 rot="1502746">
              <a:off x="7255328" y="4966487"/>
              <a:ext cx="144295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/>
                <a:t>KISHORGANJ ROAD</a:t>
              </a:r>
              <a:endParaRPr lang="en-US" sz="12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 rot="19315981">
              <a:off x="5981817" y="1364017"/>
              <a:ext cx="1559912" cy="2815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 smtClean="0"/>
                <a:t>NETROKONA ROAD</a:t>
              </a:r>
              <a:endParaRPr lang="en-US" sz="12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 rot="212821">
              <a:off x="441548" y="4057024"/>
              <a:ext cx="1625283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MYMENSINGH TOWN</a:t>
              </a:r>
            </a:p>
            <a:p>
              <a:r>
                <a:rPr lang="en-US" sz="1200" b="1" dirty="0" smtClean="0"/>
                <a:t>ROAD</a:t>
              </a:r>
              <a:endParaRPr lang="en-US" sz="12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9426816">
              <a:off x="1172391" y="2966851"/>
              <a:ext cx="144295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BYPASS ROAD</a:t>
              </a:r>
              <a:endParaRPr lang="en-US" sz="12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67284" y="4679578"/>
              <a:ext cx="99373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RAIL LINE</a:t>
              </a:r>
              <a:endParaRPr lang="en-US" sz="12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 rot="1776047">
              <a:off x="3812273" y="1483213"/>
              <a:ext cx="149335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HALUAGHAT ROADS</a:t>
              </a:r>
              <a:endParaRPr lang="en-US" sz="12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 rot="698160">
              <a:off x="3265521" y="2966678"/>
              <a:ext cx="1559912" cy="28154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BAZAR ROAD</a:t>
              </a:r>
              <a:endParaRPr lang="en-US" sz="1200" b="1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28823" y="5535896"/>
            <a:ext cx="2128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LEGEND</a:t>
            </a:r>
            <a:endParaRPr lang="en-US" sz="1600" b="1" dirty="0"/>
          </a:p>
        </p:txBody>
      </p:sp>
      <p:grpSp>
        <p:nvGrpSpPr>
          <p:cNvPr id="8" name="Group 7"/>
          <p:cNvGrpSpPr/>
          <p:nvPr/>
        </p:nvGrpSpPr>
        <p:grpSpPr>
          <a:xfrm>
            <a:off x="546100" y="5921282"/>
            <a:ext cx="1574800" cy="307777"/>
            <a:chOff x="546100" y="5921282"/>
            <a:chExt cx="1574800" cy="307777"/>
          </a:xfrm>
        </p:grpSpPr>
        <p:sp>
          <p:nvSpPr>
            <p:cNvPr id="5" name="Rectangle 4"/>
            <p:cNvSpPr/>
            <p:nvPr/>
          </p:nvSpPr>
          <p:spPr>
            <a:xfrm>
              <a:off x="546100" y="5984782"/>
              <a:ext cx="203200" cy="203200"/>
            </a:xfrm>
            <a:prstGeom prst="rect">
              <a:avLst/>
            </a:prstGeom>
            <a:solidFill>
              <a:srgbClr val="F4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74700" y="5921282"/>
              <a:ext cx="1346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COMMERCIAL</a:t>
              </a:r>
              <a:endParaRPr lang="en-US" sz="1400" dirty="0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46100" y="6226082"/>
            <a:ext cx="1574800" cy="307777"/>
            <a:chOff x="546100" y="5921282"/>
            <a:chExt cx="1574800" cy="307777"/>
          </a:xfrm>
        </p:grpSpPr>
        <p:sp>
          <p:nvSpPr>
            <p:cNvPr id="44" name="Rectangle 43"/>
            <p:cNvSpPr/>
            <p:nvPr/>
          </p:nvSpPr>
          <p:spPr>
            <a:xfrm>
              <a:off x="546100" y="5984782"/>
              <a:ext cx="203200" cy="203200"/>
            </a:xfrm>
            <a:prstGeom prst="rect">
              <a:avLst/>
            </a:prstGeom>
            <a:solidFill>
              <a:srgbClr val="F37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74700" y="5921282"/>
              <a:ext cx="1346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RESIDENTIAL</a:t>
              </a:r>
              <a:endParaRPr lang="en-US" sz="1400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347824" y="5944960"/>
            <a:ext cx="1574800" cy="307777"/>
            <a:chOff x="546100" y="5921282"/>
            <a:chExt cx="1574800" cy="307777"/>
          </a:xfrm>
        </p:grpSpPr>
        <p:sp>
          <p:nvSpPr>
            <p:cNvPr id="47" name="Rectangle 46"/>
            <p:cNvSpPr/>
            <p:nvPr/>
          </p:nvSpPr>
          <p:spPr>
            <a:xfrm>
              <a:off x="546100" y="5984782"/>
              <a:ext cx="203200" cy="203200"/>
            </a:xfrm>
            <a:prstGeom prst="rect">
              <a:avLst/>
            </a:prstGeom>
            <a:solidFill>
              <a:srgbClr val="037E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74700" y="5921282"/>
              <a:ext cx="1346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WATER BODY</a:t>
              </a:r>
              <a:endParaRPr lang="en-US" sz="14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2347824" y="6237060"/>
            <a:ext cx="1574800" cy="307777"/>
            <a:chOff x="546100" y="5921282"/>
            <a:chExt cx="1574800" cy="307777"/>
          </a:xfrm>
        </p:grpSpPr>
        <p:sp>
          <p:nvSpPr>
            <p:cNvPr id="50" name="Rectangle 49"/>
            <p:cNvSpPr/>
            <p:nvPr/>
          </p:nvSpPr>
          <p:spPr>
            <a:xfrm>
              <a:off x="546100" y="5984782"/>
              <a:ext cx="203200" cy="203200"/>
            </a:xfrm>
            <a:prstGeom prst="rect">
              <a:avLst/>
            </a:prstGeom>
            <a:solidFill>
              <a:srgbClr val="5ADE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74700" y="5921282"/>
              <a:ext cx="13462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GREEN </a:t>
              </a:r>
              <a:endParaRPr lang="en-US" sz="14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687751" y="5235621"/>
            <a:ext cx="246460" cy="332185"/>
            <a:chOff x="1143000" y="25679400"/>
            <a:chExt cx="1752600" cy="2362200"/>
          </a:xfrm>
        </p:grpSpPr>
        <p:sp>
          <p:nvSpPr>
            <p:cNvPr id="29" name="Oval 28"/>
            <p:cNvSpPr/>
            <p:nvPr/>
          </p:nvSpPr>
          <p:spPr>
            <a:xfrm>
              <a:off x="1143000" y="26365200"/>
              <a:ext cx="1752600" cy="167640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828800" y="25679400"/>
              <a:ext cx="381000" cy="1676400"/>
            </a:xfrm>
            <a:prstGeom prst="rect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4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963284" y="5271215"/>
            <a:ext cx="2881069" cy="497773"/>
            <a:chOff x="1567451" y="5876330"/>
            <a:chExt cx="3946144" cy="497773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1794122" y="5960632"/>
              <a:ext cx="2845786" cy="2639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650324" y="5876330"/>
              <a:ext cx="0" cy="1723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795898" y="5894260"/>
              <a:ext cx="0" cy="1723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4382850" y="6004771"/>
              <a:ext cx="1130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.5 KM</a:t>
              </a:r>
              <a:endParaRPr lang="en-US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567451" y="5995807"/>
              <a:ext cx="7261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851124"/>
              </p:ext>
            </p:extLst>
          </p:nvPr>
        </p:nvGraphicFramePr>
        <p:xfrm>
          <a:off x="5039635" y="5235621"/>
          <a:ext cx="2599973" cy="1508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73376"/>
                <a:gridCol w="1026597"/>
              </a:tblGrid>
              <a:tr h="216338"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/>
                        <a:t>PLACE</a:t>
                      </a:r>
                      <a:endParaRPr lang="en-US" sz="105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/>
                        <a:t>DISTANCE</a:t>
                      </a:r>
                      <a:endParaRPr lang="en-US" sz="1050" b="1" dirty="0"/>
                    </a:p>
                  </a:txBody>
                  <a:tcPr/>
                </a:tc>
              </a:tr>
              <a:tr h="216338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MYMENSINGH TOWN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5 KM</a:t>
                      </a:r>
                      <a:endParaRPr lang="en-US" sz="1050" dirty="0"/>
                    </a:p>
                  </a:txBody>
                  <a:tcPr/>
                </a:tc>
              </a:tr>
              <a:tr h="216338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KISHORGONJ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62KM</a:t>
                      </a:r>
                      <a:endParaRPr lang="en-US" sz="1050" dirty="0"/>
                    </a:p>
                  </a:txBody>
                  <a:tcPr/>
                </a:tc>
              </a:tr>
              <a:tr h="216338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NETROKONA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36KM</a:t>
                      </a:r>
                      <a:endParaRPr lang="en-US" sz="1050" dirty="0"/>
                    </a:p>
                  </a:txBody>
                  <a:tcPr/>
                </a:tc>
              </a:tr>
              <a:tr h="216338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HALUAGATH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51KM</a:t>
                      </a:r>
                      <a:endParaRPr lang="en-US" sz="1050" dirty="0"/>
                    </a:p>
                  </a:txBody>
                  <a:tcPr/>
                </a:tc>
              </a:tr>
              <a:tr h="216338"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SHERPUR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dirty="0" smtClean="0"/>
                        <a:t>65KM</a:t>
                      </a:r>
                      <a:endParaRPr lang="en-US" sz="105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853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6" y="171117"/>
            <a:ext cx="8360031" cy="66880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381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4" name="Rectangle 3"/>
          <p:cNvSpPr/>
          <p:nvPr/>
        </p:nvSpPr>
        <p:spPr>
          <a:xfrm>
            <a:off x="0" y="370663"/>
            <a:ext cx="9144000" cy="77342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5" name="TextBox 4"/>
          <p:cNvSpPr txBox="1"/>
          <p:nvPr/>
        </p:nvSpPr>
        <p:spPr>
          <a:xfrm>
            <a:off x="416377" y="50028"/>
            <a:ext cx="7261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EXISTING SHAMBHUGANJ BAZAR AREA IMPORTANT BUILDING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1828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431324"/>
            <a:ext cx="3832412" cy="2483140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381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3" name="Rectangle 2"/>
          <p:cNvSpPr/>
          <p:nvPr/>
        </p:nvSpPr>
        <p:spPr>
          <a:xfrm>
            <a:off x="0" y="370663"/>
            <a:ext cx="9144000" cy="77342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100" name="Rectangle 99"/>
          <p:cNvSpPr/>
          <p:nvPr/>
        </p:nvSpPr>
        <p:spPr>
          <a:xfrm>
            <a:off x="103729" y="11733"/>
            <a:ext cx="329962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/>
              <a:t>CHRONOLOGICAL CHANGE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134872" y="3521854"/>
            <a:ext cx="3774076" cy="3225994"/>
            <a:chOff x="259333" y="3772773"/>
            <a:chExt cx="3609393" cy="3085227"/>
          </a:xfrm>
        </p:grpSpPr>
        <p:grpSp>
          <p:nvGrpSpPr>
            <p:cNvPr id="5" name="Group 4"/>
            <p:cNvGrpSpPr/>
            <p:nvPr/>
          </p:nvGrpSpPr>
          <p:grpSpPr>
            <a:xfrm>
              <a:off x="259333" y="3772773"/>
              <a:ext cx="3609393" cy="3085227"/>
              <a:chOff x="15392400" y="3331479"/>
              <a:chExt cx="11047692" cy="9443320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392400" y="3331479"/>
                <a:ext cx="11047692" cy="8714364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16606003" y="11621400"/>
                <a:ext cx="7992762" cy="1153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FIG: PRESENT BAZAR AREA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9037" y="6420183"/>
              <a:ext cx="246460" cy="332185"/>
              <a:chOff x="-2277253" y="25679400"/>
              <a:chExt cx="1752600" cy="2362200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-2277253" y="26365200"/>
                <a:ext cx="1752600" cy="16764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4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-1591454" y="25679400"/>
                <a:ext cx="381001" cy="1676400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4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5082988" y="305091"/>
            <a:ext cx="4146606" cy="3311971"/>
            <a:chOff x="147030" y="450902"/>
            <a:chExt cx="4438419" cy="3545047"/>
          </a:xfrm>
        </p:grpSpPr>
        <p:grpSp>
          <p:nvGrpSpPr>
            <p:cNvPr id="116" name="Group 115"/>
            <p:cNvGrpSpPr/>
            <p:nvPr/>
          </p:nvGrpSpPr>
          <p:grpSpPr>
            <a:xfrm>
              <a:off x="147030" y="450902"/>
              <a:ext cx="4438419" cy="3545047"/>
              <a:chOff x="17285335" y="3733800"/>
              <a:chExt cx="6667183" cy="5576844"/>
            </a:xfrm>
          </p:grpSpPr>
          <p:pic>
            <p:nvPicPr>
              <p:cNvPr id="117" name="Picture 116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85335" y="3733800"/>
                <a:ext cx="6260465" cy="5008372"/>
              </a:xfrm>
              <a:prstGeom prst="rect">
                <a:avLst/>
              </a:prstGeom>
            </p:spPr>
          </p:pic>
          <p:sp>
            <p:nvSpPr>
              <p:cNvPr id="118" name="TextBox 117"/>
              <p:cNvSpPr txBox="1"/>
              <p:nvPr/>
            </p:nvSpPr>
            <p:spPr>
              <a:xfrm>
                <a:off x="18037821" y="8620027"/>
                <a:ext cx="5914697" cy="690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FIG: BRITISH PERIOD BAZAR AREA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21031201" y="6122462"/>
                <a:ext cx="1371599" cy="9208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JUTE &amp; RICE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30421" y="3483082"/>
              <a:ext cx="246460" cy="332185"/>
              <a:chOff x="1143000" y="25679400"/>
              <a:chExt cx="1752600" cy="2362200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1143000" y="26365200"/>
                <a:ext cx="1752600" cy="16764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4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828800" y="25679400"/>
                <a:ext cx="381000" cy="1676400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4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611387" y="3299394"/>
            <a:ext cx="4024217" cy="3427498"/>
            <a:chOff x="4864108" y="465996"/>
            <a:chExt cx="3988202" cy="3396823"/>
          </a:xfrm>
        </p:grpSpPr>
        <p:grpSp>
          <p:nvGrpSpPr>
            <p:cNvPr id="108" name="Group 107"/>
            <p:cNvGrpSpPr/>
            <p:nvPr/>
          </p:nvGrpSpPr>
          <p:grpSpPr>
            <a:xfrm>
              <a:off x="4948936" y="465996"/>
              <a:ext cx="3903374" cy="3396823"/>
              <a:chOff x="17285335" y="9982200"/>
              <a:chExt cx="7219319" cy="6282452"/>
            </a:xfrm>
          </p:grpSpPr>
          <p:pic>
            <p:nvPicPr>
              <p:cNvPr id="109" name="Picture 108"/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285335" y="9982200"/>
                <a:ext cx="7114222" cy="5691378"/>
              </a:xfrm>
              <a:prstGeom prst="rect">
                <a:avLst/>
              </a:prstGeom>
            </p:spPr>
          </p:pic>
          <p:sp>
            <p:nvSpPr>
              <p:cNvPr id="110" name="TextBox 109"/>
              <p:cNvSpPr txBox="1"/>
              <p:nvPr/>
            </p:nvSpPr>
            <p:spPr>
              <a:xfrm>
                <a:off x="17751838" y="15543005"/>
                <a:ext cx="6752816" cy="7216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FIG: PAKISTAN PERIOD BAZAR AREA</a:t>
                </a:r>
              </a:p>
            </p:txBody>
          </p:sp>
          <p:cxnSp>
            <p:nvCxnSpPr>
              <p:cNvPr id="111" name="Straight Connector 110"/>
              <p:cNvCxnSpPr/>
              <p:nvPr/>
            </p:nvCxnSpPr>
            <p:spPr>
              <a:xfrm flipH="1">
                <a:off x="20625359" y="12260759"/>
                <a:ext cx="482041" cy="183624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/>
              <p:cNvCxnSpPr/>
              <p:nvPr/>
            </p:nvCxnSpPr>
            <p:spPr>
              <a:xfrm flipH="1">
                <a:off x="19507200" y="12039600"/>
                <a:ext cx="482041" cy="1836241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112"/>
              <p:cNvSpPr txBox="1"/>
              <p:nvPr/>
            </p:nvSpPr>
            <p:spPr>
              <a:xfrm rot="19353636">
                <a:off x="20913881" y="12664436"/>
                <a:ext cx="1371600" cy="882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JUTE &amp; RICE</a:t>
                </a: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 rot="19327904">
                <a:off x="19450283" y="12216255"/>
                <a:ext cx="2328874" cy="52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700" dirty="0"/>
                  <a:t>COMMODITIES</a:t>
                </a:r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 rot="18896646">
                <a:off x="18085138" y="12202028"/>
                <a:ext cx="2138060" cy="8820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/>
                  <a:t>AGRICULTURAL TOOLS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4864108" y="3450620"/>
              <a:ext cx="246460" cy="332185"/>
              <a:chOff x="1143000" y="25679400"/>
              <a:chExt cx="1752600" cy="2362200"/>
            </a:xfrm>
          </p:grpSpPr>
          <p:sp>
            <p:nvSpPr>
              <p:cNvPr id="42" name="Oval 41"/>
              <p:cNvSpPr/>
              <p:nvPr/>
            </p:nvSpPr>
            <p:spPr>
              <a:xfrm>
                <a:off x="1143000" y="26365200"/>
                <a:ext cx="1752600" cy="1676400"/>
              </a:xfrm>
              <a:prstGeom prst="ellipse">
                <a:avLst/>
              </a:prstGeom>
              <a:noFill/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4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1828800" y="25679400"/>
                <a:ext cx="381000" cy="1676400"/>
              </a:xfrm>
              <a:prstGeom prst="rect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54"/>
              </a:p>
            </p:txBody>
          </p:sp>
        </p:grpSp>
      </p:grpSp>
      <p:sp>
        <p:nvSpPr>
          <p:cNvPr id="46" name="TextBox 45"/>
          <p:cNvSpPr txBox="1"/>
          <p:nvPr/>
        </p:nvSpPr>
        <p:spPr>
          <a:xfrm flipH="1">
            <a:off x="113534" y="853743"/>
            <a:ext cx="30648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GREATER MYMENSINGH</a:t>
            </a:r>
          </a:p>
          <a:p>
            <a:r>
              <a:rPr lang="en-US" sz="1600" dirty="0" smtClean="0"/>
              <a:t>WAS FAMOUS FOR JUTE AND RICE. BECAUSE OF ITS POSITION &amp; CONNECTIVITY JUTE &amp; RICE BAZAR WAS ESTABLISHED IN SHAMBHUGANJ IN THE BRITISH PERIOD.</a:t>
            </a:r>
            <a:endParaRPr lang="en-US" sz="1600" dirty="0"/>
          </a:p>
        </p:txBody>
      </p:sp>
      <p:sp>
        <p:nvSpPr>
          <p:cNvPr id="47" name="TextBox 46"/>
          <p:cNvSpPr txBox="1"/>
          <p:nvPr/>
        </p:nvSpPr>
        <p:spPr>
          <a:xfrm>
            <a:off x="75434" y="458218"/>
            <a:ext cx="3603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REASON OF ESTABLISHMENT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515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1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3" name="Rectangle 2"/>
          <p:cNvSpPr/>
          <p:nvPr/>
        </p:nvSpPr>
        <p:spPr>
          <a:xfrm>
            <a:off x="0" y="370663"/>
            <a:ext cx="9144000" cy="77342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100" name="Rectangle 99"/>
          <p:cNvSpPr/>
          <p:nvPr/>
        </p:nvSpPr>
        <p:spPr>
          <a:xfrm>
            <a:off x="127647" y="22019"/>
            <a:ext cx="176933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 smtClean="0"/>
              <a:t>BAZAR PARTS</a:t>
            </a:r>
            <a:endParaRPr lang="en-US" sz="2200" b="1" dirty="0"/>
          </a:p>
        </p:txBody>
      </p:sp>
      <p:pic>
        <p:nvPicPr>
          <p:cNvPr id="103" name="Picture 10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37" y="573733"/>
            <a:ext cx="7280563" cy="588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38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3819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3" name="Rectangle 2"/>
          <p:cNvSpPr/>
          <p:nvPr/>
        </p:nvSpPr>
        <p:spPr>
          <a:xfrm>
            <a:off x="0" y="370663"/>
            <a:ext cx="9144000" cy="77342"/>
          </a:xfrm>
          <a:prstGeom prst="rect">
            <a:avLst/>
          </a:prstGeom>
          <a:solidFill>
            <a:srgbClr val="C7E6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4"/>
          </a:p>
        </p:txBody>
      </p:sp>
      <p:sp>
        <p:nvSpPr>
          <p:cNvPr id="105" name="TextBox 104"/>
          <p:cNvSpPr txBox="1"/>
          <p:nvPr/>
        </p:nvSpPr>
        <p:spPr>
          <a:xfrm>
            <a:off x="0" y="0"/>
            <a:ext cx="3916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COMMERCIAL VIEW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56857" y="832328"/>
            <a:ext cx="9291712" cy="5321557"/>
            <a:chOff x="14654778" y="4094425"/>
            <a:chExt cx="19683370" cy="11273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654778" y="4094425"/>
              <a:ext cx="13079321" cy="10460233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28791550" y="4438247"/>
              <a:ext cx="5546598" cy="10929255"/>
              <a:chOff x="28791550" y="4438247"/>
              <a:chExt cx="5546598" cy="10929255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28791550" y="4525156"/>
                <a:ext cx="621650" cy="621650"/>
              </a:xfrm>
              <a:prstGeom prst="rect">
                <a:avLst/>
              </a:prstGeom>
              <a:solidFill>
                <a:srgbClr val="B7985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8791550" y="5398150"/>
                <a:ext cx="621650" cy="621650"/>
              </a:xfrm>
              <a:prstGeom prst="rect">
                <a:avLst/>
              </a:prstGeom>
              <a:solidFill>
                <a:srgbClr val="8A807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803600" y="6160150"/>
                <a:ext cx="621650" cy="621650"/>
              </a:xfrm>
              <a:prstGeom prst="rect">
                <a:avLst/>
              </a:prstGeom>
              <a:solidFill>
                <a:srgbClr val="91A2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28803600" y="6998350"/>
                <a:ext cx="621650" cy="621650"/>
              </a:xfrm>
              <a:prstGeom prst="rect">
                <a:avLst/>
              </a:prstGeom>
              <a:solidFill>
                <a:srgbClr val="BA60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8803600" y="7848600"/>
                <a:ext cx="621650" cy="621650"/>
              </a:xfrm>
              <a:prstGeom prst="rect">
                <a:avLst/>
              </a:prstGeom>
              <a:solidFill>
                <a:srgbClr val="FFA32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8803600" y="8610600"/>
                <a:ext cx="621650" cy="621650"/>
              </a:xfrm>
              <a:prstGeom prst="rect">
                <a:avLst/>
              </a:prstGeom>
              <a:solidFill>
                <a:srgbClr val="4B471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8803600" y="9448800"/>
                <a:ext cx="621650" cy="621650"/>
              </a:xfrm>
              <a:prstGeom prst="rect">
                <a:avLst/>
              </a:prstGeom>
              <a:solidFill>
                <a:srgbClr val="DAD8E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8803600" y="10287000"/>
                <a:ext cx="621650" cy="621650"/>
              </a:xfrm>
              <a:prstGeom prst="rect">
                <a:avLst/>
              </a:prstGeom>
              <a:solidFill>
                <a:srgbClr val="00A6B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28803600" y="11125200"/>
                <a:ext cx="621650" cy="621650"/>
              </a:xfrm>
              <a:prstGeom prst="rect">
                <a:avLst/>
              </a:prstGeom>
              <a:solidFill>
                <a:srgbClr val="0035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8803600" y="11951350"/>
                <a:ext cx="621650" cy="621650"/>
              </a:xfrm>
              <a:prstGeom prst="rect">
                <a:avLst/>
              </a:prstGeom>
              <a:solidFill>
                <a:srgbClr val="E7A0A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28803600" y="12789550"/>
                <a:ext cx="621650" cy="621650"/>
              </a:xfrm>
              <a:prstGeom prst="rect">
                <a:avLst/>
              </a:prstGeom>
              <a:solidFill>
                <a:srgbClr val="F4E8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28803600" y="13627750"/>
                <a:ext cx="621650" cy="621650"/>
              </a:xfrm>
              <a:prstGeom prst="rect">
                <a:avLst/>
              </a:prstGeom>
              <a:solidFill>
                <a:srgbClr val="01AE4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8803600" y="14465950"/>
                <a:ext cx="621650" cy="621650"/>
              </a:xfrm>
              <a:prstGeom prst="rect">
                <a:avLst/>
              </a:prstGeom>
              <a:solidFill>
                <a:srgbClr val="E81E7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9507241" y="4438247"/>
                <a:ext cx="2532979" cy="96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RICE </a:t>
                </a:r>
                <a:endParaRPr lang="en-US" sz="2200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9565599" y="5334000"/>
                <a:ext cx="3406316" cy="96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OIL</a:t>
                </a:r>
                <a:endParaRPr lang="en-US" sz="2200" dirty="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29565599" y="6096000"/>
                <a:ext cx="4173352" cy="96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COW HIDE</a:t>
                </a:r>
                <a:endParaRPr lang="en-US" sz="2200" dirty="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29565599" y="6912114"/>
                <a:ext cx="2474621" cy="96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POTATO</a:t>
                </a:r>
                <a:endParaRPr lang="en-US" sz="22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9565599" y="7674115"/>
                <a:ext cx="2474621" cy="96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FISH</a:t>
                </a:r>
                <a:endParaRPr lang="en-US" sz="22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9565599" y="8534401"/>
                <a:ext cx="2474621" cy="96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MEAT</a:t>
                </a:r>
                <a:endParaRPr lang="en-US" sz="2200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9565599" y="9350515"/>
                <a:ext cx="3705179" cy="96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MIXED USE </a:t>
                </a:r>
                <a:endParaRPr lang="en-US" sz="2200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9565599" y="10210801"/>
                <a:ext cx="2892900" cy="96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CLOTH </a:t>
                </a:r>
                <a:endParaRPr lang="en-US" sz="22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9565599" y="11026915"/>
                <a:ext cx="4345601" cy="96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RESTAURENT </a:t>
                </a:r>
                <a:endParaRPr lang="en-US" sz="22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9565599" y="11865113"/>
                <a:ext cx="4772549" cy="96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FERTILIZER </a:t>
                </a:r>
                <a:endParaRPr lang="en-US" sz="22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9565599" y="12747486"/>
                <a:ext cx="3406315" cy="997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RE- BAR </a:t>
                </a:r>
                <a:endParaRPr lang="en-US" sz="2200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9568302" y="13617714"/>
                <a:ext cx="2892899" cy="96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BAMBOO </a:t>
                </a:r>
                <a:endParaRPr lang="en-US" sz="2200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29565599" y="14401799"/>
                <a:ext cx="2892899" cy="9657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dirty="0" smtClean="0"/>
                  <a:t>WOOD </a:t>
                </a:r>
                <a:endParaRPr lang="en-US" sz="2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147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819</TotalTime>
  <Words>1522</Words>
  <Application>Microsoft Office PowerPoint</Application>
  <PresentationFormat>On-screen Show (4:3)</PresentationFormat>
  <Paragraphs>581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studio 11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RUPU</cp:lastModifiedBy>
  <cp:revision>150</cp:revision>
  <dcterms:created xsi:type="dcterms:W3CDTF">2014-12-19T13:05:00Z</dcterms:created>
  <dcterms:modified xsi:type="dcterms:W3CDTF">2014-12-22T06:39:34Z</dcterms:modified>
</cp:coreProperties>
</file>