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2" r:id="rId1"/>
  </p:sldMasterIdLst>
  <p:notesMasterIdLst>
    <p:notesMasterId r:id="rId31"/>
  </p:notesMasterIdLst>
  <p:sldIdLst>
    <p:sldId id="256" r:id="rId2"/>
    <p:sldId id="287" r:id="rId3"/>
    <p:sldId id="259" r:id="rId4"/>
    <p:sldId id="283" r:id="rId5"/>
    <p:sldId id="288" r:id="rId6"/>
    <p:sldId id="260" r:id="rId7"/>
    <p:sldId id="261" r:id="rId8"/>
    <p:sldId id="291" r:id="rId9"/>
    <p:sldId id="290" r:id="rId10"/>
    <p:sldId id="284" r:id="rId11"/>
    <p:sldId id="262" r:id="rId12"/>
    <p:sldId id="271" r:id="rId13"/>
    <p:sldId id="272" r:id="rId14"/>
    <p:sldId id="273" r:id="rId15"/>
    <p:sldId id="274" r:id="rId16"/>
    <p:sldId id="292" r:id="rId17"/>
    <p:sldId id="275" r:id="rId18"/>
    <p:sldId id="277" r:id="rId19"/>
    <p:sldId id="293" r:id="rId20"/>
    <p:sldId id="294" r:id="rId21"/>
    <p:sldId id="295" r:id="rId22"/>
    <p:sldId id="296" r:id="rId23"/>
    <p:sldId id="285" r:id="rId24"/>
    <p:sldId id="301" r:id="rId25"/>
    <p:sldId id="304" r:id="rId26"/>
    <p:sldId id="303" r:id="rId27"/>
    <p:sldId id="305" r:id="rId28"/>
    <p:sldId id="306" r:id="rId29"/>
    <p:sldId id="307" r:id="rId30"/>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55F7"/>
    <a:srgbClr val="9195E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1039" autoAdjust="0"/>
  </p:normalViewPr>
  <p:slideViewPr>
    <p:cSldViewPr>
      <p:cViewPr>
        <p:scale>
          <a:sx n="55" d="100"/>
          <a:sy n="55" d="100"/>
        </p:scale>
        <p:origin x="-1806" y="-330"/>
      </p:cViewPr>
      <p:guideLst>
        <p:guide orient="horz" pos="2160"/>
        <p:guide pos="2880"/>
      </p:guideLst>
    </p:cSldViewPr>
  </p:slideViewPr>
  <p:notesTextViewPr>
    <p:cViewPr>
      <p:scale>
        <a:sx n="100" d="100"/>
        <a:sy n="100" d="100"/>
      </p:scale>
      <p:origin x="0" y="0"/>
    </p:cViewPr>
  </p:notesTextViewPr>
  <p:sorterViewPr>
    <p:cViewPr>
      <p:scale>
        <a:sx n="37" d="100"/>
        <a:sy n="37"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906A531B-804C-4FA7-A858-8515424D4924}" type="datetimeFigureOut">
              <a:rPr lang="en-US" smtClean="0"/>
              <a:pPr/>
              <a:t>12/22/2014</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843AC37F-BEBB-4030-8D66-E8DB5730624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3AC37F-BEBB-4030-8D66-E8DB5730624A}" type="slidenum">
              <a:rPr lang="en-US" smtClean="0"/>
              <a:pPr/>
              <a:t>11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1A7E485-540D-4EA1-84E7-C8C12F352856}"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D185E1-FF7F-46F6-9CBF-DF5568AAB8D0}" type="datetimeFigureOut">
              <a:rPr lang="en-US" smtClean="0"/>
              <a:pPr/>
              <a:t>12/22/2014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8BE1B-D5AF-425B-8F19-9D5218F6AB1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D185E1-FF7F-46F6-9CBF-DF5568AAB8D0}" type="datetimeFigureOut">
              <a:rPr lang="en-US" smtClean="0"/>
              <a:pPr/>
              <a:t>12/22/2014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8BE1B-D5AF-425B-8F19-9D5218F6AB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D185E1-FF7F-46F6-9CBF-DF5568AAB8D0}" type="datetimeFigureOut">
              <a:rPr lang="en-US" smtClean="0"/>
              <a:pPr/>
              <a:t>12/22/2014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8BE1B-D5AF-425B-8F19-9D5218F6AB1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D185E1-FF7F-46F6-9CBF-DF5568AAB8D0}" type="datetimeFigureOut">
              <a:rPr lang="en-US" smtClean="0"/>
              <a:pPr/>
              <a:t>12/22/2014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8BE1B-D5AF-425B-8F19-9D5218F6AB1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D185E1-FF7F-46F6-9CBF-DF5568AAB8D0}" type="datetimeFigureOut">
              <a:rPr lang="en-US" smtClean="0"/>
              <a:pPr/>
              <a:t>12/22/2014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68BE1B-D5AF-425B-8F19-9D5218F6AB1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D185E1-FF7F-46F6-9CBF-DF5568AAB8D0}" type="datetimeFigureOut">
              <a:rPr lang="en-US" smtClean="0"/>
              <a:pPr/>
              <a:t>12/22/2014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68BE1B-D5AF-425B-8F19-9D5218F6AB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D185E1-FF7F-46F6-9CBF-DF5568AAB8D0}" type="datetimeFigureOut">
              <a:rPr lang="en-US" smtClean="0"/>
              <a:pPr/>
              <a:t>12/22/2014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68BE1B-D5AF-425B-8F19-9D5218F6AB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D185E1-FF7F-46F6-9CBF-DF5568AAB8D0}" type="datetimeFigureOut">
              <a:rPr lang="en-US" smtClean="0"/>
              <a:pPr/>
              <a:t>12/22/2014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68BE1B-D5AF-425B-8F19-9D5218F6AB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D185E1-FF7F-46F6-9CBF-DF5568AAB8D0}" type="datetimeFigureOut">
              <a:rPr lang="en-US" smtClean="0"/>
              <a:pPr/>
              <a:t>12/22/2014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68BE1B-D5AF-425B-8F19-9D5218F6AB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D185E1-FF7F-46F6-9CBF-DF5568AAB8D0}" type="datetimeFigureOut">
              <a:rPr lang="en-US" smtClean="0"/>
              <a:pPr/>
              <a:t>12/22/2014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68BE1B-D5AF-425B-8F19-9D5218F6AB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D185E1-FF7F-46F6-9CBF-DF5568AAB8D0}" type="datetimeFigureOut">
              <a:rPr lang="en-US" smtClean="0"/>
              <a:pPr/>
              <a:t>12/22/2014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68BE1B-D5AF-425B-8F19-9D5218F6AB1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D185E1-FF7F-46F6-9CBF-DF5568AAB8D0}" type="datetimeFigureOut">
              <a:rPr lang="en-US" smtClean="0"/>
              <a:pPr/>
              <a:t>12/22/2014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68BE1B-D5AF-425B-8F19-9D5218F6AB1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lumMod val="50000"/>
              <a:lumOff val="50000"/>
            </a:schemeClr>
          </a:solidFill>
          <a:ln>
            <a:solidFill>
              <a:schemeClr val="tx1">
                <a:lumMod val="50000"/>
                <a:lumOff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r"/>
            <a:endParaRPr lang="en-US" dirty="0" smtClean="0">
              <a:solidFill>
                <a:schemeClr val="tx1">
                  <a:lumMod val="95000"/>
                  <a:lumOff val="5000"/>
                </a:schemeClr>
              </a:solidFill>
              <a:latin typeface="Franklin Gothic Demi" pitchFamily="34" charset="0"/>
              <a:ea typeface="Adobe Gothic Std B" pitchFamily="34" charset="-128"/>
            </a:endParaRPr>
          </a:p>
        </p:txBody>
      </p:sp>
      <p:sp>
        <p:nvSpPr>
          <p:cNvPr id="4" name="Rectangle 3"/>
          <p:cNvSpPr/>
          <p:nvPr/>
        </p:nvSpPr>
        <p:spPr>
          <a:xfrm>
            <a:off x="-457200" y="1447324"/>
            <a:ext cx="9525000" cy="4493538"/>
          </a:xfrm>
          <a:prstGeom prst="rect">
            <a:avLst/>
          </a:prstGeom>
          <a:ln>
            <a:solidFill>
              <a:schemeClr val="tx1">
                <a:lumMod val="50000"/>
                <a:lumOff val="50000"/>
              </a:schemeClr>
            </a:solidFill>
          </a:ln>
        </p:spPr>
        <p:txBody>
          <a:bodyPr wrap="square">
            <a:spAutoFit/>
          </a:bodyPr>
          <a:lstStyle/>
          <a:p>
            <a:pPr algn="r"/>
            <a:r>
              <a:rPr lang="en-US" sz="4800" dirty="0" smtClean="0">
                <a:solidFill>
                  <a:schemeClr val="tx1">
                    <a:lumMod val="95000"/>
                    <a:lumOff val="5000"/>
                  </a:schemeClr>
                </a:solidFill>
                <a:latin typeface="Franklin Gothic Demi" pitchFamily="34" charset="0"/>
                <a:ea typeface="Adobe Gothic Std B" pitchFamily="34" charset="-128"/>
              </a:rPr>
              <a:t>BRAHMAPUTRA </a:t>
            </a:r>
            <a:r>
              <a:rPr lang="en-US" sz="4800" dirty="0" smtClean="0">
                <a:solidFill>
                  <a:schemeClr val="tx1">
                    <a:lumMod val="95000"/>
                    <a:lumOff val="5000"/>
                  </a:schemeClr>
                </a:solidFill>
                <a:latin typeface="Franklin Gothic Demi" pitchFamily="34" charset="0"/>
                <a:ea typeface="Adobe Gothic Std B" pitchFamily="34" charset="-128"/>
              </a:rPr>
              <a:t>NOD </a:t>
            </a:r>
          </a:p>
          <a:p>
            <a:pPr algn="r"/>
            <a:r>
              <a:rPr lang="en-US" sz="6600" b="1" dirty="0" smtClean="0">
                <a:solidFill>
                  <a:schemeClr val="tx1">
                    <a:lumMod val="95000"/>
                    <a:lumOff val="5000"/>
                  </a:schemeClr>
                </a:solidFill>
                <a:latin typeface="Franklin Gothic Demi" pitchFamily="34" charset="0"/>
                <a:ea typeface="Adobe Gothic Std B" pitchFamily="34" charset="-128"/>
              </a:rPr>
              <a:t>RIVERFRONT DEVELOPMENT</a:t>
            </a:r>
            <a:r>
              <a:rPr lang="en-US" sz="6600" dirty="0" smtClean="0">
                <a:solidFill>
                  <a:schemeClr val="tx1">
                    <a:lumMod val="95000"/>
                    <a:lumOff val="5000"/>
                  </a:schemeClr>
                </a:solidFill>
                <a:latin typeface="Franklin Gothic Demi" pitchFamily="34" charset="0"/>
                <a:ea typeface="Adobe Gothic Std B" pitchFamily="34" charset="-128"/>
              </a:rPr>
              <a:t> </a:t>
            </a:r>
            <a:endParaRPr lang="en-US" sz="6600" dirty="0" smtClean="0">
              <a:solidFill>
                <a:schemeClr val="tx1">
                  <a:lumMod val="95000"/>
                  <a:lumOff val="5000"/>
                </a:schemeClr>
              </a:solidFill>
              <a:latin typeface="Franklin Gothic Demi" pitchFamily="34" charset="0"/>
              <a:ea typeface="Adobe Gothic Std B" pitchFamily="34" charset="-128"/>
            </a:endParaRPr>
          </a:p>
          <a:p>
            <a:pPr algn="r"/>
            <a:r>
              <a:rPr lang="en-US" sz="4000" dirty="0" smtClean="0">
                <a:solidFill>
                  <a:schemeClr val="tx1">
                    <a:lumMod val="95000"/>
                    <a:lumOff val="5000"/>
                  </a:schemeClr>
                </a:solidFill>
                <a:latin typeface="Franklin Gothic Demi" pitchFamily="34" charset="0"/>
                <a:ea typeface="Adobe Gothic Std B" pitchFamily="34" charset="-128"/>
              </a:rPr>
              <a:t>“DREAM PLACE” </a:t>
            </a:r>
            <a:r>
              <a:rPr lang="en-US" sz="4000" dirty="0" smtClean="0">
                <a:solidFill>
                  <a:schemeClr val="tx1">
                    <a:lumMod val="95000"/>
                    <a:lumOff val="5000"/>
                  </a:schemeClr>
                </a:solidFill>
                <a:latin typeface="Franklin Gothic Demi" pitchFamily="34" charset="0"/>
                <a:ea typeface="Adobe Gothic Std B" pitchFamily="34" charset="-128"/>
              </a:rPr>
              <a:t>OF</a:t>
            </a:r>
          </a:p>
          <a:p>
            <a:pPr algn="r"/>
            <a:r>
              <a:rPr lang="en-US" sz="6000" dirty="0" smtClean="0">
                <a:solidFill>
                  <a:schemeClr val="tx1">
                    <a:lumMod val="95000"/>
                    <a:lumOff val="5000"/>
                  </a:schemeClr>
                </a:solidFill>
                <a:latin typeface="Franklin Gothic Demi" pitchFamily="34" charset="0"/>
                <a:ea typeface="Adobe Gothic Std B" pitchFamily="34" charset="-128"/>
              </a:rPr>
              <a:t> </a:t>
            </a:r>
            <a:r>
              <a:rPr lang="en-US" sz="6600" b="1" dirty="0" smtClean="0">
                <a:solidFill>
                  <a:schemeClr val="tx1">
                    <a:lumMod val="95000"/>
                    <a:lumOff val="5000"/>
                  </a:schemeClr>
                </a:solidFill>
                <a:latin typeface="Franklin Gothic Demi" pitchFamily="34" charset="0"/>
                <a:ea typeface="Adobe Gothic Std B" pitchFamily="34" charset="-128"/>
              </a:rPr>
              <a:t>JAINUL </a:t>
            </a:r>
            <a:r>
              <a:rPr lang="en-US" sz="6600" b="1" dirty="0" smtClean="0">
                <a:solidFill>
                  <a:schemeClr val="tx1">
                    <a:lumMod val="95000"/>
                    <a:lumOff val="5000"/>
                  </a:schemeClr>
                </a:solidFill>
                <a:latin typeface="Franklin Gothic Demi" pitchFamily="34" charset="0"/>
                <a:ea typeface="Adobe Gothic Std B" pitchFamily="34" charset="-128"/>
              </a:rPr>
              <a:t>ABEDIN</a:t>
            </a:r>
            <a:endParaRPr lang="en-US" sz="6600" b="1" dirty="0">
              <a:solidFill>
                <a:schemeClr val="tx1">
                  <a:lumMod val="95000"/>
                  <a:lumOff val="5000"/>
                </a:schemeClr>
              </a:solidFill>
              <a:latin typeface="Franklin Gothic Demi" pitchFamily="34" charset="0"/>
              <a:ea typeface="Adobe Gothic Std B" pitchFamily="34" charset="-128"/>
            </a:endParaRPr>
          </a:p>
        </p:txBody>
      </p:sp>
      <p:sp>
        <p:nvSpPr>
          <p:cNvPr id="5" name="TextBox 4"/>
          <p:cNvSpPr txBox="1"/>
          <p:nvPr/>
        </p:nvSpPr>
        <p:spPr>
          <a:xfrm>
            <a:off x="6096000" y="304800"/>
            <a:ext cx="3048000" cy="707886"/>
          </a:xfrm>
          <a:prstGeom prst="rect">
            <a:avLst/>
          </a:prstGeom>
          <a:noFill/>
        </p:spPr>
        <p:txBody>
          <a:bodyPr wrap="square" rtlCol="0">
            <a:spAutoFit/>
          </a:bodyPr>
          <a:lstStyle/>
          <a:p>
            <a:r>
              <a:rPr lang="en-US" sz="4000" dirty="0" smtClean="0">
                <a:latin typeface="Franklin Gothic Demi" pitchFamily="34" charset="0"/>
              </a:rPr>
              <a:t>PROJECT 02</a:t>
            </a:r>
            <a:endParaRPr lang="en-US" sz="4000" dirty="0">
              <a:latin typeface="Franklin Gothic Demi"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xmlns="" val="3882386833"/>
              </p:ext>
            </p:extLst>
          </p:nvPr>
        </p:nvGraphicFramePr>
        <p:xfrm>
          <a:off x="0" y="685802"/>
          <a:ext cx="9144000" cy="5181598"/>
        </p:xfrm>
        <a:graphic>
          <a:graphicData uri="http://schemas.openxmlformats.org/drawingml/2006/table">
            <a:tbl>
              <a:tblPr firstRow="1" bandRow="1">
                <a:tableStyleId>{5C22544A-7EE6-4342-B048-85BDC9FD1C3A}</a:tableStyleId>
              </a:tblPr>
              <a:tblGrid>
                <a:gridCol w="4572000"/>
                <a:gridCol w="4572000"/>
              </a:tblGrid>
              <a:tr h="709480">
                <a:tc>
                  <a:txBody>
                    <a:bodyPr/>
                    <a:lstStyle/>
                    <a:p>
                      <a:endParaRPr lang="en-US" dirty="0"/>
                    </a:p>
                  </a:txBody>
                  <a:tcPr>
                    <a:solidFill>
                      <a:schemeClr val="tx1">
                        <a:lumMod val="65000"/>
                        <a:lumOff val="35000"/>
                      </a:schemeClr>
                    </a:solidFill>
                  </a:tcPr>
                </a:tc>
                <a:tc>
                  <a:txBody>
                    <a:bodyPr/>
                    <a:lstStyle/>
                    <a:p>
                      <a:pPr algn="l"/>
                      <a:endParaRPr lang="en-US" dirty="0"/>
                    </a:p>
                  </a:txBody>
                  <a:tcPr>
                    <a:solidFill>
                      <a:schemeClr val="tx1">
                        <a:lumMod val="65000"/>
                        <a:lumOff val="35000"/>
                      </a:schemeClr>
                    </a:solidFill>
                  </a:tcPr>
                </a:tc>
              </a:tr>
              <a:tr h="709480">
                <a:tc>
                  <a:txBody>
                    <a:bodyPr/>
                    <a:lstStyle/>
                    <a:p>
                      <a:r>
                        <a:rPr lang="en-US" dirty="0" smtClean="0">
                          <a:latin typeface="Franklin Gothic Demi" pitchFamily="34" charset="0"/>
                        </a:rPr>
                        <a:t>INCOMPITABLE LAND USES</a:t>
                      </a:r>
                      <a:endParaRPr lang="en-US" dirty="0">
                        <a:latin typeface="Franklin Gothic Demi" pitchFamily="34" charset="0"/>
                      </a:endParaRPr>
                    </a:p>
                  </a:txBody>
                  <a:tcPr>
                    <a:solidFill>
                      <a:schemeClr val="bg2"/>
                    </a:solidFill>
                  </a:tcPr>
                </a:tc>
                <a:tc>
                  <a:txBody>
                    <a:bodyPr/>
                    <a:lstStyle/>
                    <a:p>
                      <a:r>
                        <a:rPr lang="en-US" dirty="0" smtClean="0">
                          <a:latin typeface="Franklin Gothic Demi" pitchFamily="34" charset="0"/>
                        </a:rPr>
                        <a:t>REVITALIZATION OF RIVER</a:t>
                      </a:r>
                      <a:endParaRPr lang="en-US" dirty="0">
                        <a:latin typeface="Franklin Gothic Demi" pitchFamily="34" charset="0"/>
                      </a:endParaRPr>
                    </a:p>
                  </a:txBody>
                  <a:tcPr>
                    <a:solidFill>
                      <a:schemeClr val="bg2"/>
                    </a:solidFill>
                  </a:tcPr>
                </a:tc>
              </a:tr>
              <a:tr h="709480">
                <a:tc>
                  <a:txBody>
                    <a:bodyPr/>
                    <a:lstStyle/>
                    <a:p>
                      <a:r>
                        <a:rPr lang="en-US" dirty="0" smtClean="0">
                          <a:latin typeface="Franklin Gothic Demi" pitchFamily="34" charset="0"/>
                        </a:rPr>
                        <a:t>ENCROACHMENT</a:t>
                      </a:r>
                      <a:endParaRPr lang="en-US" dirty="0">
                        <a:latin typeface="Franklin Gothic Demi" pitchFamily="34" charset="0"/>
                      </a:endParaRPr>
                    </a:p>
                  </a:txBody>
                  <a:tcPr>
                    <a:solidFill>
                      <a:schemeClr val="bg1"/>
                    </a:solidFill>
                  </a:tcPr>
                </a:tc>
                <a:tc>
                  <a:txBody>
                    <a:bodyPr/>
                    <a:lstStyle/>
                    <a:p>
                      <a:r>
                        <a:rPr lang="en-US" dirty="0" smtClean="0">
                          <a:latin typeface="Franklin Gothic Demi" pitchFamily="34" charset="0"/>
                        </a:rPr>
                        <a:t>REHABILITATION OF SLUM DWELLERS</a:t>
                      </a:r>
                      <a:endParaRPr lang="en-US" dirty="0">
                        <a:latin typeface="Franklin Gothic Demi" pitchFamily="34" charset="0"/>
                      </a:endParaRPr>
                    </a:p>
                  </a:txBody>
                  <a:tcPr>
                    <a:solidFill>
                      <a:schemeClr val="bg1"/>
                    </a:solidFill>
                  </a:tcPr>
                </a:tc>
              </a:tr>
              <a:tr h="781226">
                <a:tc>
                  <a:txBody>
                    <a:bodyPr/>
                    <a:lstStyle/>
                    <a:p>
                      <a:r>
                        <a:rPr lang="en-US" dirty="0" smtClean="0">
                          <a:latin typeface="Franklin Gothic Demi" pitchFamily="34" charset="0"/>
                        </a:rPr>
                        <a:t>UNDER UTILIZATION</a:t>
                      </a:r>
                      <a:r>
                        <a:rPr lang="en-US" baseline="0" dirty="0" smtClean="0">
                          <a:latin typeface="Franklin Gothic Demi" pitchFamily="34" charset="0"/>
                        </a:rPr>
                        <a:t> OF OPEN SPACE</a:t>
                      </a:r>
                      <a:endParaRPr lang="en-US" dirty="0">
                        <a:latin typeface="Franklin Gothic Demi" pitchFamily="34" charset="0"/>
                      </a:endParaRPr>
                    </a:p>
                  </a:txBody>
                  <a:tcPr>
                    <a:solidFill>
                      <a:schemeClr val="bg2"/>
                    </a:solidFill>
                  </a:tcPr>
                </a:tc>
                <a:tc>
                  <a:txBody>
                    <a:bodyPr/>
                    <a:lstStyle/>
                    <a:p>
                      <a:r>
                        <a:rPr lang="en-US" dirty="0" smtClean="0">
                          <a:latin typeface="Franklin Gothic Demi" pitchFamily="34" charset="0"/>
                        </a:rPr>
                        <a:t>FACILITATE ECONOMIC DEVELOPMENT AND SOCIAL INTEGRATION</a:t>
                      </a:r>
                      <a:endParaRPr lang="en-US" dirty="0">
                        <a:latin typeface="Franklin Gothic Demi" pitchFamily="34" charset="0"/>
                      </a:endParaRPr>
                    </a:p>
                  </a:txBody>
                  <a:tcPr>
                    <a:solidFill>
                      <a:schemeClr val="bg2"/>
                    </a:solidFill>
                  </a:tcPr>
                </a:tc>
              </a:tr>
              <a:tr h="781226">
                <a:tc>
                  <a:txBody>
                    <a:bodyPr/>
                    <a:lstStyle/>
                    <a:p>
                      <a:r>
                        <a:rPr lang="en-US" dirty="0" smtClean="0">
                          <a:latin typeface="Franklin Gothic Demi" pitchFamily="34" charset="0"/>
                        </a:rPr>
                        <a:t>INACCESSIBILITY</a:t>
                      </a:r>
                      <a:endParaRPr lang="en-US" dirty="0">
                        <a:latin typeface="Franklin Gothic Demi" pitchFamily="34" charset="0"/>
                      </a:endParaRPr>
                    </a:p>
                  </a:txBody>
                  <a:tcPr>
                    <a:solidFill>
                      <a:schemeClr val="bg1"/>
                    </a:solidFill>
                  </a:tcPr>
                </a:tc>
                <a:tc>
                  <a:txBody>
                    <a:bodyPr/>
                    <a:lstStyle/>
                    <a:p>
                      <a:r>
                        <a:rPr lang="en-US" dirty="0" smtClean="0">
                          <a:latin typeface="Franklin Gothic Demi" pitchFamily="34" charset="0"/>
                        </a:rPr>
                        <a:t>CONNECTING RIVERFRONT WITH</a:t>
                      </a:r>
                      <a:r>
                        <a:rPr lang="en-US" baseline="0" dirty="0" smtClean="0">
                          <a:latin typeface="Franklin Gothic Demi" pitchFamily="34" charset="0"/>
                        </a:rPr>
                        <a:t> CITY BY WALKWAYS</a:t>
                      </a:r>
                      <a:endParaRPr lang="en-US" dirty="0">
                        <a:latin typeface="Franklin Gothic Demi" pitchFamily="34" charset="0"/>
                      </a:endParaRPr>
                    </a:p>
                  </a:txBody>
                  <a:tcPr>
                    <a:solidFill>
                      <a:schemeClr val="bg1"/>
                    </a:solidFill>
                  </a:tcPr>
                </a:tc>
              </a:tr>
              <a:tr h="781226">
                <a:tc>
                  <a:txBody>
                    <a:bodyPr/>
                    <a:lstStyle/>
                    <a:p>
                      <a:r>
                        <a:rPr lang="en-US" dirty="0" smtClean="0">
                          <a:latin typeface="Franklin Gothic Demi" pitchFamily="34" charset="0"/>
                        </a:rPr>
                        <a:t>SLUMS</a:t>
                      </a:r>
                      <a:endParaRPr lang="en-US" dirty="0">
                        <a:latin typeface="Franklin Gothic Demi" pitchFamily="34" charset="0"/>
                      </a:endParaRPr>
                    </a:p>
                  </a:txBody>
                  <a:tcPr>
                    <a:solidFill>
                      <a:schemeClr val="bg2"/>
                    </a:solidFill>
                  </a:tcPr>
                </a:tc>
                <a:tc>
                  <a:txBody>
                    <a:bodyPr/>
                    <a:lstStyle/>
                    <a:p>
                      <a:r>
                        <a:rPr lang="en-US" dirty="0" smtClean="0">
                          <a:latin typeface="Franklin Gothic Demi" pitchFamily="34" charset="0"/>
                        </a:rPr>
                        <a:t>CREATE CITY LEVEL RECREATIONAL AND GREEN SPACES</a:t>
                      </a:r>
                      <a:endParaRPr lang="en-US" dirty="0">
                        <a:latin typeface="Franklin Gothic Demi" pitchFamily="34" charset="0"/>
                      </a:endParaRPr>
                    </a:p>
                  </a:txBody>
                  <a:tcPr>
                    <a:solidFill>
                      <a:schemeClr val="bg2"/>
                    </a:solidFill>
                  </a:tcPr>
                </a:tc>
              </a:tr>
              <a:tr h="709480">
                <a:tc>
                  <a:txBody>
                    <a:bodyPr/>
                    <a:lstStyle/>
                    <a:p>
                      <a:r>
                        <a:rPr lang="en-US" dirty="0" smtClean="0">
                          <a:latin typeface="Franklin Gothic Demi" pitchFamily="34" charset="0"/>
                        </a:rPr>
                        <a:t>HERITAGE AND NATURAL VISTAS</a:t>
                      </a:r>
                      <a:endParaRPr lang="en-US" dirty="0">
                        <a:latin typeface="Franklin Gothic Demi" pitchFamily="34" charset="0"/>
                      </a:endParaRPr>
                    </a:p>
                  </a:txBody>
                  <a:tcPr>
                    <a:solidFill>
                      <a:schemeClr val="bg1"/>
                    </a:solidFill>
                  </a:tcPr>
                </a:tc>
                <a:tc>
                  <a:txBody>
                    <a:bodyPr/>
                    <a:lstStyle/>
                    <a:p>
                      <a:r>
                        <a:rPr lang="en-US" dirty="0" smtClean="0">
                          <a:latin typeface="Franklin Gothic Demi" pitchFamily="34" charset="0"/>
                        </a:rPr>
                        <a:t>SEWEGAE AND WATER TREATMENT PLANT</a:t>
                      </a:r>
                      <a:endParaRPr lang="en-US" dirty="0">
                        <a:latin typeface="Franklin Gothic Demi" pitchFamily="34" charset="0"/>
                      </a:endParaRPr>
                    </a:p>
                  </a:txBody>
                  <a:tcPr>
                    <a:solidFill>
                      <a:schemeClr val="bg1"/>
                    </a:solidFill>
                  </a:tcPr>
                </a:tc>
              </a:tr>
            </a:tbl>
          </a:graphicData>
        </a:graphic>
      </p:graphicFrame>
      <p:sp>
        <p:nvSpPr>
          <p:cNvPr id="12" name="TextBox 11"/>
          <p:cNvSpPr txBox="1"/>
          <p:nvPr/>
        </p:nvSpPr>
        <p:spPr>
          <a:xfrm>
            <a:off x="1524000" y="762002"/>
            <a:ext cx="2190744" cy="461665"/>
          </a:xfrm>
          <a:prstGeom prst="rect">
            <a:avLst/>
          </a:prstGeom>
          <a:noFill/>
        </p:spPr>
        <p:txBody>
          <a:bodyPr wrap="square" rtlCol="0">
            <a:spAutoFit/>
          </a:bodyPr>
          <a:lstStyle/>
          <a:p>
            <a:r>
              <a:rPr lang="en-US" sz="2400" b="1" dirty="0" smtClean="0">
                <a:latin typeface="Franklin Gothic Demi" pitchFamily="34" charset="0"/>
              </a:rPr>
              <a:t>KEY ISSUES</a:t>
            </a:r>
            <a:endParaRPr lang="en-US" sz="2400" b="1" dirty="0">
              <a:latin typeface="Franklin Gothic Demi" pitchFamily="34" charset="0"/>
            </a:endParaRPr>
          </a:p>
        </p:txBody>
      </p:sp>
      <p:sp>
        <p:nvSpPr>
          <p:cNvPr id="13" name="TextBox 12"/>
          <p:cNvSpPr txBox="1"/>
          <p:nvPr/>
        </p:nvSpPr>
        <p:spPr>
          <a:xfrm>
            <a:off x="5257800" y="762002"/>
            <a:ext cx="4419600" cy="461665"/>
          </a:xfrm>
          <a:prstGeom prst="rect">
            <a:avLst/>
          </a:prstGeom>
          <a:noFill/>
        </p:spPr>
        <p:txBody>
          <a:bodyPr wrap="square" rtlCol="0">
            <a:spAutoFit/>
          </a:bodyPr>
          <a:lstStyle/>
          <a:p>
            <a:r>
              <a:rPr lang="en-US" sz="2400" b="1" dirty="0" smtClean="0">
                <a:latin typeface="Franklin Gothic Demi" pitchFamily="34" charset="0"/>
              </a:rPr>
              <a:t>MAJOR OBJECTIVES</a:t>
            </a:r>
            <a:endParaRPr lang="en-US" sz="2400" b="1" dirty="0">
              <a:latin typeface="Franklin Gothic Demi" pitchFamily="34" charset="0"/>
            </a:endParaRPr>
          </a:p>
        </p:txBody>
      </p:sp>
    </p:spTree>
    <p:extLst>
      <p:ext uri="{BB962C8B-B14F-4D97-AF65-F5344CB8AC3E}">
        <p14:creationId xmlns:p14="http://schemas.microsoft.com/office/powerpoint/2010/main" xmlns="" val="2807978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762000"/>
          </a:xfrm>
          <a:prstGeom prst="rect">
            <a:avLst/>
          </a:prstGeom>
          <a:solidFill>
            <a:schemeClr val="tx1">
              <a:lumMod val="65000"/>
              <a:lumOff val="3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dirty="0"/>
          </a:p>
        </p:txBody>
      </p:sp>
      <p:sp>
        <p:nvSpPr>
          <p:cNvPr id="7" name="TextBox 6"/>
          <p:cNvSpPr txBox="1"/>
          <p:nvPr/>
        </p:nvSpPr>
        <p:spPr>
          <a:xfrm>
            <a:off x="0" y="0"/>
            <a:ext cx="9144000" cy="707886"/>
          </a:xfrm>
          <a:prstGeom prst="rect">
            <a:avLst/>
          </a:prstGeom>
          <a:noFill/>
        </p:spPr>
        <p:txBody>
          <a:bodyPr wrap="square" rtlCol="0">
            <a:spAutoFit/>
          </a:bodyPr>
          <a:lstStyle/>
          <a:p>
            <a:pPr algn="r"/>
            <a:r>
              <a:rPr lang="en-US" sz="4000" dirty="0" smtClean="0">
                <a:latin typeface="Franklin Gothic Demi" pitchFamily="34" charset="0"/>
              </a:rPr>
              <a:t> TYPOLOGY </a:t>
            </a:r>
            <a:r>
              <a:rPr lang="en-US" sz="4000" dirty="0" smtClean="0">
                <a:latin typeface="Franklin Gothic Demi" pitchFamily="34" charset="0"/>
              </a:rPr>
              <a:t>&amp; CLUSTER </a:t>
            </a:r>
            <a:endParaRPr lang="en-US" sz="4000" dirty="0">
              <a:latin typeface="Franklin Gothic Demi" pitchFamily="34" charset="0"/>
            </a:endParaRPr>
          </a:p>
        </p:txBody>
      </p:sp>
      <p:pic>
        <p:nvPicPr>
          <p:cNvPr id="10241" name="Picture 1" descr="C:\Users\Samanti\Desktop\URBAN - Shortcut-Model.png"/>
          <p:cNvPicPr>
            <a:picLocks noChangeAspect="1" noChangeArrowheads="1"/>
          </p:cNvPicPr>
          <p:nvPr/>
        </p:nvPicPr>
        <p:blipFill>
          <a:blip r:embed="rId3"/>
          <a:srcRect/>
          <a:stretch>
            <a:fillRect/>
          </a:stretch>
        </p:blipFill>
        <p:spPr bwMode="auto">
          <a:xfrm rot="16200000">
            <a:off x="3400426" y="-2638424"/>
            <a:ext cx="2343150" cy="9144000"/>
          </a:xfrm>
          <a:prstGeom prst="rect">
            <a:avLst/>
          </a:prstGeom>
          <a:noFill/>
        </p:spPr>
      </p:pic>
      <p:graphicFrame>
        <p:nvGraphicFramePr>
          <p:cNvPr id="8" name="Table 7"/>
          <p:cNvGraphicFramePr>
            <a:graphicFrameLocks noGrp="1"/>
          </p:cNvGraphicFramePr>
          <p:nvPr>
            <p:extLst>
              <p:ext uri="{D42A27DB-BD31-4B8C-83A1-F6EECF244321}">
                <p14:modId xmlns="" xmlns:p14="http://schemas.microsoft.com/office/powerpoint/2010/main" val="3424936906"/>
              </p:ext>
            </p:extLst>
          </p:nvPr>
        </p:nvGraphicFramePr>
        <p:xfrm>
          <a:off x="374176" y="3505200"/>
          <a:ext cx="1378424" cy="365760"/>
        </p:xfrm>
        <a:graphic>
          <a:graphicData uri="http://schemas.openxmlformats.org/drawingml/2006/table">
            <a:tbl>
              <a:tblPr/>
              <a:tblGrid>
                <a:gridCol w="1378424"/>
              </a:tblGrid>
              <a:tr h="272956">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12" name="Rectangle 11"/>
          <p:cNvSpPr/>
          <p:nvPr/>
        </p:nvSpPr>
        <p:spPr>
          <a:xfrm>
            <a:off x="88710" y="3674773"/>
            <a:ext cx="45720" cy="15830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52401" y="4131677"/>
            <a:ext cx="228600"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a:off x="152400" y="4631323"/>
            <a:ext cx="205741"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152400" y="5088523"/>
            <a:ext cx="205741"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04800" y="4038600"/>
            <a:ext cx="2667000" cy="1323439"/>
          </a:xfrm>
          <a:prstGeom prst="rect">
            <a:avLst/>
          </a:prstGeom>
          <a:noFill/>
        </p:spPr>
        <p:txBody>
          <a:bodyPr wrap="square" rtlCol="0">
            <a:spAutoFit/>
          </a:bodyPr>
          <a:lstStyle/>
          <a:p>
            <a:r>
              <a:rPr lang="en-US" sz="1600" dirty="0" smtClean="0">
                <a:latin typeface="Franklin Gothic Demi" pitchFamily="34" charset="0"/>
              </a:rPr>
              <a:t>TYPE A1 (FOOD STORAGE)</a:t>
            </a:r>
          </a:p>
          <a:p>
            <a:endParaRPr lang="en-US" sz="1600" dirty="0">
              <a:latin typeface="Franklin Gothic Demi" pitchFamily="34" charset="0"/>
            </a:endParaRPr>
          </a:p>
          <a:p>
            <a:r>
              <a:rPr lang="en-US" sz="1600" dirty="0" smtClean="0">
                <a:latin typeface="Franklin Gothic Demi" pitchFamily="34" charset="0"/>
              </a:rPr>
              <a:t>TYPE B1 (RECREATION)</a:t>
            </a:r>
          </a:p>
          <a:p>
            <a:endParaRPr lang="en-US" sz="1600" dirty="0" smtClean="0">
              <a:latin typeface="Franklin Gothic Demi" pitchFamily="34" charset="0"/>
            </a:endParaRPr>
          </a:p>
          <a:p>
            <a:r>
              <a:rPr lang="en-US" sz="1600" dirty="0" smtClean="0">
                <a:latin typeface="Franklin Gothic Demi" pitchFamily="34" charset="0"/>
              </a:rPr>
              <a:t>TYPE C1 (ECONOMIC)</a:t>
            </a:r>
            <a:endParaRPr lang="en-US" sz="1600" dirty="0">
              <a:latin typeface="Franklin Gothic Demi" pitchFamily="34" charset="0"/>
            </a:endParaRPr>
          </a:p>
        </p:txBody>
      </p:sp>
      <p:sp>
        <p:nvSpPr>
          <p:cNvPr id="27" name="TextBox 26"/>
          <p:cNvSpPr txBox="1"/>
          <p:nvPr/>
        </p:nvSpPr>
        <p:spPr>
          <a:xfrm>
            <a:off x="381000" y="3505200"/>
            <a:ext cx="2057400" cy="338554"/>
          </a:xfrm>
          <a:prstGeom prst="rect">
            <a:avLst/>
          </a:prstGeom>
          <a:noFill/>
        </p:spPr>
        <p:txBody>
          <a:bodyPr wrap="square" rtlCol="0">
            <a:spAutoFit/>
          </a:bodyPr>
          <a:lstStyle/>
          <a:p>
            <a:r>
              <a:rPr lang="en-US" sz="1600" b="1" dirty="0" smtClean="0">
                <a:latin typeface="Franklin Gothic Demi" pitchFamily="34" charset="0"/>
              </a:rPr>
              <a:t>CLUSTER 1</a:t>
            </a:r>
            <a:endParaRPr lang="en-US" sz="1600" b="1" dirty="0">
              <a:latin typeface="Franklin Gothic Demi" pitchFamily="34" charset="0"/>
            </a:endParaRPr>
          </a:p>
        </p:txBody>
      </p:sp>
      <p:sp>
        <p:nvSpPr>
          <p:cNvPr id="29" name="TextBox 28"/>
          <p:cNvSpPr txBox="1"/>
          <p:nvPr/>
        </p:nvSpPr>
        <p:spPr>
          <a:xfrm>
            <a:off x="3124200" y="4038600"/>
            <a:ext cx="947503" cy="830997"/>
          </a:xfrm>
          <a:prstGeom prst="rect">
            <a:avLst/>
          </a:prstGeom>
          <a:noFill/>
        </p:spPr>
        <p:txBody>
          <a:bodyPr wrap="none" rtlCol="0">
            <a:spAutoFit/>
          </a:bodyPr>
          <a:lstStyle/>
          <a:p>
            <a:r>
              <a:rPr lang="en-US" sz="1600" dirty="0" smtClean="0">
                <a:latin typeface="Franklin Gothic Demi" pitchFamily="34" charset="0"/>
              </a:rPr>
              <a:t>TYPE D1</a:t>
            </a:r>
          </a:p>
          <a:p>
            <a:r>
              <a:rPr lang="en-US" sz="1600" dirty="0" smtClean="0">
                <a:latin typeface="Franklin Gothic Demi" pitchFamily="34" charset="0"/>
              </a:rPr>
              <a:t/>
            </a:r>
            <a:br>
              <a:rPr lang="en-US" sz="1600" dirty="0" smtClean="0">
                <a:latin typeface="Franklin Gothic Demi" pitchFamily="34" charset="0"/>
              </a:rPr>
            </a:br>
            <a:endParaRPr lang="en-US" sz="1600" dirty="0">
              <a:latin typeface="Franklin Gothic Demi" pitchFamily="34" charset="0"/>
            </a:endParaRPr>
          </a:p>
        </p:txBody>
      </p:sp>
      <p:graphicFrame>
        <p:nvGraphicFramePr>
          <p:cNvPr id="31" name="Table 30"/>
          <p:cNvGraphicFramePr>
            <a:graphicFrameLocks noGrp="1"/>
          </p:cNvGraphicFramePr>
          <p:nvPr>
            <p:extLst>
              <p:ext uri="{D42A27DB-BD31-4B8C-83A1-F6EECF244321}">
                <p14:modId xmlns="" xmlns:p14="http://schemas.microsoft.com/office/powerpoint/2010/main" val="1099538990"/>
              </p:ext>
            </p:extLst>
          </p:nvPr>
        </p:nvGraphicFramePr>
        <p:xfrm>
          <a:off x="3124200" y="3505200"/>
          <a:ext cx="1473958" cy="365760"/>
        </p:xfrm>
        <a:graphic>
          <a:graphicData uri="http://schemas.openxmlformats.org/drawingml/2006/table">
            <a:tbl>
              <a:tblPr/>
              <a:tblGrid>
                <a:gridCol w="1473958"/>
              </a:tblGrid>
              <a:tr h="327546">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32" name="Right Arrow 31"/>
          <p:cNvSpPr/>
          <p:nvPr/>
        </p:nvSpPr>
        <p:spPr>
          <a:xfrm>
            <a:off x="2918459" y="4114800"/>
            <a:ext cx="205741"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895600" y="3705255"/>
            <a:ext cx="45719" cy="5619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3124200" y="3581400"/>
            <a:ext cx="2057400" cy="338554"/>
          </a:xfrm>
          <a:prstGeom prst="rect">
            <a:avLst/>
          </a:prstGeom>
          <a:noFill/>
        </p:spPr>
        <p:txBody>
          <a:bodyPr wrap="square" rtlCol="0">
            <a:spAutoFit/>
          </a:bodyPr>
          <a:lstStyle/>
          <a:p>
            <a:r>
              <a:rPr lang="en-US" sz="1600" b="1" dirty="0" smtClean="0">
                <a:latin typeface="Franklin Gothic Demi" pitchFamily="34" charset="0"/>
              </a:rPr>
              <a:t>CLUSTER 2</a:t>
            </a:r>
            <a:endParaRPr lang="en-US" sz="1600" b="1" dirty="0">
              <a:latin typeface="Franklin Gothic Demi" pitchFamily="34" charset="0"/>
            </a:endParaRPr>
          </a:p>
        </p:txBody>
      </p:sp>
      <p:graphicFrame>
        <p:nvGraphicFramePr>
          <p:cNvPr id="38" name="Table 37"/>
          <p:cNvGraphicFramePr>
            <a:graphicFrameLocks noGrp="1"/>
          </p:cNvGraphicFramePr>
          <p:nvPr>
            <p:extLst>
              <p:ext uri="{D42A27DB-BD31-4B8C-83A1-F6EECF244321}">
                <p14:modId xmlns="" xmlns:p14="http://schemas.microsoft.com/office/powerpoint/2010/main" val="3012013853"/>
              </p:ext>
            </p:extLst>
          </p:nvPr>
        </p:nvGraphicFramePr>
        <p:xfrm>
          <a:off x="3169919" y="4572000"/>
          <a:ext cx="1433015" cy="365760"/>
        </p:xfrm>
        <a:graphic>
          <a:graphicData uri="http://schemas.openxmlformats.org/drawingml/2006/table">
            <a:tbl>
              <a:tblPr/>
              <a:tblGrid>
                <a:gridCol w="1433015"/>
              </a:tblGrid>
              <a:tr h="327547">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39" name="Right Arrow 38"/>
          <p:cNvSpPr/>
          <p:nvPr/>
        </p:nvSpPr>
        <p:spPr>
          <a:xfrm>
            <a:off x="2964178" y="5115819"/>
            <a:ext cx="205741"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2895600" y="4780540"/>
            <a:ext cx="45719" cy="4893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3169919" y="4572000"/>
            <a:ext cx="2057400" cy="338554"/>
          </a:xfrm>
          <a:prstGeom prst="rect">
            <a:avLst/>
          </a:prstGeom>
          <a:noFill/>
        </p:spPr>
        <p:txBody>
          <a:bodyPr wrap="square" rtlCol="0">
            <a:spAutoFit/>
          </a:bodyPr>
          <a:lstStyle/>
          <a:p>
            <a:r>
              <a:rPr lang="en-US" sz="1600" b="1" dirty="0" smtClean="0">
                <a:latin typeface="Franklin Gothic Demi" pitchFamily="34" charset="0"/>
              </a:rPr>
              <a:t>CLUSTER 3</a:t>
            </a:r>
            <a:endParaRPr lang="en-US" sz="1600" b="1" dirty="0">
              <a:latin typeface="Franklin Gothic Demi" pitchFamily="34" charset="0"/>
            </a:endParaRPr>
          </a:p>
        </p:txBody>
      </p:sp>
      <p:sp>
        <p:nvSpPr>
          <p:cNvPr id="43" name="Rectangle 42"/>
          <p:cNvSpPr/>
          <p:nvPr/>
        </p:nvSpPr>
        <p:spPr>
          <a:xfrm>
            <a:off x="3169919" y="5083702"/>
            <a:ext cx="2291589" cy="338554"/>
          </a:xfrm>
          <a:prstGeom prst="rect">
            <a:avLst/>
          </a:prstGeom>
        </p:spPr>
        <p:txBody>
          <a:bodyPr wrap="none">
            <a:spAutoFit/>
          </a:bodyPr>
          <a:lstStyle/>
          <a:p>
            <a:r>
              <a:rPr lang="en-US" sz="1600" dirty="0" smtClean="0">
                <a:latin typeface="Franklin Gothic Demi" pitchFamily="34" charset="0"/>
              </a:rPr>
              <a:t>TYPE B2 (RECREATION)</a:t>
            </a:r>
          </a:p>
        </p:txBody>
      </p:sp>
      <p:graphicFrame>
        <p:nvGraphicFramePr>
          <p:cNvPr id="45" name="Table 44"/>
          <p:cNvGraphicFramePr>
            <a:graphicFrameLocks noGrp="1"/>
          </p:cNvGraphicFramePr>
          <p:nvPr>
            <p:extLst>
              <p:ext uri="{D42A27DB-BD31-4B8C-83A1-F6EECF244321}">
                <p14:modId xmlns="" xmlns:p14="http://schemas.microsoft.com/office/powerpoint/2010/main" val="3748753895"/>
              </p:ext>
            </p:extLst>
          </p:nvPr>
        </p:nvGraphicFramePr>
        <p:xfrm>
          <a:off x="6781800" y="3527719"/>
          <a:ext cx="1378424" cy="365760"/>
        </p:xfrm>
        <a:graphic>
          <a:graphicData uri="http://schemas.openxmlformats.org/drawingml/2006/table">
            <a:tbl>
              <a:tblPr/>
              <a:tblGrid>
                <a:gridCol w="1378424"/>
              </a:tblGrid>
              <a:tr h="272955">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51" name="Right Arrow 50"/>
          <p:cNvSpPr/>
          <p:nvPr/>
        </p:nvSpPr>
        <p:spPr>
          <a:xfrm>
            <a:off x="6576059" y="4655479"/>
            <a:ext cx="205741"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Arrow 51"/>
          <p:cNvSpPr/>
          <p:nvPr/>
        </p:nvSpPr>
        <p:spPr>
          <a:xfrm>
            <a:off x="6576059" y="4198279"/>
            <a:ext cx="205741"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p:cNvSpPr/>
          <p:nvPr/>
        </p:nvSpPr>
        <p:spPr>
          <a:xfrm>
            <a:off x="6576059" y="5172002"/>
            <a:ext cx="205741"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Arrow 53"/>
          <p:cNvSpPr/>
          <p:nvPr/>
        </p:nvSpPr>
        <p:spPr>
          <a:xfrm>
            <a:off x="6576059" y="5646079"/>
            <a:ext cx="205741"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p:cNvSpPr/>
          <p:nvPr/>
        </p:nvSpPr>
        <p:spPr>
          <a:xfrm>
            <a:off x="6576059" y="6118519"/>
            <a:ext cx="205741"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6477000" y="3712534"/>
            <a:ext cx="76200" cy="256002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6781800" y="3527719"/>
            <a:ext cx="2057400" cy="338554"/>
          </a:xfrm>
          <a:prstGeom prst="rect">
            <a:avLst/>
          </a:prstGeom>
          <a:noFill/>
        </p:spPr>
        <p:txBody>
          <a:bodyPr wrap="square" rtlCol="0">
            <a:spAutoFit/>
          </a:bodyPr>
          <a:lstStyle/>
          <a:p>
            <a:r>
              <a:rPr lang="en-US" sz="1600" b="1" dirty="0" smtClean="0">
                <a:latin typeface="Franklin Gothic Demi" pitchFamily="34" charset="0"/>
              </a:rPr>
              <a:t>CLUSTER 3</a:t>
            </a:r>
            <a:endParaRPr lang="en-US" sz="1600" b="1" dirty="0">
              <a:latin typeface="Franklin Gothic Demi" pitchFamily="34" charset="0"/>
            </a:endParaRPr>
          </a:p>
        </p:txBody>
      </p:sp>
      <p:sp>
        <p:nvSpPr>
          <p:cNvPr id="60" name="TextBox 59"/>
          <p:cNvSpPr txBox="1"/>
          <p:nvPr/>
        </p:nvSpPr>
        <p:spPr>
          <a:xfrm>
            <a:off x="6705600" y="4074855"/>
            <a:ext cx="2667000" cy="2554545"/>
          </a:xfrm>
          <a:prstGeom prst="rect">
            <a:avLst/>
          </a:prstGeom>
          <a:noFill/>
        </p:spPr>
        <p:txBody>
          <a:bodyPr wrap="square" rtlCol="0">
            <a:spAutoFit/>
          </a:bodyPr>
          <a:lstStyle/>
          <a:p>
            <a:r>
              <a:rPr lang="en-US" sz="1600" dirty="0" smtClean="0">
                <a:latin typeface="Franklin Gothic Demi" pitchFamily="34" charset="0"/>
              </a:rPr>
              <a:t>TYPE C2 (ECONOMIC)</a:t>
            </a:r>
          </a:p>
          <a:p>
            <a:endParaRPr lang="en-US" sz="1600" dirty="0" smtClean="0">
              <a:latin typeface="Franklin Gothic Demi" pitchFamily="34" charset="0"/>
            </a:endParaRPr>
          </a:p>
          <a:p>
            <a:r>
              <a:rPr lang="en-US" sz="1600" dirty="0" smtClean="0">
                <a:latin typeface="Franklin Gothic Demi" pitchFamily="34" charset="0"/>
              </a:rPr>
              <a:t>TYPE E1 (RELIGIOUS)</a:t>
            </a:r>
          </a:p>
          <a:p>
            <a:endParaRPr lang="en-US" sz="1600" dirty="0" smtClean="0">
              <a:latin typeface="Franklin Gothic Demi" pitchFamily="34" charset="0"/>
            </a:endParaRPr>
          </a:p>
          <a:p>
            <a:r>
              <a:rPr lang="en-US" sz="1600" dirty="0" smtClean="0">
                <a:latin typeface="Franklin Gothic Demi" pitchFamily="34" charset="0"/>
              </a:rPr>
              <a:t>TYPE C3 (ECONOMIC)</a:t>
            </a:r>
          </a:p>
          <a:p>
            <a:endParaRPr lang="en-US" sz="1600" dirty="0" smtClean="0">
              <a:latin typeface="Franklin Gothic Demi" pitchFamily="34" charset="0"/>
            </a:endParaRPr>
          </a:p>
          <a:p>
            <a:r>
              <a:rPr lang="en-US" sz="1600" dirty="0" smtClean="0">
                <a:latin typeface="Franklin Gothic Demi" pitchFamily="34" charset="0"/>
              </a:rPr>
              <a:t>TYPE E2 (RELIGIOUS)</a:t>
            </a:r>
          </a:p>
          <a:p>
            <a:endParaRPr lang="en-US" sz="1600" dirty="0" smtClean="0">
              <a:latin typeface="Franklin Gothic Demi" pitchFamily="34" charset="0"/>
            </a:endParaRPr>
          </a:p>
          <a:p>
            <a:r>
              <a:rPr lang="en-US" sz="1600" dirty="0" smtClean="0">
                <a:latin typeface="Franklin Gothic Demi" pitchFamily="34" charset="0"/>
              </a:rPr>
              <a:t>TYPE C4 (ECONOMIC)</a:t>
            </a:r>
          </a:p>
          <a:p>
            <a:endParaRPr lang="en-US" sz="1600" dirty="0">
              <a:latin typeface="Franklin Gothic Demi" pitchFamily="34" charset="0"/>
            </a:endParaRPr>
          </a:p>
        </p:txBody>
      </p:sp>
      <p:graphicFrame>
        <p:nvGraphicFramePr>
          <p:cNvPr id="62" name="Table 61"/>
          <p:cNvGraphicFramePr>
            <a:graphicFrameLocks noGrp="1"/>
          </p:cNvGraphicFramePr>
          <p:nvPr>
            <p:extLst>
              <p:ext uri="{D42A27DB-BD31-4B8C-83A1-F6EECF244321}">
                <p14:modId xmlns="" xmlns:p14="http://schemas.microsoft.com/office/powerpoint/2010/main" val="3012013853"/>
              </p:ext>
            </p:extLst>
          </p:nvPr>
        </p:nvGraphicFramePr>
        <p:xfrm>
          <a:off x="3169919" y="5638800"/>
          <a:ext cx="1433015" cy="365760"/>
        </p:xfrm>
        <a:graphic>
          <a:graphicData uri="http://schemas.openxmlformats.org/drawingml/2006/table">
            <a:tbl>
              <a:tblPr/>
              <a:tblGrid>
                <a:gridCol w="1433015"/>
              </a:tblGrid>
              <a:tr h="327547">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63" name="Right Arrow 62"/>
          <p:cNvSpPr/>
          <p:nvPr/>
        </p:nvSpPr>
        <p:spPr>
          <a:xfrm>
            <a:off x="2964178" y="6182619"/>
            <a:ext cx="205741"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895600" y="5847340"/>
            <a:ext cx="45719" cy="4893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p:cNvSpPr txBox="1"/>
          <p:nvPr/>
        </p:nvSpPr>
        <p:spPr>
          <a:xfrm>
            <a:off x="3246119" y="5638800"/>
            <a:ext cx="2057400" cy="338554"/>
          </a:xfrm>
          <a:prstGeom prst="rect">
            <a:avLst/>
          </a:prstGeom>
          <a:noFill/>
        </p:spPr>
        <p:txBody>
          <a:bodyPr wrap="square" rtlCol="0">
            <a:spAutoFit/>
          </a:bodyPr>
          <a:lstStyle/>
          <a:p>
            <a:r>
              <a:rPr lang="en-US" sz="1600" b="1" dirty="0" smtClean="0">
                <a:latin typeface="Franklin Gothic Demi" pitchFamily="34" charset="0"/>
              </a:rPr>
              <a:t>CLUSTER 6</a:t>
            </a:r>
            <a:endParaRPr lang="en-US" sz="1600" b="1" dirty="0">
              <a:latin typeface="Franklin Gothic Demi" pitchFamily="34" charset="0"/>
            </a:endParaRPr>
          </a:p>
        </p:txBody>
      </p:sp>
      <p:sp>
        <p:nvSpPr>
          <p:cNvPr id="66" name="Rectangle 65"/>
          <p:cNvSpPr/>
          <p:nvPr/>
        </p:nvSpPr>
        <p:spPr>
          <a:xfrm>
            <a:off x="3124200" y="6096000"/>
            <a:ext cx="2291589" cy="338554"/>
          </a:xfrm>
          <a:prstGeom prst="rect">
            <a:avLst/>
          </a:prstGeom>
        </p:spPr>
        <p:txBody>
          <a:bodyPr wrap="none">
            <a:spAutoFit/>
          </a:bodyPr>
          <a:lstStyle/>
          <a:p>
            <a:r>
              <a:rPr lang="en-US" sz="1600" dirty="0" smtClean="0">
                <a:latin typeface="Franklin Gothic Demi" pitchFamily="34" charset="0"/>
              </a:rPr>
              <a:t>TYPE B3 (RECREATION)</a:t>
            </a:r>
          </a:p>
        </p:txBody>
      </p:sp>
      <p:sp>
        <p:nvSpPr>
          <p:cNvPr id="75" name="TextBox 74"/>
          <p:cNvSpPr txBox="1"/>
          <p:nvPr/>
        </p:nvSpPr>
        <p:spPr>
          <a:xfrm>
            <a:off x="381000" y="5638800"/>
            <a:ext cx="2057400" cy="338554"/>
          </a:xfrm>
          <a:prstGeom prst="rect">
            <a:avLst/>
          </a:prstGeom>
          <a:noFill/>
        </p:spPr>
        <p:txBody>
          <a:bodyPr wrap="square" rtlCol="0">
            <a:spAutoFit/>
          </a:bodyPr>
          <a:lstStyle/>
          <a:p>
            <a:r>
              <a:rPr lang="en-US" sz="1600" b="1" dirty="0" smtClean="0">
                <a:latin typeface="Franklin Gothic Demi" pitchFamily="34" charset="0"/>
              </a:rPr>
              <a:t>CLUSTER 5</a:t>
            </a:r>
            <a:endParaRPr lang="en-US" sz="1600" b="1" dirty="0">
              <a:latin typeface="Franklin Gothic Demi" pitchFamily="34" charset="0"/>
            </a:endParaRPr>
          </a:p>
        </p:txBody>
      </p:sp>
      <p:graphicFrame>
        <p:nvGraphicFramePr>
          <p:cNvPr id="77" name="Table 76"/>
          <p:cNvGraphicFramePr>
            <a:graphicFrameLocks noGrp="1"/>
          </p:cNvGraphicFramePr>
          <p:nvPr>
            <p:extLst>
              <p:ext uri="{D42A27DB-BD31-4B8C-83A1-F6EECF244321}">
                <p14:modId xmlns="" xmlns:p14="http://schemas.microsoft.com/office/powerpoint/2010/main" val="3012013853"/>
              </p:ext>
            </p:extLst>
          </p:nvPr>
        </p:nvGraphicFramePr>
        <p:xfrm>
          <a:off x="350519" y="5638800"/>
          <a:ext cx="1433015" cy="365760"/>
        </p:xfrm>
        <a:graphic>
          <a:graphicData uri="http://schemas.openxmlformats.org/drawingml/2006/table">
            <a:tbl>
              <a:tblPr/>
              <a:tblGrid>
                <a:gridCol w="1433015"/>
              </a:tblGrid>
              <a:tr h="327547">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78" name="Right Arrow 77"/>
          <p:cNvSpPr/>
          <p:nvPr/>
        </p:nvSpPr>
        <p:spPr>
          <a:xfrm>
            <a:off x="144778" y="6182619"/>
            <a:ext cx="205741" cy="16927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76200" y="5847340"/>
            <a:ext cx="45719" cy="4893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04800" y="6096000"/>
            <a:ext cx="2108078" cy="338554"/>
          </a:xfrm>
          <a:prstGeom prst="rect">
            <a:avLst/>
          </a:prstGeom>
        </p:spPr>
        <p:txBody>
          <a:bodyPr wrap="none">
            <a:spAutoFit/>
          </a:bodyPr>
          <a:lstStyle/>
          <a:p>
            <a:r>
              <a:rPr lang="en-US" sz="1600" dirty="0" smtClean="0">
                <a:latin typeface="Franklin Gothic Demi" pitchFamily="34" charset="0"/>
              </a:rPr>
              <a:t>TYPE B3 (RELIGIOUS)</a:t>
            </a:r>
          </a:p>
        </p:txBody>
      </p:sp>
      <p:pic>
        <p:nvPicPr>
          <p:cNvPr id="82" name="Picture 81" descr="e.jpg"/>
          <p:cNvPicPr>
            <a:picLocks noChangeAspect="1"/>
          </p:cNvPicPr>
          <p:nvPr/>
        </p:nvPicPr>
        <p:blipFill>
          <a:blip r:embed="rId4" cstate="print"/>
          <a:stretch>
            <a:fillRect/>
          </a:stretch>
        </p:blipFill>
        <p:spPr>
          <a:xfrm rot="16200000">
            <a:off x="3810" y="3166110"/>
            <a:ext cx="419100" cy="335280"/>
          </a:xfrm>
          <a:prstGeom prst="rect">
            <a:avLst/>
          </a:prstGeom>
        </p:spPr>
      </p:pic>
      <p:sp>
        <p:nvSpPr>
          <p:cNvPr id="68" name="Rectangle 67"/>
          <p:cNvSpPr/>
          <p:nvPr/>
        </p:nvSpPr>
        <p:spPr>
          <a:xfrm>
            <a:off x="3962400" y="4038600"/>
            <a:ext cx="2483372" cy="369332"/>
          </a:xfrm>
          <a:prstGeom prst="rect">
            <a:avLst/>
          </a:prstGeom>
        </p:spPr>
        <p:txBody>
          <a:bodyPr wrap="none">
            <a:spAutoFit/>
          </a:bodyPr>
          <a:lstStyle/>
          <a:p>
            <a:r>
              <a:rPr lang="en-US" dirty="0" smtClean="0">
                <a:latin typeface="Franklin Gothic Demi" pitchFamily="34" charset="0"/>
              </a:rPr>
              <a:t> </a:t>
            </a:r>
            <a:r>
              <a:rPr lang="en-US" sz="1600" dirty="0" smtClean="0">
                <a:latin typeface="Franklin Gothic Demi" pitchFamily="34" charset="0"/>
              </a:rPr>
              <a:t>(DUMPING &amp; DREDGING)</a:t>
            </a:r>
            <a:endParaRPr lang="en-US" sz="1600" dirty="0"/>
          </a:p>
        </p:txBody>
      </p:sp>
      <p:sp>
        <p:nvSpPr>
          <p:cNvPr id="70" name="Rectangle 69"/>
          <p:cNvSpPr/>
          <p:nvPr/>
        </p:nvSpPr>
        <p:spPr>
          <a:xfrm>
            <a:off x="152400" y="3657600"/>
            <a:ext cx="2286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2895600" y="3688081"/>
            <a:ext cx="2286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6477000" y="3657600"/>
            <a:ext cx="3048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76200" y="5791200"/>
            <a:ext cx="3048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a:off x="2895600" y="5821681"/>
            <a:ext cx="3048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895600" y="4754881"/>
            <a:ext cx="3048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381000" y="3135868"/>
            <a:ext cx="2057400" cy="369332"/>
          </a:xfrm>
          <a:prstGeom prst="rect">
            <a:avLst/>
          </a:prstGeom>
          <a:noFill/>
        </p:spPr>
        <p:txBody>
          <a:bodyPr wrap="square" rtlCol="0">
            <a:spAutoFit/>
          </a:bodyPr>
          <a:lstStyle/>
          <a:p>
            <a:r>
              <a:rPr lang="en-US" dirty="0" smtClean="0">
                <a:latin typeface="Franklin Gothic Demi" pitchFamily="34" charset="0"/>
              </a:rPr>
              <a:t>CLUSTER</a:t>
            </a:r>
            <a:endParaRPr lang="en-US" dirty="0">
              <a:latin typeface="Franklin Gothic Demi"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495800" y="609600"/>
            <a:ext cx="4648200" cy="6248400"/>
          </a:xfrm>
          <a:prstGeom prst="rect">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a:t>
            </a:r>
            <a:endParaRPr lang="en-US" dirty="0">
              <a:solidFill>
                <a:schemeClr val="tx1"/>
              </a:solidFill>
            </a:endParaRPr>
          </a:p>
        </p:txBody>
      </p:sp>
      <p:sp>
        <p:nvSpPr>
          <p:cNvPr id="12" name="Rectangle 11"/>
          <p:cNvSpPr/>
          <p:nvPr/>
        </p:nvSpPr>
        <p:spPr>
          <a:xfrm>
            <a:off x="0" y="0"/>
            <a:ext cx="9144000" cy="609600"/>
          </a:xfrm>
          <a:prstGeom prst="rect">
            <a:avLst/>
          </a:prstGeom>
          <a:solidFill>
            <a:schemeClr val="tx1">
              <a:lumMod val="75000"/>
              <a:lumOff val="2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76200"/>
            <a:ext cx="9144000" cy="685800"/>
          </a:xfrm>
          <a:solidFill>
            <a:schemeClr val="tx1">
              <a:lumMod val="50000"/>
              <a:lumOff val="50000"/>
            </a:schemeClr>
          </a:solidFill>
          <a:ln>
            <a:solidFill>
              <a:schemeClr val="tx1">
                <a:lumMod val="50000"/>
                <a:lumOff val="50000"/>
              </a:schemeClr>
            </a:solidFill>
          </a:ln>
        </p:spPr>
        <p:txBody>
          <a:bodyPr>
            <a:normAutofit fontScale="90000"/>
          </a:bodyPr>
          <a:lstStyle/>
          <a:p>
            <a:pPr algn="r"/>
            <a:r>
              <a:rPr lang="en-US" sz="4000" dirty="0" smtClean="0">
                <a:latin typeface="Franklin Gothic Demi" pitchFamily="34" charset="0"/>
              </a:rPr>
              <a:t> </a:t>
            </a:r>
            <a:r>
              <a:rPr lang="en-US" sz="4000" dirty="0" smtClean="0">
                <a:latin typeface="Franklin Gothic Demi" pitchFamily="34" charset="0"/>
              </a:rPr>
              <a:t>CLUSTER :1</a:t>
            </a:r>
            <a:endParaRPr lang="en-US" sz="4000" dirty="0">
              <a:latin typeface="Franklin Gothic Demi" pitchFamily="34" charset="0"/>
            </a:endParaRPr>
          </a:p>
        </p:txBody>
      </p:sp>
      <p:sp>
        <p:nvSpPr>
          <p:cNvPr id="3" name="Content Placeholder 2"/>
          <p:cNvSpPr>
            <a:spLocks noGrp="1"/>
          </p:cNvSpPr>
          <p:nvPr>
            <p:ph idx="1"/>
          </p:nvPr>
        </p:nvSpPr>
        <p:spPr>
          <a:xfrm>
            <a:off x="0" y="533400"/>
            <a:ext cx="4495800" cy="3124200"/>
          </a:xfrm>
        </p:spPr>
        <p:txBody>
          <a:bodyPr>
            <a:normAutofit/>
          </a:bodyPr>
          <a:lstStyle/>
          <a:p>
            <a:pPr>
              <a:buNone/>
            </a:pPr>
            <a:r>
              <a:rPr lang="en-US" sz="2800" b="1" dirty="0" smtClean="0">
                <a:latin typeface="Franklin Gothic Demi" pitchFamily="34" charset="0"/>
              </a:rPr>
              <a:t>TYPE-A1: FOOD STORAGE</a:t>
            </a:r>
          </a:p>
          <a:p>
            <a:pPr>
              <a:buNone/>
            </a:pPr>
            <a:r>
              <a:rPr lang="en-US" sz="1400" dirty="0" smtClean="0">
                <a:latin typeface="Franklin Gothic Demi" pitchFamily="34" charset="0"/>
              </a:rPr>
              <a:t>BOUNDARY: BGB CAMP TO TCB OFFICE.</a:t>
            </a:r>
          </a:p>
          <a:p>
            <a:pPr>
              <a:buNone/>
            </a:pPr>
            <a:r>
              <a:rPr lang="en-US" sz="1400" dirty="0" smtClean="0">
                <a:latin typeface="Franklin Gothic Demi" pitchFamily="34" charset="0"/>
              </a:rPr>
              <a:t>LENGTH:442.9M</a:t>
            </a:r>
          </a:p>
          <a:p>
            <a:pPr>
              <a:buNone/>
            </a:pPr>
            <a:r>
              <a:rPr lang="en-US" sz="1400" dirty="0" smtClean="0">
                <a:latin typeface="Franklin Gothic Demi" pitchFamily="34" charset="0"/>
              </a:rPr>
              <a:t>AREA:7537 SQ. M</a:t>
            </a:r>
          </a:p>
          <a:p>
            <a:pPr>
              <a:buNone/>
            </a:pPr>
            <a:r>
              <a:rPr lang="en-US" sz="1400" dirty="0" smtClean="0">
                <a:latin typeface="Franklin Gothic Demi" pitchFamily="34" charset="0"/>
              </a:rPr>
              <a:t>WALKTIME:8.058MINUTES</a:t>
            </a:r>
          </a:p>
          <a:p>
            <a:pPr>
              <a:buNone/>
            </a:pPr>
            <a:r>
              <a:rPr lang="en-US" sz="1400" dirty="0" smtClean="0">
                <a:latin typeface="Franklin Gothic Demi" pitchFamily="34" charset="0"/>
              </a:rPr>
              <a:t>INFRASTRUCTURE: BGB CAMP,TCBOFFICE, </a:t>
            </a:r>
          </a:p>
          <a:p>
            <a:pPr>
              <a:buNone/>
            </a:pPr>
            <a:r>
              <a:rPr lang="en-US" sz="1400" dirty="0" smtClean="0">
                <a:latin typeface="Franklin Gothic Demi" pitchFamily="34" charset="0"/>
              </a:rPr>
              <a:t>CENTRAL FOOD DEPOSITORY.</a:t>
            </a:r>
            <a:endParaRPr lang="en-US" sz="1400" dirty="0">
              <a:latin typeface="Franklin Gothic Demi" pitchFamily="34" charset="0"/>
            </a:endParaRPr>
          </a:p>
        </p:txBody>
      </p:sp>
      <p:sp>
        <p:nvSpPr>
          <p:cNvPr id="4" name="Content Placeholder 2"/>
          <p:cNvSpPr txBox="1">
            <a:spLocks/>
          </p:cNvSpPr>
          <p:nvPr/>
        </p:nvSpPr>
        <p:spPr>
          <a:xfrm>
            <a:off x="0" y="2590800"/>
            <a:ext cx="4648200" cy="25145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strike="noStrike" kern="1200" cap="none" spc="0" normalizeH="0" baseline="0" noProof="0" dirty="0" smtClean="0">
                <a:ln>
                  <a:noFill/>
                </a:ln>
                <a:solidFill>
                  <a:schemeClr val="tx1"/>
                </a:solidFill>
                <a:effectLst/>
                <a:uLnTx/>
                <a:uFillTx/>
                <a:latin typeface="Franklin Gothic Demi" pitchFamily="34" charset="0"/>
              </a:rPr>
              <a:t>TYPE-B1: RECREATION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BOUNDARY: AGRI DEV. BOARD TO</a:t>
            </a:r>
            <a:r>
              <a:rPr kumimoji="0" lang="en-US" sz="1400" b="0" i="0" u="none" strike="noStrike" kern="1200" cap="none" spc="0" normalizeH="0" noProof="0" dirty="0" smtClean="0">
                <a:ln>
                  <a:noFill/>
                </a:ln>
                <a:solidFill>
                  <a:schemeClr val="tx1"/>
                </a:solidFill>
                <a:effectLst/>
                <a:uLnTx/>
                <a:uFillTx/>
                <a:latin typeface="Franklin Gothic Demi" pitchFamily="34" charset="0"/>
              </a:rPr>
              <a:t> </a:t>
            </a: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WATER.DEV.BOARD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LENGTH:1069M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AREA:33194 SQ. 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WALKTIME:21.38MINUTES</a:t>
            </a:r>
          </a:p>
          <a:p>
            <a:pPr marL="342900" lvl="0" indent="-342900">
              <a:spcBef>
                <a:spcPct val="20000"/>
              </a:spcBef>
            </a:pPr>
            <a:r>
              <a:rPr lang="en-US" sz="1400" dirty="0" smtClean="0">
                <a:latin typeface="Franklin Gothic Demi" pitchFamily="34" charset="0"/>
              </a:rPr>
              <a:t>INFRASTRUCTURE: AGRI DEV.BOARD, WATER </a:t>
            </a:r>
          </a:p>
          <a:p>
            <a:pPr marL="342900" lvl="0" indent="-342900">
              <a:spcBef>
                <a:spcPct val="20000"/>
              </a:spcBef>
            </a:pPr>
            <a:r>
              <a:rPr lang="en-US" sz="1400" dirty="0" smtClean="0">
                <a:latin typeface="Franklin Gothic Demi" pitchFamily="34" charset="0"/>
              </a:rPr>
              <a:t>DEV BOARD,SILVER CASTLE, RIVE PALACE</a:t>
            </a:r>
            <a:r>
              <a:rPr lang="en-US" sz="1700" dirty="0" smtClean="0">
                <a:latin typeface="Franklin Gothic Demi" pitchFamily="34" charset="0"/>
              </a:rPr>
              <a:t>.</a:t>
            </a:r>
            <a:endParaRPr kumimoji="0" lang="en-US" sz="1700" b="0" i="0" u="none" strike="noStrike" kern="1200" cap="none" spc="0" normalizeH="0" baseline="0" noProof="0" dirty="0">
              <a:ln>
                <a:noFill/>
              </a:ln>
              <a:solidFill>
                <a:schemeClr val="tx1"/>
              </a:solidFill>
              <a:effectLst/>
              <a:uLnTx/>
              <a:uFillTx/>
              <a:latin typeface="Franklin Gothic Demi" pitchFamily="34" charset="0"/>
            </a:endParaRPr>
          </a:p>
        </p:txBody>
      </p:sp>
      <p:sp>
        <p:nvSpPr>
          <p:cNvPr id="5" name="Content Placeholder 2"/>
          <p:cNvSpPr txBox="1">
            <a:spLocks/>
          </p:cNvSpPr>
          <p:nvPr/>
        </p:nvSpPr>
        <p:spPr>
          <a:xfrm>
            <a:off x="0" y="4724400"/>
            <a:ext cx="5029200" cy="21336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strike="noStrike" kern="1200" cap="none" spc="0" normalizeH="0" baseline="0" noProof="0" dirty="0" smtClean="0">
                <a:ln>
                  <a:noFill/>
                </a:ln>
                <a:solidFill>
                  <a:schemeClr val="tx1"/>
                </a:solidFill>
                <a:effectLst/>
                <a:uLnTx/>
                <a:uFillTx/>
                <a:latin typeface="Franklin Gothic Demi" pitchFamily="34" charset="0"/>
              </a:rPr>
              <a:t>TYPE-C1: ECONOMY</a:t>
            </a:r>
          </a:p>
          <a:p>
            <a:pPr marL="342900" lvl="0" indent="-342900">
              <a:spcBef>
                <a:spcPct val="20000"/>
              </a:spcBef>
            </a:pPr>
            <a:r>
              <a:rPr lang="en-US" sz="1500" dirty="0" smtClean="0">
                <a:latin typeface="Franklin Gothic Demi" pitchFamily="34" charset="0"/>
              </a:rPr>
              <a:t>BOUNDARY: WATER DEV BOARD TO POLICE </a:t>
            </a:r>
            <a:r>
              <a:rPr lang="en-US" sz="1500" dirty="0" smtClean="0">
                <a:latin typeface="Franklin Gothic Demi" pitchFamily="34" charset="0"/>
              </a:rPr>
              <a:t>LINES</a:t>
            </a:r>
          </a:p>
          <a:p>
            <a:pPr marL="342900" lvl="0" indent="-342900">
              <a:spcBef>
                <a:spcPct val="20000"/>
              </a:spcBef>
            </a:pPr>
            <a:r>
              <a:rPr lang="en-US" sz="1500" dirty="0" smtClean="0">
                <a:latin typeface="Franklin Gothic Demi" pitchFamily="34" charset="0"/>
              </a:rPr>
              <a:t>SCHOOL</a:t>
            </a:r>
            <a:endParaRPr kumimoji="0" lang="en-US" sz="1500" b="0" i="0" u="none" strike="noStrike" kern="1200" cap="none" spc="0" normalizeH="0" baseline="0" noProof="0" dirty="0" smtClean="0">
              <a:ln>
                <a:noFill/>
              </a:ln>
              <a:solidFill>
                <a:schemeClr val="tx1"/>
              </a:solidFill>
              <a:effectLst/>
              <a:uLnTx/>
              <a:uFillTx/>
              <a:latin typeface="Franklin Gothic Demi" pitchFamily="34" charset="0"/>
            </a:endParaRPr>
          </a:p>
          <a:p>
            <a:pPr marL="342900" lvl="0" indent="-342900">
              <a:spcBef>
                <a:spcPct val="20000"/>
              </a:spcBef>
            </a:pPr>
            <a:r>
              <a:rPr lang="en-US" sz="1500" dirty="0" smtClean="0">
                <a:latin typeface="Franklin Gothic Demi" pitchFamily="34" charset="0"/>
              </a:rPr>
              <a:t>LENGTH:1184M</a:t>
            </a:r>
            <a:endParaRPr kumimoji="0" lang="en-US" sz="1500" b="0" i="0" u="none" strike="noStrike" kern="1200" cap="none" spc="0" normalizeH="0" baseline="0" noProof="0" dirty="0" smtClean="0">
              <a:ln>
                <a:noFill/>
              </a:ln>
              <a:solidFill>
                <a:schemeClr val="tx1"/>
              </a:solidFill>
              <a:effectLst/>
              <a:uLnTx/>
              <a:uFillTx/>
              <a:latin typeface="Franklin Gothic Demi" pitchFamily="34" charset="0"/>
            </a:endParaRPr>
          </a:p>
          <a:p>
            <a:pPr marL="342900" lvl="0" indent="-342900">
              <a:spcBef>
                <a:spcPct val="20000"/>
              </a:spcBef>
            </a:pPr>
            <a:r>
              <a:rPr lang="en-US" sz="1500" dirty="0" smtClean="0">
                <a:latin typeface="Franklin Gothic Demi" pitchFamily="34" charset="0"/>
              </a:rPr>
              <a:t>AREA:12793 SQ. M</a:t>
            </a:r>
            <a:endParaRPr kumimoji="0" lang="en-US" sz="1500" b="0" i="0" u="none" strike="noStrike" kern="1200" cap="none" spc="0" normalizeH="0" baseline="0" noProof="0" dirty="0" smtClean="0">
              <a:ln>
                <a:noFill/>
              </a:ln>
              <a:solidFill>
                <a:schemeClr val="tx1"/>
              </a:solidFill>
              <a:effectLst/>
              <a:uLnTx/>
              <a:uFillTx/>
              <a:latin typeface="Franklin Gothic Demi"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500" b="0" i="0" u="none" strike="noStrike" kern="1200" cap="none" spc="0" normalizeH="0" baseline="0" noProof="0" dirty="0" smtClean="0">
                <a:ln>
                  <a:noFill/>
                </a:ln>
                <a:solidFill>
                  <a:schemeClr val="tx1"/>
                </a:solidFill>
                <a:effectLst/>
                <a:uLnTx/>
                <a:uFillTx/>
                <a:latin typeface="Franklin Gothic Demi" pitchFamily="34" charset="0"/>
              </a:rPr>
              <a:t>WALKTIME:13.68 MINUTES</a:t>
            </a:r>
          </a:p>
          <a:p>
            <a:pPr marL="342900" lvl="0" indent="-342900">
              <a:spcBef>
                <a:spcPct val="20000"/>
              </a:spcBef>
            </a:pPr>
            <a:r>
              <a:rPr lang="en-US" sz="1500" dirty="0" smtClean="0">
                <a:latin typeface="Franklin Gothic Demi" pitchFamily="34" charset="0"/>
              </a:rPr>
              <a:t>INFRASTRUCTURE: WATER DEV </a:t>
            </a:r>
            <a:r>
              <a:rPr lang="en-US" sz="1500" dirty="0" smtClean="0">
                <a:latin typeface="Franklin Gothic Demi" pitchFamily="34" charset="0"/>
              </a:rPr>
              <a:t>BOARD,POLICELINE</a:t>
            </a:r>
            <a:endParaRPr kumimoji="0" lang="en-US" sz="1500" b="0" i="0" u="none" strike="noStrike" kern="1200" cap="none" spc="0" normalizeH="0" baseline="0" noProof="0" dirty="0">
              <a:ln>
                <a:noFill/>
              </a:ln>
              <a:solidFill>
                <a:schemeClr val="tx1"/>
              </a:solidFill>
              <a:effectLst/>
              <a:uLnTx/>
              <a:uFillTx/>
              <a:latin typeface="Franklin Gothic Demi" pitchFamily="34" charset="0"/>
            </a:endParaRPr>
          </a:p>
        </p:txBody>
      </p:sp>
      <p:sp>
        <p:nvSpPr>
          <p:cNvPr id="10" name="TextBox 9"/>
          <p:cNvSpPr txBox="1"/>
          <p:nvPr/>
        </p:nvSpPr>
        <p:spPr>
          <a:xfrm>
            <a:off x="4495800" y="5943600"/>
            <a:ext cx="5105400" cy="1138773"/>
          </a:xfrm>
          <a:prstGeom prst="rect">
            <a:avLst/>
          </a:prstGeom>
          <a:noFill/>
        </p:spPr>
        <p:txBody>
          <a:bodyPr wrap="square" rtlCol="0">
            <a:spAutoFit/>
          </a:bodyPr>
          <a:lstStyle/>
          <a:p>
            <a:r>
              <a:rPr lang="en-US" sz="2800" b="1" dirty="0" smtClean="0">
                <a:solidFill>
                  <a:schemeClr val="bg1"/>
                </a:solidFill>
                <a:latin typeface="Franklin Gothic Demi" pitchFamily="34" charset="0"/>
              </a:rPr>
              <a:t>PROBLEM: </a:t>
            </a:r>
            <a:r>
              <a:rPr lang="en-US" dirty="0" smtClean="0">
                <a:solidFill>
                  <a:schemeClr val="bg1"/>
                </a:solidFill>
                <a:latin typeface="Franklin Gothic Demi" pitchFamily="34" charset="0"/>
              </a:rPr>
              <a:t>A ZONE WITH LOTS OF </a:t>
            </a:r>
            <a:r>
              <a:rPr lang="en-US" dirty="0" smtClean="0">
                <a:solidFill>
                  <a:schemeClr val="bg1"/>
                </a:solidFill>
                <a:latin typeface="Franklin Gothic Demi" pitchFamily="34" charset="0"/>
              </a:rPr>
              <a:t>OPPORTUNITY</a:t>
            </a:r>
            <a:r>
              <a:rPr lang="en-US" dirty="0" smtClean="0">
                <a:solidFill>
                  <a:schemeClr val="bg1"/>
                </a:solidFill>
                <a:latin typeface="Franklin Gothic Demi" pitchFamily="34" charset="0"/>
              </a:rPr>
              <a:t>, BUT IS BEING UNDERUSED</a:t>
            </a:r>
            <a:r>
              <a:rPr lang="en-US" dirty="0" smtClean="0">
                <a:solidFill>
                  <a:schemeClr val="bg1"/>
                </a:solidFill>
                <a:latin typeface="Adobe Garamond Pro Bold" pitchFamily="18" charset="0"/>
              </a:rPr>
              <a:t>.</a:t>
            </a:r>
          </a:p>
          <a:p>
            <a:endParaRPr lang="en-US" sz="2200" dirty="0">
              <a:solidFill>
                <a:schemeClr val="bg1"/>
              </a:solidFill>
            </a:endParaRPr>
          </a:p>
        </p:txBody>
      </p:sp>
      <p:pic>
        <p:nvPicPr>
          <p:cNvPr id="7174" name="Picture 6" descr="C:\Users\Samanti\Desktop\2.png"/>
          <p:cNvPicPr>
            <a:picLocks noChangeAspect="1" noChangeArrowheads="1"/>
          </p:cNvPicPr>
          <p:nvPr/>
        </p:nvPicPr>
        <p:blipFill>
          <a:blip r:embed="rId3"/>
          <a:srcRect/>
          <a:stretch>
            <a:fillRect/>
          </a:stretch>
        </p:blipFill>
        <p:spPr bwMode="auto">
          <a:xfrm>
            <a:off x="4449997" y="1371600"/>
            <a:ext cx="4694003" cy="2971800"/>
          </a:xfrm>
          <a:prstGeom prst="rect">
            <a:avLst/>
          </a:prstGeom>
          <a:noFill/>
        </p:spPr>
      </p:pic>
      <p:sp>
        <p:nvSpPr>
          <p:cNvPr id="15" name="TextBox 14"/>
          <p:cNvSpPr txBox="1"/>
          <p:nvPr/>
        </p:nvSpPr>
        <p:spPr>
          <a:xfrm>
            <a:off x="4495800" y="838200"/>
            <a:ext cx="1600200" cy="523220"/>
          </a:xfrm>
          <a:prstGeom prst="rect">
            <a:avLst/>
          </a:prstGeom>
          <a:noFill/>
        </p:spPr>
        <p:txBody>
          <a:bodyPr wrap="square" rtlCol="0">
            <a:spAutoFit/>
          </a:bodyPr>
          <a:lstStyle/>
          <a:p>
            <a:r>
              <a:rPr lang="en-US" sz="1400" dirty="0" smtClean="0">
                <a:solidFill>
                  <a:schemeClr val="bg1"/>
                </a:solidFill>
                <a:latin typeface="Franklin Gothic Demi" pitchFamily="34" charset="0"/>
              </a:rPr>
              <a:t>TYPE A1: FOOD </a:t>
            </a:r>
          </a:p>
          <a:p>
            <a:r>
              <a:rPr lang="en-US" sz="1400" dirty="0" smtClean="0">
                <a:solidFill>
                  <a:schemeClr val="bg1"/>
                </a:solidFill>
                <a:latin typeface="Franklin Gothic Demi" pitchFamily="34" charset="0"/>
              </a:rPr>
              <a:t>STORAGE</a:t>
            </a:r>
            <a:endParaRPr lang="en-US" sz="1400" dirty="0">
              <a:solidFill>
                <a:schemeClr val="bg1"/>
              </a:solidFill>
              <a:latin typeface="Franklin Gothic Demi" pitchFamily="34" charset="0"/>
            </a:endParaRPr>
          </a:p>
        </p:txBody>
      </p:sp>
      <p:sp>
        <p:nvSpPr>
          <p:cNvPr id="16" name="TextBox 15"/>
          <p:cNvSpPr txBox="1"/>
          <p:nvPr/>
        </p:nvSpPr>
        <p:spPr>
          <a:xfrm>
            <a:off x="5943600" y="5410200"/>
            <a:ext cx="1371600" cy="523220"/>
          </a:xfrm>
          <a:prstGeom prst="rect">
            <a:avLst/>
          </a:prstGeom>
          <a:noFill/>
        </p:spPr>
        <p:txBody>
          <a:bodyPr wrap="square" rtlCol="0">
            <a:spAutoFit/>
          </a:bodyPr>
          <a:lstStyle/>
          <a:p>
            <a:r>
              <a:rPr lang="en-US" sz="1400" dirty="0" smtClean="0">
                <a:solidFill>
                  <a:schemeClr val="bg1"/>
                </a:solidFill>
                <a:latin typeface="Franklin Gothic Demi" pitchFamily="34" charset="0"/>
              </a:rPr>
              <a:t>TYPE B1: RECREATION</a:t>
            </a:r>
            <a:endParaRPr lang="en-US" sz="1400" dirty="0">
              <a:solidFill>
                <a:schemeClr val="bg1"/>
              </a:solidFill>
              <a:latin typeface="Franklin Gothic Demi" pitchFamily="34" charset="0"/>
            </a:endParaRPr>
          </a:p>
        </p:txBody>
      </p:sp>
      <p:sp>
        <p:nvSpPr>
          <p:cNvPr id="17" name="TextBox 16"/>
          <p:cNvSpPr txBox="1"/>
          <p:nvPr/>
        </p:nvSpPr>
        <p:spPr>
          <a:xfrm>
            <a:off x="7391400" y="838200"/>
            <a:ext cx="1063112" cy="523220"/>
          </a:xfrm>
          <a:prstGeom prst="rect">
            <a:avLst/>
          </a:prstGeom>
          <a:noFill/>
        </p:spPr>
        <p:txBody>
          <a:bodyPr wrap="none" rtlCol="0">
            <a:spAutoFit/>
          </a:bodyPr>
          <a:lstStyle/>
          <a:p>
            <a:r>
              <a:rPr lang="en-US" sz="1400" dirty="0" smtClean="0">
                <a:solidFill>
                  <a:schemeClr val="bg1"/>
                </a:solidFill>
                <a:latin typeface="Franklin Gothic Demi" pitchFamily="34" charset="0"/>
              </a:rPr>
              <a:t>TYPE C1:</a:t>
            </a:r>
          </a:p>
          <a:p>
            <a:r>
              <a:rPr lang="en-US" sz="1400" dirty="0" smtClean="0">
                <a:solidFill>
                  <a:schemeClr val="bg1"/>
                </a:solidFill>
                <a:latin typeface="Franklin Gothic Demi" pitchFamily="34" charset="0"/>
              </a:rPr>
              <a:t>ECONOMIC</a:t>
            </a:r>
            <a:endParaRPr lang="en-US" sz="1400" dirty="0">
              <a:solidFill>
                <a:schemeClr val="bg1"/>
              </a:solidFill>
              <a:latin typeface="Franklin Gothic Demi" pitchFamily="34" charset="0"/>
            </a:endParaRPr>
          </a:p>
        </p:txBody>
      </p:sp>
      <p:sp>
        <p:nvSpPr>
          <p:cNvPr id="24" name="TextBox 23"/>
          <p:cNvSpPr txBox="1"/>
          <p:nvPr/>
        </p:nvSpPr>
        <p:spPr>
          <a:xfrm>
            <a:off x="4495800" y="5410200"/>
            <a:ext cx="1600200" cy="523220"/>
          </a:xfrm>
          <a:prstGeom prst="rect">
            <a:avLst/>
          </a:prstGeom>
          <a:noFill/>
        </p:spPr>
        <p:txBody>
          <a:bodyPr wrap="square" rtlCol="0">
            <a:spAutoFit/>
          </a:bodyPr>
          <a:lstStyle/>
          <a:p>
            <a:r>
              <a:rPr lang="en-US" sz="1400" dirty="0" smtClean="0">
                <a:solidFill>
                  <a:schemeClr val="bg1"/>
                </a:solidFill>
                <a:latin typeface="Franklin Gothic Demi" pitchFamily="34" charset="0"/>
              </a:rPr>
              <a:t>TYPE A1</a:t>
            </a:r>
            <a:r>
              <a:rPr lang="en-US" sz="1400" dirty="0" smtClean="0">
                <a:solidFill>
                  <a:schemeClr val="bg1"/>
                </a:solidFill>
                <a:latin typeface="Franklin Gothic Demi" pitchFamily="34" charset="0"/>
              </a:rPr>
              <a:t>:</a:t>
            </a:r>
          </a:p>
          <a:p>
            <a:r>
              <a:rPr lang="en-US" sz="1400" dirty="0" smtClean="0">
                <a:solidFill>
                  <a:schemeClr val="bg1"/>
                </a:solidFill>
                <a:latin typeface="Franklin Gothic Demi" pitchFamily="34" charset="0"/>
              </a:rPr>
              <a:t> </a:t>
            </a:r>
            <a:r>
              <a:rPr lang="en-US" sz="1400" dirty="0" smtClean="0">
                <a:solidFill>
                  <a:schemeClr val="bg1"/>
                </a:solidFill>
                <a:latin typeface="Franklin Gothic Demi" pitchFamily="34" charset="0"/>
              </a:rPr>
              <a:t>FOOD </a:t>
            </a:r>
            <a:r>
              <a:rPr lang="en-US" sz="1400" dirty="0" smtClean="0">
                <a:solidFill>
                  <a:schemeClr val="bg1"/>
                </a:solidFill>
                <a:latin typeface="Franklin Gothic Demi" pitchFamily="34" charset="0"/>
              </a:rPr>
              <a:t>STORAGE</a:t>
            </a:r>
            <a:endParaRPr lang="en-US" sz="1400" dirty="0">
              <a:solidFill>
                <a:schemeClr val="bg1"/>
              </a:solidFill>
              <a:latin typeface="Franklin Gothic Demi" pitchFamily="34" charset="0"/>
            </a:endParaRPr>
          </a:p>
        </p:txBody>
      </p:sp>
      <p:sp>
        <p:nvSpPr>
          <p:cNvPr id="25" name="TextBox 24"/>
          <p:cNvSpPr txBox="1"/>
          <p:nvPr/>
        </p:nvSpPr>
        <p:spPr>
          <a:xfrm>
            <a:off x="6019800" y="838200"/>
            <a:ext cx="1371600" cy="523220"/>
          </a:xfrm>
          <a:prstGeom prst="rect">
            <a:avLst/>
          </a:prstGeom>
          <a:noFill/>
        </p:spPr>
        <p:txBody>
          <a:bodyPr wrap="square" rtlCol="0">
            <a:spAutoFit/>
          </a:bodyPr>
          <a:lstStyle/>
          <a:p>
            <a:r>
              <a:rPr lang="en-US" sz="1400" dirty="0" smtClean="0">
                <a:solidFill>
                  <a:schemeClr val="bg1"/>
                </a:solidFill>
                <a:latin typeface="Franklin Gothic Demi" pitchFamily="34" charset="0"/>
              </a:rPr>
              <a:t>TYPE B1: RECREATION</a:t>
            </a:r>
            <a:endParaRPr lang="en-US" sz="1400" dirty="0">
              <a:solidFill>
                <a:schemeClr val="bg1"/>
              </a:solidFill>
              <a:latin typeface="Franklin Gothic Demi" pitchFamily="34" charset="0"/>
            </a:endParaRPr>
          </a:p>
        </p:txBody>
      </p:sp>
      <p:sp>
        <p:nvSpPr>
          <p:cNvPr id="26" name="TextBox 25"/>
          <p:cNvSpPr txBox="1"/>
          <p:nvPr/>
        </p:nvSpPr>
        <p:spPr>
          <a:xfrm>
            <a:off x="7543800" y="5410200"/>
            <a:ext cx="1063112" cy="523220"/>
          </a:xfrm>
          <a:prstGeom prst="rect">
            <a:avLst/>
          </a:prstGeom>
          <a:noFill/>
        </p:spPr>
        <p:txBody>
          <a:bodyPr wrap="none" rtlCol="0">
            <a:spAutoFit/>
          </a:bodyPr>
          <a:lstStyle/>
          <a:p>
            <a:r>
              <a:rPr lang="en-US" sz="1400" dirty="0" smtClean="0">
                <a:solidFill>
                  <a:schemeClr val="bg1"/>
                </a:solidFill>
                <a:latin typeface="Franklin Gothic Demi" pitchFamily="34" charset="0"/>
              </a:rPr>
              <a:t>TYPE C1:</a:t>
            </a:r>
          </a:p>
          <a:p>
            <a:r>
              <a:rPr lang="en-US" sz="1400" dirty="0" smtClean="0">
                <a:solidFill>
                  <a:schemeClr val="bg1"/>
                </a:solidFill>
                <a:latin typeface="Franklin Gothic Demi" pitchFamily="34" charset="0"/>
              </a:rPr>
              <a:t>ECONOMIC</a:t>
            </a:r>
            <a:endParaRPr lang="en-US" sz="1400" dirty="0">
              <a:solidFill>
                <a:schemeClr val="bg1"/>
              </a:solidFill>
              <a:latin typeface="Franklin Gothic Demi" pitchFamily="34" charset="0"/>
            </a:endParaRPr>
          </a:p>
        </p:txBody>
      </p:sp>
      <p:pic>
        <p:nvPicPr>
          <p:cNvPr id="19" name="Picture 18" descr="e.jpg"/>
          <p:cNvPicPr>
            <a:picLocks noChangeAspect="1"/>
          </p:cNvPicPr>
          <p:nvPr/>
        </p:nvPicPr>
        <p:blipFill>
          <a:blip r:embed="rId4" cstate="print"/>
          <a:stretch>
            <a:fillRect/>
          </a:stretch>
        </p:blipFill>
        <p:spPr>
          <a:xfrm rot="16200000">
            <a:off x="8401050" y="3714750"/>
            <a:ext cx="571500" cy="457200"/>
          </a:xfrm>
          <a:prstGeom prst="rect">
            <a:avLst/>
          </a:prstGeom>
        </p:spPr>
      </p:pic>
      <p:pic>
        <p:nvPicPr>
          <p:cNvPr id="14337" name="Picture 1" descr="C:\Users\Samanti\Desktop\typo\c1.JPG"/>
          <p:cNvPicPr>
            <a:picLocks noChangeAspect="1" noChangeArrowheads="1"/>
          </p:cNvPicPr>
          <p:nvPr/>
        </p:nvPicPr>
        <p:blipFill>
          <a:blip r:embed="rId5" cstate="print"/>
          <a:srcRect/>
          <a:stretch>
            <a:fillRect/>
          </a:stretch>
        </p:blipFill>
        <p:spPr bwMode="auto">
          <a:xfrm>
            <a:off x="7620000" y="4419600"/>
            <a:ext cx="1371600" cy="1050253"/>
          </a:xfrm>
          <a:prstGeom prst="rect">
            <a:avLst/>
          </a:prstGeom>
          <a:noFill/>
        </p:spPr>
      </p:pic>
      <p:pic>
        <p:nvPicPr>
          <p:cNvPr id="14338" name="Picture 2" descr="C:\Users\Samanti\Desktop\typo\a1.JPG"/>
          <p:cNvPicPr>
            <a:picLocks noChangeAspect="1" noChangeArrowheads="1"/>
          </p:cNvPicPr>
          <p:nvPr/>
        </p:nvPicPr>
        <p:blipFill>
          <a:blip r:embed="rId6" cstate="print"/>
          <a:srcRect/>
          <a:stretch>
            <a:fillRect/>
          </a:stretch>
        </p:blipFill>
        <p:spPr bwMode="auto">
          <a:xfrm>
            <a:off x="4562188" y="4419601"/>
            <a:ext cx="1381412" cy="990600"/>
          </a:xfrm>
          <a:prstGeom prst="rect">
            <a:avLst/>
          </a:prstGeom>
          <a:noFill/>
        </p:spPr>
      </p:pic>
      <p:pic>
        <p:nvPicPr>
          <p:cNvPr id="14339" name="Picture 3" descr="C:\Users\Samanti\Desktop\typo\b1.JPG"/>
          <p:cNvPicPr>
            <a:picLocks noChangeAspect="1" noChangeArrowheads="1"/>
          </p:cNvPicPr>
          <p:nvPr/>
        </p:nvPicPr>
        <p:blipFill>
          <a:blip r:embed="rId7" cstate="print"/>
          <a:srcRect/>
          <a:stretch>
            <a:fillRect/>
          </a:stretch>
        </p:blipFill>
        <p:spPr bwMode="auto">
          <a:xfrm>
            <a:off x="6019800" y="4419600"/>
            <a:ext cx="1524000" cy="1025236"/>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953000" y="762000"/>
            <a:ext cx="4191000" cy="60960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p:cNvSpPr/>
          <p:nvPr/>
        </p:nvSpPr>
        <p:spPr>
          <a:xfrm>
            <a:off x="0" y="0"/>
            <a:ext cx="9144000" cy="7620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8991600" cy="762000"/>
          </a:xfrm>
          <a:solidFill>
            <a:schemeClr val="tx1">
              <a:lumMod val="50000"/>
              <a:lumOff val="50000"/>
            </a:schemeClr>
          </a:solidFill>
        </p:spPr>
        <p:txBody>
          <a:bodyPr>
            <a:normAutofit/>
          </a:bodyPr>
          <a:lstStyle/>
          <a:p>
            <a:pPr algn="r"/>
            <a:r>
              <a:rPr lang="en-US" sz="4000" dirty="0" smtClean="0">
                <a:latin typeface="Franklin Gothic Demi" pitchFamily="34" charset="0"/>
              </a:rPr>
              <a:t>CLUSTER 2</a:t>
            </a:r>
            <a:endParaRPr lang="en-US" sz="4000" dirty="0">
              <a:latin typeface="Franklin Gothic Demi" pitchFamily="34" charset="0"/>
            </a:endParaRPr>
          </a:p>
        </p:txBody>
      </p:sp>
      <p:sp>
        <p:nvSpPr>
          <p:cNvPr id="3" name="Content Placeholder 2"/>
          <p:cNvSpPr>
            <a:spLocks noGrp="1"/>
          </p:cNvSpPr>
          <p:nvPr>
            <p:ph idx="1"/>
          </p:nvPr>
        </p:nvSpPr>
        <p:spPr>
          <a:xfrm>
            <a:off x="76200" y="1143005"/>
            <a:ext cx="6629400" cy="2285995"/>
          </a:xfrm>
        </p:spPr>
        <p:txBody>
          <a:bodyPr>
            <a:normAutofit fontScale="25000" lnSpcReduction="20000"/>
          </a:bodyPr>
          <a:lstStyle/>
          <a:p>
            <a:pPr>
              <a:buNone/>
            </a:pPr>
            <a:r>
              <a:rPr lang="en-US" sz="11200" b="1" dirty="0" smtClean="0">
                <a:latin typeface="Franklin Gothic Demi" pitchFamily="34" charset="0"/>
              </a:rPr>
              <a:t>TYPE-D1: </a:t>
            </a:r>
            <a:r>
              <a:rPr lang="en-US" sz="11200" b="1" dirty="0" smtClean="0">
                <a:latin typeface="Franklin Gothic Demi" pitchFamily="34" charset="0"/>
              </a:rPr>
              <a:t>DUMPING</a:t>
            </a:r>
            <a:endParaRPr lang="en-US" sz="11200" b="1" dirty="0" smtClean="0">
              <a:latin typeface="Franklin Gothic Demi" pitchFamily="34" charset="0"/>
            </a:endParaRPr>
          </a:p>
          <a:p>
            <a:pPr>
              <a:buNone/>
            </a:pPr>
            <a:r>
              <a:rPr lang="en-US" sz="6400" dirty="0" smtClean="0">
                <a:latin typeface="Franklin Gothic Demi" pitchFamily="34" charset="0"/>
              </a:rPr>
              <a:t> BOUNDARY: POLICE LINES TO POLICE LINES SCHOOL</a:t>
            </a:r>
          </a:p>
          <a:p>
            <a:pPr>
              <a:buNone/>
            </a:pPr>
            <a:r>
              <a:rPr lang="en-US" sz="6400" dirty="0" smtClean="0">
                <a:latin typeface="Franklin Gothic Demi" pitchFamily="34" charset="0"/>
              </a:rPr>
              <a:t> AND COLLEGE</a:t>
            </a:r>
          </a:p>
          <a:p>
            <a:pPr>
              <a:buNone/>
            </a:pPr>
            <a:r>
              <a:rPr lang="en-US" sz="6400" dirty="0" smtClean="0">
                <a:latin typeface="Franklin Gothic Demi" pitchFamily="34" charset="0"/>
              </a:rPr>
              <a:t>LENGTH:1184M</a:t>
            </a:r>
          </a:p>
          <a:p>
            <a:pPr>
              <a:buNone/>
            </a:pPr>
            <a:r>
              <a:rPr lang="en-US" sz="6400" dirty="0" smtClean="0">
                <a:latin typeface="Franklin Gothic Demi" pitchFamily="34" charset="0"/>
              </a:rPr>
              <a:t>AREA:15385 SQ. M</a:t>
            </a:r>
          </a:p>
          <a:p>
            <a:pPr>
              <a:buNone/>
            </a:pPr>
            <a:r>
              <a:rPr lang="en-US" sz="6400" dirty="0" smtClean="0">
                <a:latin typeface="Franklin Gothic Demi" pitchFamily="34" charset="0"/>
              </a:rPr>
              <a:t>WALKTIME:23.68MINUTES</a:t>
            </a:r>
          </a:p>
          <a:p>
            <a:pPr>
              <a:buNone/>
            </a:pPr>
            <a:r>
              <a:rPr lang="en-US" sz="6400" dirty="0" smtClean="0">
                <a:latin typeface="Franklin Gothic Demi" pitchFamily="34" charset="0"/>
              </a:rPr>
              <a:t>INFRASTRUCTURE: AGRI DEV. BOARD,WATER DEV. </a:t>
            </a:r>
          </a:p>
          <a:p>
            <a:pPr>
              <a:buNone/>
            </a:pPr>
            <a:r>
              <a:rPr lang="en-US" sz="6400" dirty="0" smtClean="0">
                <a:latin typeface="Franklin Gothic Demi" pitchFamily="34" charset="0"/>
              </a:rPr>
              <a:t>BOARD,SILVER CASTLE,RIVER PALACE</a:t>
            </a:r>
          </a:p>
        </p:txBody>
      </p:sp>
      <p:sp>
        <p:nvSpPr>
          <p:cNvPr id="7" name="TextBox 6"/>
          <p:cNvSpPr txBox="1"/>
          <p:nvPr/>
        </p:nvSpPr>
        <p:spPr>
          <a:xfrm>
            <a:off x="76200" y="3485852"/>
            <a:ext cx="4724400" cy="2554545"/>
          </a:xfrm>
          <a:prstGeom prst="rect">
            <a:avLst/>
          </a:prstGeom>
          <a:noFill/>
        </p:spPr>
        <p:txBody>
          <a:bodyPr wrap="square" rtlCol="0">
            <a:spAutoFit/>
          </a:bodyPr>
          <a:lstStyle/>
          <a:p>
            <a:r>
              <a:rPr lang="en-US" sz="2000" b="1" dirty="0" smtClean="0">
                <a:latin typeface="Franklin Gothic Demi" pitchFamily="34" charset="0"/>
              </a:rPr>
              <a:t>PROBLEMS</a:t>
            </a:r>
            <a:r>
              <a:rPr lang="en-US" sz="2000" b="1" u="sng" dirty="0" smtClean="0">
                <a:latin typeface="Franklin Gothic Demi" pitchFamily="34" charset="0"/>
              </a:rPr>
              <a:t>:</a:t>
            </a:r>
          </a:p>
          <a:p>
            <a:r>
              <a:rPr lang="en-US" sz="2000" dirty="0" smtClean="0">
                <a:latin typeface="Franklin Gothic Demi" pitchFamily="34" charset="0"/>
              </a:rPr>
              <a:t>HIGHLY POLLUTED ZONE, USED FOR DUMPING WASTES FORM POLICE LINE AND ALSO UNTREATED SEWER WASTES. BESIDES DREDGING CREATES PITS UNDER WATER WHICH IS FATAL FOR LOCAL PEOPLE. LARGE NUMBER OF SLUM</a:t>
            </a:r>
            <a:endParaRPr lang="en-US" sz="2000" u="sng" dirty="0">
              <a:latin typeface="Franklin Gothic Demi" pitchFamily="34" charset="0"/>
            </a:endParaRPr>
          </a:p>
        </p:txBody>
      </p:sp>
      <p:pic>
        <p:nvPicPr>
          <p:cNvPr id="5123" name="Picture 3" descr="C:\Users\user\Desktop\pies typo\d1.JPG"/>
          <p:cNvPicPr>
            <a:picLocks noChangeAspect="1" noChangeArrowheads="1"/>
          </p:cNvPicPr>
          <p:nvPr/>
        </p:nvPicPr>
        <p:blipFill>
          <a:blip r:embed="rId2"/>
          <a:srcRect/>
          <a:stretch>
            <a:fillRect/>
          </a:stretch>
        </p:blipFill>
        <p:spPr bwMode="auto">
          <a:xfrm>
            <a:off x="15468600" y="-2286000"/>
            <a:ext cx="3025587" cy="2286000"/>
          </a:xfrm>
          <a:prstGeom prst="rect">
            <a:avLst/>
          </a:prstGeom>
          <a:noFill/>
        </p:spPr>
      </p:pic>
      <p:pic>
        <p:nvPicPr>
          <p:cNvPr id="8195" name="Picture 3" descr="C:\Users\Samanti\Desktop\3.png"/>
          <p:cNvPicPr>
            <a:picLocks noChangeAspect="1" noChangeArrowheads="1"/>
          </p:cNvPicPr>
          <p:nvPr/>
        </p:nvPicPr>
        <p:blipFill>
          <a:blip r:embed="rId3"/>
          <a:srcRect/>
          <a:stretch>
            <a:fillRect/>
          </a:stretch>
        </p:blipFill>
        <p:spPr bwMode="auto">
          <a:xfrm rot="16200000">
            <a:off x="5894106" y="778260"/>
            <a:ext cx="2309054" cy="4038865"/>
          </a:xfrm>
          <a:prstGeom prst="rect">
            <a:avLst/>
          </a:prstGeom>
          <a:noFill/>
        </p:spPr>
      </p:pic>
      <p:sp>
        <p:nvSpPr>
          <p:cNvPr id="11" name="TextBox 10"/>
          <p:cNvSpPr txBox="1"/>
          <p:nvPr/>
        </p:nvSpPr>
        <p:spPr>
          <a:xfrm>
            <a:off x="6400800" y="1292423"/>
            <a:ext cx="1752600" cy="307777"/>
          </a:xfrm>
          <a:prstGeom prst="rect">
            <a:avLst/>
          </a:prstGeom>
          <a:noFill/>
        </p:spPr>
        <p:txBody>
          <a:bodyPr wrap="square" rtlCol="0">
            <a:spAutoFit/>
          </a:bodyPr>
          <a:lstStyle/>
          <a:p>
            <a:r>
              <a:rPr lang="en-US" sz="1400" dirty="0" smtClean="0">
                <a:latin typeface="Franklin Gothic Demi" pitchFamily="34" charset="0"/>
              </a:rPr>
              <a:t>TYPE D1: </a:t>
            </a:r>
            <a:r>
              <a:rPr lang="en-US" sz="1400" dirty="0" smtClean="0">
                <a:latin typeface="Franklin Gothic Demi" pitchFamily="34" charset="0"/>
              </a:rPr>
              <a:t>DUMPING</a:t>
            </a:r>
            <a:endParaRPr lang="en-US" sz="1400" dirty="0">
              <a:latin typeface="Franklin Gothic Demi" pitchFamily="34" charset="0"/>
            </a:endParaRPr>
          </a:p>
        </p:txBody>
      </p:sp>
      <p:pic>
        <p:nvPicPr>
          <p:cNvPr id="13" name="Picture 12" descr="e.jpg"/>
          <p:cNvPicPr>
            <a:picLocks noChangeAspect="1"/>
          </p:cNvPicPr>
          <p:nvPr/>
        </p:nvPicPr>
        <p:blipFill>
          <a:blip r:embed="rId4" cstate="print"/>
          <a:stretch>
            <a:fillRect/>
          </a:stretch>
        </p:blipFill>
        <p:spPr>
          <a:xfrm rot="16200000">
            <a:off x="8553450" y="3448050"/>
            <a:ext cx="571500" cy="457200"/>
          </a:xfrm>
          <a:prstGeom prst="rect">
            <a:avLst/>
          </a:prstGeom>
        </p:spPr>
      </p:pic>
      <p:pic>
        <p:nvPicPr>
          <p:cNvPr id="12289" name="Picture 1" descr="C:\Users\Samanti\Desktop\typo\d1.JPG"/>
          <p:cNvPicPr>
            <a:picLocks noChangeAspect="1" noChangeArrowheads="1"/>
          </p:cNvPicPr>
          <p:nvPr/>
        </p:nvPicPr>
        <p:blipFill>
          <a:blip r:embed="rId5"/>
          <a:srcRect/>
          <a:stretch>
            <a:fillRect/>
          </a:stretch>
        </p:blipFill>
        <p:spPr bwMode="auto">
          <a:xfrm>
            <a:off x="5715000" y="4267200"/>
            <a:ext cx="2843009" cy="2113622"/>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257800" y="914400"/>
            <a:ext cx="3886200" cy="5943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1" name="Picture 5" descr="C:\Users\Samanti\Desktop\4.png"/>
          <p:cNvPicPr>
            <a:picLocks noChangeAspect="1" noChangeArrowheads="1"/>
          </p:cNvPicPr>
          <p:nvPr/>
        </p:nvPicPr>
        <p:blipFill>
          <a:blip r:embed="rId2"/>
          <a:srcRect/>
          <a:stretch>
            <a:fillRect/>
          </a:stretch>
        </p:blipFill>
        <p:spPr bwMode="auto">
          <a:xfrm rot="16200000">
            <a:off x="5529966" y="1328036"/>
            <a:ext cx="3265670" cy="3200399"/>
          </a:xfrm>
          <a:prstGeom prst="rect">
            <a:avLst/>
          </a:prstGeom>
          <a:noFill/>
        </p:spPr>
      </p:pic>
      <p:sp>
        <p:nvSpPr>
          <p:cNvPr id="9" name="Rectangle 8"/>
          <p:cNvSpPr/>
          <p:nvPr/>
        </p:nvSpPr>
        <p:spPr>
          <a:xfrm>
            <a:off x="0" y="0"/>
            <a:ext cx="9144000" cy="9144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762000"/>
          </a:xfrm>
        </p:spPr>
        <p:txBody>
          <a:bodyPr>
            <a:normAutofit/>
          </a:bodyPr>
          <a:lstStyle/>
          <a:p>
            <a:pPr algn="r"/>
            <a:r>
              <a:rPr lang="en-US" sz="4000" dirty="0" smtClean="0">
                <a:latin typeface="Franklin Gothic Demi" pitchFamily="34" charset="0"/>
              </a:rPr>
              <a:t>CLUSTER 3</a:t>
            </a:r>
            <a:endParaRPr lang="en-US" sz="4000" dirty="0">
              <a:latin typeface="Franklin Gothic Demi" pitchFamily="34" charset="0"/>
            </a:endParaRPr>
          </a:p>
        </p:txBody>
      </p:sp>
      <p:sp>
        <p:nvSpPr>
          <p:cNvPr id="4" name="Content Placeholder 2"/>
          <p:cNvSpPr txBox="1">
            <a:spLocks/>
          </p:cNvSpPr>
          <p:nvPr/>
        </p:nvSpPr>
        <p:spPr>
          <a:xfrm>
            <a:off x="152400" y="1143000"/>
            <a:ext cx="7010400" cy="3886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strike="noStrike" kern="1200" cap="none" spc="0" normalizeH="0" baseline="0" noProof="0" dirty="0" smtClean="0">
                <a:ln>
                  <a:noFill/>
                </a:ln>
                <a:solidFill>
                  <a:schemeClr val="tx1"/>
                </a:solidFill>
                <a:effectLst/>
                <a:uLnTx/>
                <a:uFillTx/>
                <a:latin typeface="Franklin Gothic Demi" pitchFamily="34" charset="0"/>
              </a:rPr>
              <a:t>TYPE-B2: RECREATION</a:t>
            </a:r>
          </a:p>
          <a:p>
            <a:pPr marL="342900" lvl="0" indent="-342900">
              <a:spcBef>
                <a:spcPct val="20000"/>
              </a:spcBef>
              <a:defRPr/>
            </a:pPr>
            <a:r>
              <a:rPr kumimoji="0" lang="en-US" sz="1500" b="0" i="0" u="none" strike="noStrike" kern="1200" cap="none" spc="0" normalizeH="0" baseline="0" noProof="0" dirty="0" smtClean="0">
                <a:ln>
                  <a:noFill/>
                </a:ln>
                <a:solidFill>
                  <a:schemeClr val="tx1"/>
                </a:solidFill>
                <a:effectLst/>
                <a:uLnTx/>
                <a:uFillTx/>
                <a:latin typeface="Franklin Gothic Demi" pitchFamily="34" charset="0"/>
              </a:rPr>
              <a:t> </a:t>
            </a: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BOUNDARY: </a:t>
            </a:r>
            <a:r>
              <a:rPr lang="en-US" sz="1400" dirty="0" smtClean="0">
                <a:latin typeface="Franklin Gothic Demi" pitchFamily="34" charset="0"/>
              </a:rPr>
              <a:t>J.A SANGRAHASHALA TO</a:t>
            </a:r>
          </a:p>
          <a:p>
            <a:pPr marL="342900" lvl="0" indent="-342900">
              <a:spcBef>
                <a:spcPct val="20000"/>
              </a:spcBef>
              <a:defRPr/>
            </a:pPr>
            <a:r>
              <a:rPr lang="en-US" sz="1400" dirty="0" smtClean="0">
                <a:latin typeface="Franklin Gothic Demi" pitchFamily="34" charset="0"/>
              </a:rPr>
              <a:t> HIMUR ADDA RESTAURANT </a:t>
            </a:r>
          </a:p>
          <a:p>
            <a:pPr marL="342900" lvl="0" indent="-342900">
              <a:spcBef>
                <a:spcPct val="20000"/>
              </a:spcBef>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LENGTH:1986M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AREA:29068 SQ. 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WALKTIME:39.72MINUTES</a:t>
            </a:r>
          </a:p>
          <a:p>
            <a:pPr marL="342900" lvl="0" indent="-342900">
              <a:spcBef>
                <a:spcPct val="20000"/>
              </a:spcBef>
            </a:pPr>
            <a:endParaRPr kumimoji="0" lang="en-US" sz="2400" b="0" i="0" u="none" strike="noStrike" kern="1200" cap="none" spc="0" normalizeH="0" baseline="0" noProof="0" dirty="0">
              <a:ln>
                <a:noFill/>
              </a:ln>
              <a:solidFill>
                <a:schemeClr val="tx1"/>
              </a:solidFill>
              <a:effectLst/>
              <a:uLnTx/>
              <a:uFillTx/>
              <a:latin typeface="Adobe Garamond Pro Bold" pitchFamily="18" charset="0"/>
            </a:endParaRPr>
          </a:p>
        </p:txBody>
      </p:sp>
      <p:sp>
        <p:nvSpPr>
          <p:cNvPr id="8" name="TextBox 7"/>
          <p:cNvSpPr txBox="1"/>
          <p:nvPr/>
        </p:nvSpPr>
        <p:spPr>
          <a:xfrm>
            <a:off x="152400" y="4236184"/>
            <a:ext cx="4038600" cy="1631216"/>
          </a:xfrm>
          <a:prstGeom prst="rect">
            <a:avLst/>
          </a:prstGeom>
          <a:noFill/>
        </p:spPr>
        <p:txBody>
          <a:bodyPr wrap="square" rtlCol="0">
            <a:spAutoFit/>
          </a:bodyPr>
          <a:lstStyle/>
          <a:p>
            <a:r>
              <a:rPr lang="en-US" sz="2000" b="1" dirty="0" smtClean="0">
                <a:latin typeface="Franklin Gothic Demi" pitchFamily="34" charset="0"/>
              </a:rPr>
              <a:t>PROBLEMS:</a:t>
            </a:r>
          </a:p>
          <a:p>
            <a:r>
              <a:rPr lang="en-US" sz="1600" dirty="0" smtClean="0">
                <a:latin typeface="Franklin Gothic Demi" pitchFamily="34" charset="0"/>
              </a:rPr>
              <a:t>THOUGH MAJOR RECREATIONAL ZONE, INSUFFICIENT WITH RESPECT TO THE NUMBER OF POPULATION. MIGHT BE CONSIDERED UNDERUSED WITH RESPECT TO THE OPPORTUNITY IT OFFERS.</a:t>
            </a:r>
            <a:endParaRPr lang="en-US" sz="1600" dirty="0">
              <a:latin typeface="Franklin Gothic Demi" pitchFamily="34" charset="0"/>
            </a:endParaRPr>
          </a:p>
        </p:txBody>
      </p:sp>
      <p:sp>
        <p:nvSpPr>
          <p:cNvPr id="12" name="TextBox 11"/>
          <p:cNvSpPr txBox="1"/>
          <p:nvPr/>
        </p:nvSpPr>
        <p:spPr>
          <a:xfrm>
            <a:off x="6172200" y="987623"/>
            <a:ext cx="2209800" cy="307777"/>
          </a:xfrm>
          <a:prstGeom prst="rect">
            <a:avLst/>
          </a:prstGeom>
          <a:noFill/>
        </p:spPr>
        <p:txBody>
          <a:bodyPr wrap="square" rtlCol="0">
            <a:spAutoFit/>
          </a:bodyPr>
          <a:lstStyle/>
          <a:p>
            <a:r>
              <a:rPr lang="en-US" sz="1400" dirty="0" smtClean="0">
                <a:latin typeface="Franklin Gothic Demi" pitchFamily="34" charset="0"/>
              </a:rPr>
              <a:t>TYPE </a:t>
            </a:r>
            <a:r>
              <a:rPr lang="en-US" sz="1400" dirty="0" smtClean="0">
                <a:latin typeface="Franklin Gothic Demi" pitchFamily="34" charset="0"/>
              </a:rPr>
              <a:t>B2: RECREATION</a:t>
            </a:r>
            <a:endParaRPr lang="en-US" sz="1400" dirty="0">
              <a:latin typeface="Franklin Gothic Demi" pitchFamily="34" charset="0"/>
            </a:endParaRPr>
          </a:p>
        </p:txBody>
      </p:sp>
      <p:pic>
        <p:nvPicPr>
          <p:cNvPr id="13" name="Picture 12" descr="e.jpg"/>
          <p:cNvPicPr>
            <a:picLocks noChangeAspect="1"/>
          </p:cNvPicPr>
          <p:nvPr/>
        </p:nvPicPr>
        <p:blipFill>
          <a:blip r:embed="rId3" cstate="print"/>
          <a:stretch>
            <a:fillRect/>
          </a:stretch>
        </p:blipFill>
        <p:spPr>
          <a:xfrm rot="16200000">
            <a:off x="5505450" y="4095751"/>
            <a:ext cx="571500" cy="457200"/>
          </a:xfrm>
          <a:prstGeom prst="rect">
            <a:avLst/>
          </a:prstGeom>
        </p:spPr>
      </p:pic>
      <p:pic>
        <p:nvPicPr>
          <p:cNvPr id="11265" name="Picture 1" descr="C:\Users\Samanti\Desktop\typo\b2.JPG"/>
          <p:cNvPicPr>
            <a:picLocks noChangeAspect="1" noChangeArrowheads="1"/>
          </p:cNvPicPr>
          <p:nvPr/>
        </p:nvPicPr>
        <p:blipFill>
          <a:blip r:embed="rId4"/>
          <a:srcRect/>
          <a:stretch>
            <a:fillRect/>
          </a:stretch>
        </p:blipFill>
        <p:spPr bwMode="auto">
          <a:xfrm>
            <a:off x="5867400" y="4724400"/>
            <a:ext cx="2667000" cy="194098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descr="C:\Users\Samanti\Desktop\typo\c2.JPG"/>
          <p:cNvPicPr>
            <a:picLocks noChangeAspect="1" noChangeArrowheads="1"/>
          </p:cNvPicPr>
          <p:nvPr/>
        </p:nvPicPr>
        <p:blipFill>
          <a:blip r:embed="rId2"/>
          <a:srcRect/>
          <a:stretch>
            <a:fillRect/>
          </a:stretch>
        </p:blipFill>
        <p:spPr bwMode="auto">
          <a:xfrm>
            <a:off x="152400" y="3505200"/>
            <a:ext cx="2124636" cy="1371600"/>
          </a:xfrm>
          <a:prstGeom prst="rect">
            <a:avLst/>
          </a:prstGeom>
          <a:noFill/>
        </p:spPr>
      </p:pic>
      <p:pic>
        <p:nvPicPr>
          <p:cNvPr id="10245" name="Picture 5" descr="C:\Users\Samanti\Desktop\typo\c4.JPG"/>
          <p:cNvPicPr>
            <a:picLocks noChangeAspect="1" noChangeArrowheads="1"/>
          </p:cNvPicPr>
          <p:nvPr/>
        </p:nvPicPr>
        <p:blipFill>
          <a:blip r:embed="rId3"/>
          <a:srcRect/>
          <a:stretch>
            <a:fillRect/>
          </a:stretch>
        </p:blipFill>
        <p:spPr bwMode="auto">
          <a:xfrm>
            <a:off x="6629400" y="4857936"/>
            <a:ext cx="2209800" cy="1655561"/>
          </a:xfrm>
          <a:prstGeom prst="rect">
            <a:avLst/>
          </a:prstGeom>
          <a:noFill/>
        </p:spPr>
      </p:pic>
      <p:pic>
        <p:nvPicPr>
          <p:cNvPr id="10244" name="Picture 4" descr="C:\Users\Samanti\Desktop\typo\e2.JPG"/>
          <p:cNvPicPr>
            <a:picLocks noChangeAspect="1" noChangeArrowheads="1"/>
          </p:cNvPicPr>
          <p:nvPr/>
        </p:nvPicPr>
        <p:blipFill>
          <a:blip r:embed="rId4"/>
          <a:srcRect/>
          <a:stretch>
            <a:fillRect/>
          </a:stretch>
        </p:blipFill>
        <p:spPr bwMode="auto">
          <a:xfrm>
            <a:off x="4459056" y="4876800"/>
            <a:ext cx="2170343" cy="1600200"/>
          </a:xfrm>
          <a:prstGeom prst="rect">
            <a:avLst/>
          </a:prstGeom>
          <a:noFill/>
        </p:spPr>
      </p:pic>
      <p:pic>
        <p:nvPicPr>
          <p:cNvPr id="10243" name="Picture 3" descr="C:\Users\Samanti\Desktop\typo\c3.JPG"/>
          <p:cNvPicPr>
            <a:picLocks noChangeAspect="1" noChangeArrowheads="1"/>
          </p:cNvPicPr>
          <p:nvPr/>
        </p:nvPicPr>
        <p:blipFill>
          <a:blip r:embed="rId5"/>
          <a:srcRect/>
          <a:stretch>
            <a:fillRect/>
          </a:stretch>
        </p:blipFill>
        <p:spPr bwMode="auto">
          <a:xfrm>
            <a:off x="2057400" y="4876800"/>
            <a:ext cx="2305949" cy="1600200"/>
          </a:xfrm>
          <a:prstGeom prst="rect">
            <a:avLst/>
          </a:prstGeom>
          <a:noFill/>
        </p:spPr>
      </p:pic>
      <p:pic>
        <p:nvPicPr>
          <p:cNvPr id="10242" name="Picture 2" descr="C:\Users\Samanti\Desktop\typo\e1.JPG"/>
          <p:cNvPicPr>
            <a:picLocks noChangeAspect="1" noChangeArrowheads="1"/>
          </p:cNvPicPr>
          <p:nvPr/>
        </p:nvPicPr>
        <p:blipFill>
          <a:blip r:embed="rId6"/>
          <a:srcRect/>
          <a:stretch>
            <a:fillRect/>
          </a:stretch>
        </p:blipFill>
        <p:spPr bwMode="auto">
          <a:xfrm>
            <a:off x="89208" y="5029200"/>
            <a:ext cx="2044392" cy="1524000"/>
          </a:xfrm>
          <a:prstGeom prst="rect">
            <a:avLst/>
          </a:prstGeom>
          <a:noFill/>
        </p:spPr>
      </p:pic>
      <p:sp>
        <p:nvSpPr>
          <p:cNvPr id="10" name="Rectangle 9"/>
          <p:cNvSpPr/>
          <p:nvPr/>
        </p:nvSpPr>
        <p:spPr>
          <a:xfrm>
            <a:off x="0" y="0"/>
            <a:ext cx="9144000" cy="9144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8600"/>
            <a:ext cx="9144000" cy="533400"/>
          </a:xfrm>
        </p:spPr>
        <p:txBody>
          <a:bodyPr>
            <a:noAutofit/>
          </a:bodyPr>
          <a:lstStyle/>
          <a:p>
            <a:pPr algn="r"/>
            <a:r>
              <a:rPr lang="en-US" sz="4000" dirty="0" smtClean="0">
                <a:latin typeface="Franklin Gothic Demi" pitchFamily="34" charset="0"/>
              </a:rPr>
              <a:t>CLUSTER 4</a:t>
            </a:r>
            <a:endParaRPr lang="en-US" sz="4000" dirty="0">
              <a:latin typeface="Franklin Gothic Demi" pitchFamily="34" charset="0"/>
            </a:endParaRPr>
          </a:p>
        </p:txBody>
      </p:sp>
      <p:pic>
        <p:nvPicPr>
          <p:cNvPr id="40962" name="Picture 2" descr="C:\Users\Samanti\Desktop\77.png"/>
          <p:cNvPicPr>
            <a:picLocks noChangeAspect="1" noChangeArrowheads="1"/>
          </p:cNvPicPr>
          <p:nvPr/>
        </p:nvPicPr>
        <p:blipFill>
          <a:blip r:embed="rId7"/>
          <a:srcRect/>
          <a:stretch>
            <a:fillRect/>
          </a:stretch>
        </p:blipFill>
        <p:spPr bwMode="auto">
          <a:xfrm rot="16200000">
            <a:off x="2827374" y="-1303373"/>
            <a:ext cx="3489252" cy="9144000"/>
          </a:xfrm>
          <a:prstGeom prst="rect">
            <a:avLst/>
          </a:prstGeom>
          <a:noFill/>
        </p:spPr>
      </p:pic>
      <p:sp>
        <p:nvSpPr>
          <p:cNvPr id="12" name="TextBox 11"/>
          <p:cNvSpPr txBox="1"/>
          <p:nvPr/>
        </p:nvSpPr>
        <p:spPr>
          <a:xfrm>
            <a:off x="228600" y="990600"/>
            <a:ext cx="1063112" cy="523220"/>
          </a:xfrm>
          <a:prstGeom prst="rect">
            <a:avLst/>
          </a:prstGeom>
          <a:noFill/>
        </p:spPr>
        <p:txBody>
          <a:bodyPr wrap="none" rtlCol="0">
            <a:spAutoFit/>
          </a:bodyPr>
          <a:lstStyle/>
          <a:p>
            <a:r>
              <a:rPr lang="en-US" sz="1400" dirty="0" smtClean="0">
                <a:latin typeface="Franklin Gothic Demi" pitchFamily="34" charset="0"/>
              </a:rPr>
              <a:t>TYPE C2:</a:t>
            </a:r>
          </a:p>
          <a:p>
            <a:r>
              <a:rPr lang="en-US" sz="1400" dirty="0" smtClean="0">
                <a:latin typeface="Franklin Gothic Demi" pitchFamily="34" charset="0"/>
              </a:rPr>
              <a:t>ECONOMIC</a:t>
            </a:r>
            <a:endParaRPr lang="en-US" sz="1400" dirty="0">
              <a:latin typeface="Franklin Gothic Demi" pitchFamily="34" charset="0"/>
            </a:endParaRPr>
          </a:p>
        </p:txBody>
      </p:sp>
      <p:sp>
        <p:nvSpPr>
          <p:cNvPr id="13" name="TextBox 12"/>
          <p:cNvSpPr txBox="1"/>
          <p:nvPr/>
        </p:nvSpPr>
        <p:spPr>
          <a:xfrm>
            <a:off x="2590800" y="990600"/>
            <a:ext cx="1050288" cy="523220"/>
          </a:xfrm>
          <a:prstGeom prst="rect">
            <a:avLst/>
          </a:prstGeom>
          <a:noFill/>
        </p:spPr>
        <p:txBody>
          <a:bodyPr wrap="none" rtlCol="0">
            <a:spAutoFit/>
          </a:bodyPr>
          <a:lstStyle/>
          <a:p>
            <a:r>
              <a:rPr lang="en-US" sz="1400" dirty="0" smtClean="0">
                <a:latin typeface="Franklin Gothic Demi" pitchFamily="34" charset="0"/>
              </a:rPr>
              <a:t>TYPE E1:</a:t>
            </a:r>
          </a:p>
          <a:p>
            <a:r>
              <a:rPr lang="en-US" sz="1400" dirty="0" smtClean="0">
                <a:latin typeface="Franklin Gothic Demi" pitchFamily="34" charset="0"/>
              </a:rPr>
              <a:t>RELIGIOUS</a:t>
            </a:r>
            <a:endParaRPr lang="en-US" sz="1400" dirty="0">
              <a:latin typeface="Franklin Gothic Demi" pitchFamily="34" charset="0"/>
            </a:endParaRPr>
          </a:p>
        </p:txBody>
      </p:sp>
      <p:sp>
        <p:nvSpPr>
          <p:cNvPr id="14" name="TextBox 13"/>
          <p:cNvSpPr txBox="1"/>
          <p:nvPr/>
        </p:nvSpPr>
        <p:spPr>
          <a:xfrm>
            <a:off x="4038600" y="990600"/>
            <a:ext cx="1063112" cy="523220"/>
          </a:xfrm>
          <a:prstGeom prst="rect">
            <a:avLst/>
          </a:prstGeom>
          <a:noFill/>
        </p:spPr>
        <p:txBody>
          <a:bodyPr wrap="none" rtlCol="0">
            <a:spAutoFit/>
          </a:bodyPr>
          <a:lstStyle/>
          <a:p>
            <a:r>
              <a:rPr lang="en-US" sz="1400" dirty="0" smtClean="0">
                <a:latin typeface="Franklin Gothic Demi" pitchFamily="34" charset="0"/>
              </a:rPr>
              <a:t>TYPE C3:</a:t>
            </a:r>
          </a:p>
          <a:p>
            <a:r>
              <a:rPr lang="en-US" sz="1400" dirty="0" smtClean="0">
                <a:latin typeface="Franklin Gothic Demi" pitchFamily="34" charset="0"/>
              </a:rPr>
              <a:t>ECONOMIC</a:t>
            </a:r>
            <a:endParaRPr lang="en-US" sz="1400" dirty="0">
              <a:latin typeface="Franklin Gothic Demi" pitchFamily="34" charset="0"/>
            </a:endParaRPr>
          </a:p>
        </p:txBody>
      </p:sp>
      <p:sp>
        <p:nvSpPr>
          <p:cNvPr id="15" name="TextBox 14"/>
          <p:cNvSpPr txBox="1"/>
          <p:nvPr/>
        </p:nvSpPr>
        <p:spPr>
          <a:xfrm>
            <a:off x="5029200" y="990600"/>
            <a:ext cx="1143000" cy="523220"/>
          </a:xfrm>
          <a:prstGeom prst="rect">
            <a:avLst/>
          </a:prstGeom>
          <a:noFill/>
        </p:spPr>
        <p:txBody>
          <a:bodyPr wrap="square" rtlCol="0">
            <a:spAutoFit/>
          </a:bodyPr>
          <a:lstStyle/>
          <a:p>
            <a:r>
              <a:rPr lang="en-US" sz="1400" dirty="0" smtClean="0">
                <a:latin typeface="Franklin Gothic Demi" pitchFamily="34" charset="0"/>
              </a:rPr>
              <a:t>TYPE E2:</a:t>
            </a:r>
          </a:p>
          <a:p>
            <a:r>
              <a:rPr lang="en-US" sz="1400" dirty="0" smtClean="0">
                <a:latin typeface="Franklin Gothic Demi" pitchFamily="34" charset="0"/>
              </a:rPr>
              <a:t>RELIGIOUS</a:t>
            </a:r>
            <a:endParaRPr lang="en-US" sz="1400" dirty="0">
              <a:latin typeface="Franklin Gothic Demi" pitchFamily="34" charset="0"/>
            </a:endParaRPr>
          </a:p>
        </p:txBody>
      </p:sp>
      <p:sp>
        <p:nvSpPr>
          <p:cNvPr id="16" name="TextBox 15"/>
          <p:cNvSpPr txBox="1"/>
          <p:nvPr/>
        </p:nvSpPr>
        <p:spPr>
          <a:xfrm>
            <a:off x="7391400" y="990600"/>
            <a:ext cx="1063112" cy="523220"/>
          </a:xfrm>
          <a:prstGeom prst="rect">
            <a:avLst/>
          </a:prstGeom>
          <a:noFill/>
        </p:spPr>
        <p:txBody>
          <a:bodyPr wrap="none" rtlCol="0">
            <a:spAutoFit/>
          </a:bodyPr>
          <a:lstStyle/>
          <a:p>
            <a:r>
              <a:rPr lang="en-US" sz="1400" dirty="0" smtClean="0">
                <a:latin typeface="Franklin Gothic Demi" pitchFamily="34" charset="0"/>
              </a:rPr>
              <a:t>TYPE C4:</a:t>
            </a:r>
          </a:p>
          <a:p>
            <a:r>
              <a:rPr lang="en-US" sz="1400" dirty="0" smtClean="0">
                <a:latin typeface="Franklin Gothic Demi" pitchFamily="34" charset="0"/>
              </a:rPr>
              <a:t>ECONOMIC</a:t>
            </a:r>
            <a:endParaRPr lang="en-US" sz="1400" dirty="0">
              <a:latin typeface="Franklin Gothic Demi" pitchFamily="34" charset="0"/>
            </a:endParaRPr>
          </a:p>
        </p:txBody>
      </p:sp>
      <p:sp>
        <p:nvSpPr>
          <p:cNvPr id="24" name="TextBox 23"/>
          <p:cNvSpPr txBox="1"/>
          <p:nvPr/>
        </p:nvSpPr>
        <p:spPr>
          <a:xfrm>
            <a:off x="152400" y="4800600"/>
            <a:ext cx="2133600" cy="307777"/>
          </a:xfrm>
          <a:prstGeom prst="rect">
            <a:avLst/>
          </a:prstGeom>
          <a:noFill/>
        </p:spPr>
        <p:txBody>
          <a:bodyPr wrap="square" rtlCol="0">
            <a:spAutoFit/>
          </a:bodyPr>
          <a:lstStyle/>
          <a:p>
            <a:r>
              <a:rPr lang="en-US" sz="1400" dirty="0" smtClean="0">
                <a:latin typeface="Franklin Gothic Demi" pitchFamily="34" charset="0"/>
              </a:rPr>
              <a:t>TYPE C2: ECONOMIC</a:t>
            </a:r>
            <a:endParaRPr lang="en-US" sz="1400" dirty="0">
              <a:latin typeface="Franklin Gothic Demi" pitchFamily="34" charset="0"/>
            </a:endParaRPr>
          </a:p>
        </p:txBody>
      </p:sp>
      <p:sp>
        <p:nvSpPr>
          <p:cNvPr id="25" name="TextBox 24"/>
          <p:cNvSpPr txBox="1"/>
          <p:nvPr/>
        </p:nvSpPr>
        <p:spPr>
          <a:xfrm>
            <a:off x="109059" y="6400800"/>
            <a:ext cx="1795941" cy="307777"/>
          </a:xfrm>
          <a:prstGeom prst="rect">
            <a:avLst/>
          </a:prstGeom>
          <a:noFill/>
        </p:spPr>
        <p:txBody>
          <a:bodyPr wrap="none" rtlCol="0">
            <a:spAutoFit/>
          </a:bodyPr>
          <a:lstStyle/>
          <a:p>
            <a:r>
              <a:rPr lang="en-US" sz="1400" dirty="0" smtClean="0">
                <a:latin typeface="Franklin Gothic Demi" pitchFamily="34" charset="0"/>
              </a:rPr>
              <a:t>TYPE E1: RELIGIOUS</a:t>
            </a:r>
            <a:endParaRPr lang="en-US" sz="1400" dirty="0">
              <a:latin typeface="Franklin Gothic Demi" pitchFamily="34" charset="0"/>
            </a:endParaRPr>
          </a:p>
        </p:txBody>
      </p:sp>
      <p:sp>
        <p:nvSpPr>
          <p:cNvPr id="26" name="TextBox 25"/>
          <p:cNvSpPr txBox="1"/>
          <p:nvPr/>
        </p:nvSpPr>
        <p:spPr>
          <a:xfrm>
            <a:off x="2133600" y="6397823"/>
            <a:ext cx="2743200" cy="307777"/>
          </a:xfrm>
          <a:prstGeom prst="rect">
            <a:avLst/>
          </a:prstGeom>
          <a:noFill/>
        </p:spPr>
        <p:txBody>
          <a:bodyPr wrap="square" rtlCol="0">
            <a:spAutoFit/>
          </a:bodyPr>
          <a:lstStyle/>
          <a:p>
            <a:r>
              <a:rPr lang="en-US" sz="1400" dirty="0" smtClean="0">
                <a:latin typeface="Franklin Gothic Demi" pitchFamily="34" charset="0"/>
              </a:rPr>
              <a:t>TYPE C3: ECONOMIC</a:t>
            </a:r>
            <a:endParaRPr lang="en-US" sz="1400" dirty="0">
              <a:latin typeface="Franklin Gothic Demi" pitchFamily="34" charset="0"/>
            </a:endParaRPr>
          </a:p>
        </p:txBody>
      </p:sp>
      <p:sp>
        <p:nvSpPr>
          <p:cNvPr id="27" name="TextBox 26"/>
          <p:cNvSpPr txBox="1"/>
          <p:nvPr/>
        </p:nvSpPr>
        <p:spPr>
          <a:xfrm>
            <a:off x="4495800" y="6400800"/>
            <a:ext cx="2743200" cy="307777"/>
          </a:xfrm>
          <a:prstGeom prst="rect">
            <a:avLst/>
          </a:prstGeom>
          <a:noFill/>
        </p:spPr>
        <p:txBody>
          <a:bodyPr wrap="square" rtlCol="0">
            <a:spAutoFit/>
          </a:bodyPr>
          <a:lstStyle/>
          <a:p>
            <a:r>
              <a:rPr lang="en-US" sz="1400" dirty="0" smtClean="0">
                <a:latin typeface="Franklin Gothic Demi" pitchFamily="34" charset="0"/>
              </a:rPr>
              <a:t>TYPE E2: RELIGIOUS</a:t>
            </a:r>
            <a:endParaRPr lang="en-US" sz="1400" dirty="0">
              <a:latin typeface="Franklin Gothic Demi" pitchFamily="34" charset="0"/>
            </a:endParaRPr>
          </a:p>
        </p:txBody>
      </p:sp>
      <p:sp>
        <p:nvSpPr>
          <p:cNvPr id="28" name="TextBox 27"/>
          <p:cNvSpPr txBox="1"/>
          <p:nvPr/>
        </p:nvSpPr>
        <p:spPr>
          <a:xfrm>
            <a:off x="6934200" y="6400800"/>
            <a:ext cx="2362200" cy="307777"/>
          </a:xfrm>
          <a:prstGeom prst="rect">
            <a:avLst/>
          </a:prstGeom>
          <a:noFill/>
        </p:spPr>
        <p:txBody>
          <a:bodyPr wrap="square" rtlCol="0">
            <a:spAutoFit/>
          </a:bodyPr>
          <a:lstStyle/>
          <a:p>
            <a:r>
              <a:rPr lang="en-US" sz="1400" dirty="0" smtClean="0">
                <a:latin typeface="Franklin Gothic Demi" pitchFamily="34" charset="0"/>
              </a:rPr>
              <a:t>TYPE C4: ECONOMIC</a:t>
            </a:r>
            <a:endParaRPr lang="en-US" sz="1400" dirty="0">
              <a:latin typeface="Franklin Gothic Demi" pitchFamily="34" charset="0"/>
            </a:endParaRPr>
          </a:p>
        </p:txBody>
      </p:sp>
      <p:pic>
        <p:nvPicPr>
          <p:cNvPr id="10246" name="Picture 6" descr="C:\Users\Samanti\Desktop\typo\c2.JPG"/>
          <p:cNvPicPr>
            <a:picLocks noChangeAspect="1" noChangeArrowheads="1"/>
          </p:cNvPicPr>
          <p:nvPr/>
        </p:nvPicPr>
        <p:blipFill>
          <a:blip r:embed="rId2"/>
          <a:srcRect/>
          <a:stretch>
            <a:fillRect/>
          </a:stretch>
        </p:blipFill>
        <p:spPr bwMode="auto">
          <a:xfrm>
            <a:off x="-1" y="3429000"/>
            <a:ext cx="2155358" cy="1391434"/>
          </a:xfrm>
          <a:prstGeom prst="rect">
            <a:avLst/>
          </a:prstGeom>
          <a:noFill/>
        </p:spPr>
      </p:pic>
      <p:pic>
        <p:nvPicPr>
          <p:cNvPr id="23" name="Picture 22" descr="e.jpg"/>
          <p:cNvPicPr>
            <a:picLocks noChangeAspect="1"/>
          </p:cNvPicPr>
          <p:nvPr/>
        </p:nvPicPr>
        <p:blipFill>
          <a:blip r:embed="rId8" cstate="print"/>
          <a:stretch>
            <a:fillRect/>
          </a:stretch>
        </p:blipFill>
        <p:spPr>
          <a:xfrm rot="16200000">
            <a:off x="-57150" y="3333750"/>
            <a:ext cx="571500" cy="4572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9144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schemeClr val="tx1"/>
                </a:solidFill>
                <a:latin typeface="Franklin Gothic Demi" pitchFamily="34" charset="0"/>
              </a:rPr>
              <a:t>CLUSTER 4</a:t>
            </a:r>
            <a:endParaRPr lang="en-US" sz="4000" dirty="0">
              <a:solidFill>
                <a:schemeClr val="tx1"/>
              </a:solidFill>
              <a:latin typeface="Franklin Gothic Demi" pitchFamily="34" charset="0"/>
            </a:endParaRPr>
          </a:p>
        </p:txBody>
      </p:sp>
      <p:sp>
        <p:nvSpPr>
          <p:cNvPr id="5" name="Content Placeholder 2"/>
          <p:cNvSpPr>
            <a:spLocks noGrp="1"/>
          </p:cNvSpPr>
          <p:nvPr>
            <p:ph idx="1"/>
          </p:nvPr>
        </p:nvSpPr>
        <p:spPr>
          <a:xfrm>
            <a:off x="152400" y="990600"/>
            <a:ext cx="4800600" cy="1981200"/>
          </a:xfrm>
        </p:spPr>
        <p:txBody>
          <a:bodyPr>
            <a:normAutofit lnSpcReduction="10000"/>
          </a:bodyPr>
          <a:lstStyle/>
          <a:p>
            <a:pPr>
              <a:buNone/>
            </a:pPr>
            <a:r>
              <a:rPr lang="en-US" sz="2800" b="1" dirty="0" smtClean="0">
                <a:latin typeface="Franklin Gothic Demi" pitchFamily="34" charset="0"/>
              </a:rPr>
              <a:t>TYPE-C2: ECONOMY </a:t>
            </a:r>
          </a:p>
          <a:p>
            <a:pPr>
              <a:buNone/>
            </a:pPr>
            <a:r>
              <a:rPr lang="en-US" sz="1500" dirty="0" smtClean="0">
                <a:latin typeface="Franklin Gothic Demi" pitchFamily="34" charset="0"/>
              </a:rPr>
              <a:t>BOUNDARY: LOCAL SERVER STATION TO MYMENSINGH  0 POINT</a:t>
            </a:r>
          </a:p>
          <a:p>
            <a:pPr>
              <a:buNone/>
            </a:pPr>
            <a:r>
              <a:rPr lang="en-US" sz="1500" dirty="0" smtClean="0">
                <a:latin typeface="Franklin Gothic Demi" pitchFamily="34" charset="0"/>
              </a:rPr>
              <a:t>LENGTH:268M</a:t>
            </a:r>
          </a:p>
          <a:p>
            <a:pPr>
              <a:buNone/>
            </a:pPr>
            <a:r>
              <a:rPr lang="en-US" sz="1500" dirty="0" smtClean="0">
                <a:latin typeface="Franklin Gothic Demi" pitchFamily="34" charset="0"/>
              </a:rPr>
              <a:t>AREA:2046 SQ. M</a:t>
            </a:r>
          </a:p>
          <a:p>
            <a:pPr>
              <a:buNone/>
            </a:pPr>
            <a:r>
              <a:rPr lang="en-US" sz="1500" dirty="0" smtClean="0">
                <a:latin typeface="Franklin Gothic Demi" pitchFamily="34" charset="0"/>
              </a:rPr>
              <a:t>WALKTIME:5.6MINUTES</a:t>
            </a:r>
          </a:p>
          <a:p>
            <a:pPr>
              <a:buNone/>
            </a:pPr>
            <a:r>
              <a:rPr lang="en-US" sz="1500" dirty="0" smtClean="0">
                <a:latin typeface="Franklin Gothic Demi" pitchFamily="34" charset="0"/>
              </a:rPr>
              <a:t>INFRASTRUCTURE: KACHARI, LOCAL  SERVER STATION</a:t>
            </a:r>
            <a:endParaRPr lang="en-US" sz="1500" dirty="0">
              <a:latin typeface="Franklin Gothic Demi" pitchFamily="34" charset="0"/>
            </a:endParaRPr>
          </a:p>
        </p:txBody>
      </p:sp>
      <p:sp>
        <p:nvSpPr>
          <p:cNvPr id="6" name="Content Placeholder 2"/>
          <p:cNvSpPr txBox="1">
            <a:spLocks/>
          </p:cNvSpPr>
          <p:nvPr/>
        </p:nvSpPr>
        <p:spPr>
          <a:xfrm>
            <a:off x="152400" y="2895600"/>
            <a:ext cx="4343400" cy="38862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strike="noStrike" kern="1200" cap="none" spc="0" normalizeH="0" baseline="0" noProof="0" dirty="0" smtClean="0">
                <a:ln>
                  <a:noFill/>
                </a:ln>
                <a:solidFill>
                  <a:schemeClr val="tx1"/>
                </a:solidFill>
                <a:effectLst/>
                <a:uLnTx/>
                <a:uFillTx/>
                <a:latin typeface="Franklin Gothic Demi" pitchFamily="34" charset="0"/>
              </a:rPr>
              <a:t>TYPE-E1: RECREATION</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BOUNDARY: MAZAR TO SHIV TEMPLE</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LENGTH:753M</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AREA:5883 SQ. M.</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WALKTIME:15.06MINUTES</a:t>
            </a:r>
          </a:p>
          <a:p>
            <a:pPr marL="342900" lvl="0" indent="-342900">
              <a:spcBef>
                <a:spcPct val="20000"/>
              </a:spcBef>
            </a:pPr>
            <a:r>
              <a:rPr lang="en-US" sz="1400" dirty="0" smtClean="0">
                <a:latin typeface="Franklin Gothic Demi" pitchFamily="34" charset="0"/>
              </a:rPr>
              <a:t>INFRASTRUCTURE: MAZAR, MATH, ASRAM, </a:t>
            </a:r>
            <a:endParaRPr kumimoji="0" lang="en-US" sz="1400" b="0" i="0" u="none" strike="noStrike" kern="1200" cap="none" spc="0" normalizeH="0" baseline="0" noProof="0" dirty="0">
              <a:ln>
                <a:noFill/>
              </a:ln>
              <a:solidFill>
                <a:schemeClr val="tx1"/>
              </a:solidFill>
              <a:effectLst/>
              <a:uLnTx/>
              <a:uFillTx/>
              <a:latin typeface="Franklin Gothic Demi" pitchFamily="34" charset="0"/>
            </a:endParaRPr>
          </a:p>
        </p:txBody>
      </p:sp>
      <p:sp>
        <p:nvSpPr>
          <p:cNvPr id="7" name="Content Placeholder 2"/>
          <p:cNvSpPr txBox="1">
            <a:spLocks/>
          </p:cNvSpPr>
          <p:nvPr/>
        </p:nvSpPr>
        <p:spPr>
          <a:xfrm>
            <a:off x="152400" y="4724400"/>
            <a:ext cx="5105400" cy="2667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strike="noStrike" kern="1200" cap="none" spc="0" normalizeH="0" baseline="0" noProof="0" dirty="0" smtClean="0">
                <a:ln>
                  <a:noFill/>
                </a:ln>
                <a:solidFill>
                  <a:schemeClr val="tx1"/>
                </a:solidFill>
                <a:effectLst/>
                <a:uLnTx/>
                <a:uFillTx/>
                <a:latin typeface="Franklin Gothic Demi" pitchFamily="34" charset="0"/>
              </a:rPr>
              <a:t>TYPE-C3: ECONOMY</a:t>
            </a:r>
          </a:p>
          <a:p>
            <a:pPr marL="342900" lvl="0" indent="-342900">
              <a:spcBef>
                <a:spcPct val="20000"/>
              </a:spcBef>
            </a:pPr>
            <a:r>
              <a:rPr lang="en-US" sz="1400" dirty="0" smtClean="0">
                <a:latin typeface="Franklin Gothic Demi" pitchFamily="34" charset="0"/>
              </a:rPr>
              <a:t>BOUNDARY: KOTOALI THANA TO TRAFFIC OFFICE </a:t>
            </a:r>
          </a:p>
          <a:p>
            <a:pPr marL="342900" lvl="0" indent="-342900">
              <a:spcBef>
                <a:spcPct val="20000"/>
              </a:spcBef>
            </a:pPr>
            <a:r>
              <a:rPr lang="en-US" sz="1400" dirty="0" smtClean="0">
                <a:latin typeface="Franklin Gothic Demi" pitchFamily="34" charset="0"/>
              </a:rPr>
              <a:t>LENGTH:174</a:t>
            </a:r>
            <a:endParaRPr kumimoji="0" lang="en-US" sz="1400" b="0" i="0" u="none" strike="noStrike" kern="1200" cap="none" spc="0" normalizeH="0" baseline="0" noProof="0" dirty="0" smtClean="0">
              <a:ln>
                <a:noFill/>
              </a:ln>
              <a:solidFill>
                <a:schemeClr val="tx1"/>
              </a:solidFill>
              <a:effectLst/>
              <a:uLnTx/>
              <a:uFillTx/>
              <a:latin typeface="Franklin Gothic Demi" pitchFamily="34" charset="0"/>
            </a:endParaRPr>
          </a:p>
          <a:p>
            <a:pPr marL="342900" lvl="0" indent="-342900">
              <a:spcBef>
                <a:spcPct val="20000"/>
              </a:spcBef>
            </a:pPr>
            <a:r>
              <a:rPr lang="en-US" sz="1400" dirty="0" smtClean="0">
                <a:latin typeface="Franklin Gothic Demi" pitchFamily="34" charset="0"/>
              </a:rPr>
              <a:t>AREA:1712</a:t>
            </a:r>
            <a:endParaRPr kumimoji="0" lang="en-US" sz="1400" b="0" i="0" u="none" strike="noStrike" kern="1200" cap="none" spc="0" normalizeH="0" baseline="0" noProof="0" dirty="0" smtClean="0">
              <a:ln>
                <a:noFill/>
              </a:ln>
              <a:solidFill>
                <a:schemeClr val="tx1"/>
              </a:solidFill>
              <a:effectLst/>
              <a:uLnTx/>
              <a:uFillTx/>
              <a:latin typeface="Franklin Gothic Demi" pitchFamily="34" charset="0"/>
            </a:endParaRP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WALKTIME:3.48</a:t>
            </a:r>
          </a:p>
          <a:p>
            <a:pPr marL="342900" lvl="0" indent="-342900">
              <a:spcBef>
                <a:spcPct val="20000"/>
              </a:spcBef>
            </a:pPr>
            <a:r>
              <a:rPr lang="en-US" sz="1400" dirty="0" smtClean="0">
                <a:latin typeface="Franklin Gothic Demi" pitchFamily="34" charset="0"/>
              </a:rPr>
              <a:t>INFRASTRUCTURE: KOTOALI THANA, TRAFFIC OFFICE </a:t>
            </a:r>
          </a:p>
          <a:p>
            <a:pPr marL="342900" lvl="0" indent="-342900">
              <a:spcBef>
                <a:spcPct val="20000"/>
              </a:spcBef>
            </a:pPr>
            <a:r>
              <a:rPr lang="en-US" sz="1400" dirty="0" smtClean="0">
                <a:latin typeface="Franklin Gothic Demi" pitchFamily="34" charset="0"/>
              </a:rPr>
              <a:t>POURASAVA MARKET</a:t>
            </a:r>
            <a:endParaRPr kumimoji="0" lang="en-US" sz="1400" b="0" i="0" u="none" strike="noStrike" kern="1200" cap="none" spc="0" normalizeH="0" baseline="0" noProof="0" dirty="0">
              <a:ln>
                <a:noFill/>
              </a:ln>
              <a:solidFill>
                <a:schemeClr val="tx1"/>
              </a:solidFill>
              <a:effectLst/>
              <a:uLnTx/>
              <a:uFillTx/>
              <a:latin typeface="Franklin Gothic Demi" pitchFamily="34" charset="0"/>
            </a:endParaRPr>
          </a:p>
        </p:txBody>
      </p:sp>
      <p:sp>
        <p:nvSpPr>
          <p:cNvPr id="8" name="Content Placeholder 2"/>
          <p:cNvSpPr txBox="1">
            <a:spLocks/>
          </p:cNvSpPr>
          <p:nvPr/>
        </p:nvSpPr>
        <p:spPr>
          <a:xfrm>
            <a:off x="4953000" y="990600"/>
            <a:ext cx="4191000" cy="2590800"/>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3000" b="1" i="0" strike="noStrike" kern="1200" cap="none" spc="0" normalizeH="0" baseline="0" noProof="0" dirty="0" smtClean="0">
                <a:ln>
                  <a:noFill/>
                </a:ln>
                <a:solidFill>
                  <a:schemeClr val="tx1"/>
                </a:solidFill>
                <a:effectLst/>
                <a:uLnTx/>
                <a:uFillTx/>
                <a:latin typeface="Franklin Gothic Demi" pitchFamily="34" charset="0"/>
              </a:rPr>
              <a:t>TYPE-E2: RELIGIOUS </a:t>
            </a:r>
          </a:p>
          <a:p>
            <a:pPr marL="342900" lvl="0" indent="-342900">
              <a:spcBef>
                <a:spcPct val="20000"/>
              </a:spcBef>
              <a:defRPr/>
            </a:pPr>
            <a:r>
              <a:rPr lang="en-US" sz="1500" dirty="0" smtClean="0">
                <a:latin typeface="Franklin Gothic Demi" pitchFamily="34" charset="0"/>
              </a:rPr>
              <a:t>BOUNDARY: TRAFFIC OFFICE TO BORO KALIBARI</a:t>
            </a:r>
          </a:p>
          <a:p>
            <a:pPr marL="342900" lvl="0" indent="-342900">
              <a:spcBef>
                <a:spcPct val="20000"/>
              </a:spcBef>
              <a:defRPr/>
            </a:pPr>
            <a:r>
              <a:rPr lang="en-US" sz="1500" dirty="0" smtClean="0">
                <a:latin typeface="Franklin Gothic Demi" pitchFamily="34" charset="0"/>
              </a:rPr>
              <a:t>LENGTH:255M</a:t>
            </a:r>
          </a:p>
          <a:p>
            <a:pPr marL="342900" lvl="0" indent="-342900">
              <a:spcBef>
                <a:spcPct val="20000"/>
              </a:spcBef>
              <a:defRPr/>
            </a:pPr>
            <a:r>
              <a:rPr lang="en-US" sz="1500" dirty="0" smtClean="0">
                <a:latin typeface="Franklin Gothic Demi" pitchFamily="34" charset="0"/>
              </a:rPr>
              <a:t>AREA: 3214 SQ. M</a:t>
            </a:r>
          </a:p>
          <a:p>
            <a:pPr marL="342900" lvl="0" indent="-342900">
              <a:spcBef>
                <a:spcPct val="20000"/>
              </a:spcBef>
              <a:defRPr/>
            </a:pPr>
            <a:r>
              <a:rPr lang="en-US" sz="1500" dirty="0" smtClean="0">
                <a:latin typeface="Franklin Gothic Demi" pitchFamily="34" charset="0"/>
              </a:rPr>
              <a:t>WALKTIME: 5.1MINUTES</a:t>
            </a:r>
          </a:p>
          <a:p>
            <a:pPr marL="342900" lvl="0" indent="-342900">
              <a:spcBef>
                <a:spcPct val="20000"/>
              </a:spcBef>
            </a:pPr>
            <a:r>
              <a:rPr lang="en-US" sz="1500" dirty="0" smtClean="0">
                <a:latin typeface="Franklin Gothic Demi" pitchFamily="34" charset="0"/>
              </a:rPr>
              <a:t>INFRASTRUCTURE: BORO KALIBARI, LOKNATH </a:t>
            </a:r>
          </a:p>
          <a:p>
            <a:pPr marL="342900" lvl="0" indent="-342900">
              <a:spcBef>
                <a:spcPct val="20000"/>
              </a:spcBef>
            </a:pPr>
            <a:r>
              <a:rPr lang="en-US" sz="1500" dirty="0" smtClean="0">
                <a:latin typeface="Franklin Gothic Demi" pitchFamily="34" charset="0"/>
              </a:rPr>
              <a:t>TEMPLE, BISWANATH TEMPLE</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200" b="0" i="0" u="none" strike="noStrike" kern="1200" cap="none" spc="0" normalizeH="0" baseline="0" noProof="0" dirty="0" smtClean="0">
                <a:ln>
                  <a:noFill/>
                </a:ln>
                <a:solidFill>
                  <a:schemeClr val="tx1"/>
                </a:solidFill>
                <a:effectLst/>
                <a:uLnTx/>
                <a:uFillTx/>
                <a:latin typeface="Franklin Gothic Demi" pitchFamily="34" charset="0"/>
              </a:rPr>
              <a:t> </a:t>
            </a:r>
            <a:endParaRPr kumimoji="0" lang="en-US" sz="1700" b="0" i="0" u="none" strike="noStrike" kern="1200" cap="none" spc="0" normalizeH="0" baseline="0" noProof="0" dirty="0">
              <a:ln>
                <a:noFill/>
              </a:ln>
              <a:solidFill>
                <a:schemeClr val="tx1"/>
              </a:solidFill>
              <a:effectLst/>
              <a:uLnTx/>
              <a:uFillTx/>
              <a:latin typeface="Franklin Gothic Demi" pitchFamily="34" charset="0"/>
            </a:endParaRPr>
          </a:p>
        </p:txBody>
      </p:sp>
      <p:sp>
        <p:nvSpPr>
          <p:cNvPr id="9" name="Content Placeholder 2"/>
          <p:cNvSpPr txBox="1">
            <a:spLocks/>
          </p:cNvSpPr>
          <p:nvPr/>
        </p:nvSpPr>
        <p:spPr>
          <a:xfrm>
            <a:off x="4876800" y="3810000"/>
            <a:ext cx="4267200" cy="3048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strike="noStrike" kern="1200" cap="none" spc="0" normalizeH="0" baseline="0" noProof="0" dirty="0" smtClean="0">
                <a:ln>
                  <a:noFill/>
                </a:ln>
                <a:solidFill>
                  <a:schemeClr val="tx1"/>
                </a:solidFill>
                <a:effectLst/>
                <a:uLnTx/>
                <a:uFillTx/>
                <a:latin typeface="Franklin Gothic Demi" pitchFamily="34" charset="0"/>
              </a:rPr>
              <a:t>TYPE-C4: ECONOMY</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BOUNDARY: BORO KALIBARI TO PATGUDAM NODE</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LENGTH:1080M</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AREA:33272 SQ. M.</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WALKTIME:21.60MINUTES</a:t>
            </a:r>
          </a:p>
          <a:p>
            <a:pPr marL="342900" lvl="0" indent="-342900">
              <a:spcBef>
                <a:spcPct val="20000"/>
              </a:spcBef>
            </a:pPr>
            <a:r>
              <a:rPr lang="en-US" sz="1400" dirty="0" smtClean="0">
                <a:latin typeface="Franklin Gothic Demi" pitchFamily="34" charset="0"/>
              </a:rPr>
              <a:t>INFRASTRUCTURE: HAJI HASHEM ALI COLLEGE, </a:t>
            </a:r>
          </a:p>
          <a:p>
            <a:pPr marL="342900" lvl="0" indent="-342900">
              <a:spcBef>
                <a:spcPct val="20000"/>
              </a:spcBef>
            </a:pPr>
            <a:r>
              <a:rPr lang="en-US" sz="1400" dirty="0" smtClean="0">
                <a:latin typeface="Franklin Gothic Demi" pitchFamily="34" charset="0"/>
              </a:rPr>
              <a:t>BAHAI SCHOOL AND LIBRARY, SURYAKANTA </a:t>
            </a:r>
          </a:p>
          <a:p>
            <a:pPr marL="342900" lvl="0" indent="-342900">
              <a:spcBef>
                <a:spcPct val="20000"/>
              </a:spcBef>
            </a:pPr>
            <a:r>
              <a:rPr lang="en-US" sz="1400" dirty="0" smtClean="0">
                <a:latin typeface="Franklin Gothic Demi" pitchFamily="34" charset="0"/>
              </a:rPr>
              <a:t>MALARIA RESEARCH INSTITUTE</a:t>
            </a:r>
            <a:endParaRPr kumimoji="0" lang="en-US" sz="1400" b="0" i="0" u="none" strike="noStrike" kern="1200" cap="none" spc="0" normalizeH="0" baseline="0" noProof="0" dirty="0">
              <a:ln>
                <a:noFill/>
              </a:ln>
              <a:solidFill>
                <a:schemeClr val="tx1"/>
              </a:solidFill>
              <a:effectLst/>
              <a:uLnTx/>
              <a:uFillTx/>
              <a:latin typeface="Franklin Gothic Demi"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1785878"/>
            <a:ext cx="7696200" cy="3970318"/>
          </a:xfrm>
          <a:prstGeom prst="rect">
            <a:avLst/>
          </a:prstGeom>
          <a:noFill/>
        </p:spPr>
        <p:txBody>
          <a:bodyPr wrap="square" rtlCol="0">
            <a:spAutoFit/>
          </a:bodyPr>
          <a:lstStyle/>
          <a:p>
            <a:r>
              <a:rPr lang="en-US" sz="3200" b="1" dirty="0" smtClean="0">
                <a:latin typeface="Franklin Gothic Demi" pitchFamily="34" charset="0"/>
              </a:rPr>
              <a:t>PROBLEMS:</a:t>
            </a:r>
          </a:p>
          <a:p>
            <a:pPr>
              <a:buFont typeface="Wingdings" pitchFamily="2" charset="2"/>
              <a:buChar char="§"/>
            </a:pPr>
            <a:r>
              <a:rPr lang="en-US" sz="2000" dirty="0" smtClean="0">
                <a:latin typeface="Franklin Gothic Demi" pitchFamily="34" charset="0"/>
              </a:rPr>
              <a:t>COMMUNICATION WITH CHAR, BUT NOT SUFFICIENTLY DEVELOPED AS TRANSPORTATION POINT.</a:t>
            </a:r>
          </a:p>
          <a:p>
            <a:pPr>
              <a:buFont typeface="Wingdings" pitchFamily="2" charset="2"/>
              <a:buChar char="§"/>
            </a:pPr>
            <a:r>
              <a:rPr lang="en-US" sz="2000" dirty="0" smtClean="0">
                <a:latin typeface="Franklin Gothic Demi" pitchFamily="34" charset="0"/>
              </a:rPr>
              <a:t>THE RELIGIOUSLY IMPORTANT GHATS ARE LOSING THEIR IDENTITY DUE TO ILLEGAL ENCROACHMENT. </a:t>
            </a:r>
          </a:p>
          <a:p>
            <a:pPr>
              <a:buFont typeface="Wingdings" pitchFamily="2" charset="2"/>
              <a:buChar char="§"/>
            </a:pPr>
            <a:r>
              <a:rPr lang="en-US" sz="2000" dirty="0" smtClean="0">
                <a:latin typeface="Franklin Gothic Demi" pitchFamily="34" charset="0"/>
              </a:rPr>
              <a:t>SLUMS ON THE DAM ARE CAUSING THREAT THAT MIGHT POLLUTE THE RIVER.</a:t>
            </a:r>
          </a:p>
          <a:p>
            <a:pPr>
              <a:buFont typeface="Wingdings" pitchFamily="2" charset="2"/>
              <a:buChar char="§"/>
            </a:pPr>
            <a:r>
              <a:rPr lang="en-US" sz="2000" dirty="0" smtClean="0">
                <a:latin typeface="Franklin Gothic Demi" pitchFamily="34" charset="0"/>
              </a:rPr>
              <a:t>A ZONE OF CONFLICTION-SAND TRANSPORTATION AND FOOD TRANSPORTATION</a:t>
            </a:r>
          </a:p>
          <a:p>
            <a:pPr>
              <a:buFont typeface="Wingdings" pitchFamily="2" charset="2"/>
              <a:buChar char="§"/>
            </a:pPr>
            <a:r>
              <a:rPr lang="en-US" sz="2000" dirty="0" smtClean="0">
                <a:latin typeface="Franklin Gothic Demi" pitchFamily="34" charset="0"/>
              </a:rPr>
              <a:t>RELIGIOUSLY AND HISTORICALLY IMPORTANT GHATS WHICH HAS SLUMS</a:t>
            </a:r>
          </a:p>
          <a:p>
            <a:endParaRPr lang="en-US" sz="2000" dirty="0">
              <a:latin typeface="Franklin Gothic Demi" pitchFamily="34" charset="0"/>
            </a:endParaRPr>
          </a:p>
        </p:txBody>
      </p:sp>
      <p:sp>
        <p:nvSpPr>
          <p:cNvPr id="4" name="Rectangle 3"/>
          <p:cNvSpPr/>
          <p:nvPr/>
        </p:nvSpPr>
        <p:spPr>
          <a:xfrm>
            <a:off x="8229600" y="0"/>
            <a:ext cx="914400" cy="68580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562600" y="838200"/>
            <a:ext cx="3581400" cy="60198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83820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0"/>
            <a:ext cx="9144000" cy="762000"/>
          </a:xfrm>
        </p:spPr>
        <p:txBody>
          <a:bodyPr>
            <a:normAutofit/>
          </a:bodyPr>
          <a:lstStyle/>
          <a:p>
            <a:pPr algn="r"/>
            <a:r>
              <a:rPr lang="en-US" sz="4000" dirty="0" smtClean="0">
                <a:latin typeface="Franklin Gothic Demi" pitchFamily="34" charset="0"/>
              </a:rPr>
              <a:t>CLUSTER :6</a:t>
            </a:r>
            <a:endParaRPr lang="en-US" sz="4000" dirty="0">
              <a:latin typeface="Franklin Gothic Demi" pitchFamily="34" charset="0"/>
            </a:endParaRPr>
          </a:p>
        </p:txBody>
      </p:sp>
      <p:sp>
        <p:nvSpPr>
          <p:cNvPr id="3" name="Content Placeholder 2"/>
          <p:cNvSpPr>
            <a:spLocks noGrp="1"/>
          </p:cNvSpPr>
          <p:nvPr>
            <p:ph idx="1"/>
          </p:nvPr>
        </p:nvSpPr>
        <p:spPr>
          <a:xfrm>
            <a:off x="0" y="914400"/>
            <a:ext cx="7315200" cy="3352800"/>
          </a:xfrm>
        </p:spPr>
        <p:txBody>
          <a:bodyPr>
            <a:normAutofit/>
          </a:bodyPr>
          <a:lstStyle/>
          <a:p>
            <a:pPr>
              <a:buNone/>
            </a:pPr>
            <a:r>
              <a:rPr lang="en-US" sz="2800" b="1" dirty="0" smtClean="0">
                <a:latin typeface="Franklin Gothic Demi" pitchFamily="34" charset="0"/>
              </a:rPr>
              <a:t>TYPE-E3: RELIGIOUS</a:t>
            </a:r>
          </a:p>
          <a:p>
            <a:pPr>
              <a:buNone/>
            </a:pPr>
            <a:r>
              <a:rPr lang="en-US" sz="1400" dirty="0" smtClean="0">
                <a:latin typeface="Franklin Gothic Demi" pitchFamily="34" charset="0"/>
              </a:rPr>
              <a:t>BOUNDARY: SHOSHAN – RAILWWAY BRIDGE</a:t>
            </a:r>
          </a:p>
          <a:p>
            <a:pPr>
              <a:buNone/>
            </a:pPr>
            <a:r>
              <a:rPr lang="en-US" sz="1400" dirty="0" smtClean="0">
                <a:latin typeface="Franklin Gothic Demi" pitchFamily="34" charset="0"/>
              </a:rPr>
              <a:t>LENGTH:389M</a:t>
            </a:r>
          </a:p>
          <a:p>
            <a:pPr>
              <a:buNone/>
            </a:pPr>
            <a:r>
              <a:rPr lang="en-US" sz="1400" dirty="0" smtClean="0">
                <a:latin typeface="Franklin Gothic Demi" pitchFamily="34" charset="0"/>
              </a:rPr>
              <a:t>AREA:7537 8066SQ. M</a:t>
            </a:r>
          </a:p>
          <a:p>
            <a:pPr>
              <a:buNone/>
            </a:pPr>
            <a:r>
              <a:rPr lang="en-US" sz="1400" dirty="0" smtClean="0">
                <a:latin typeface="Franklin Gothic Demi" pitchFamily="34" charset="0"/>
              </a:rPr>
              <a:t>WALKTIME:7.78MINUTES</a:t>
            </a:r>
          </a:p>
          <a:p>
            <a:pPr>
              <a:buNone/>
            </a:pPr>
            <a:r>
              <a:rPr lang="en-US" sz="1400" dirty="0" smtClean="0">
                <a:latin typeface="Franklin Gothic Demi" pitchFamily="34" charset="0"/>
              </a:rPr>
              <a:t>INFRASTRUCTURE: CREMATORY, EIDGAH, RAIL BRIDGE</a:t>
            </a:r>
            <a:endParaRPr lang="en-US" sz="1400" dirty="0">
              <a:latin typeface="Franklin Gothic Demi" pitchFamily="34" charset="0"/>
            </a:endParaRPr>
          </a:p>
        </p:txBody>
      </p:sp>
      <p:sp>
        <p:nvSpPr>
          <p:cNvPr id="4" name="Content Placeholder 2"/>
          <p:cNvSpPr txBox="1">
            <a:spLocks/>
          </p:cNvSpPr>
          <p:nvPr/>
        </p:nvSpPr>
        <p:spPr>
          <a:xfrm>
            <a:off x="0" y="3048001"/>
            <a:ext cx="6553200" cy="3124199"/>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800" b="1" i="0" strike="noStrike" kern="1200" cap="none" spc="0" normalizeH="0" baseline="0" noProof="0" dirty="0" smtClean="0">
                <a:ln>
                  <a:noFill/>
                </a:ln>
                <a:solidFill>
                  <a:schemeClr val="tx1"/>
                </a:solidFill>
                <a:effectLst/>
                <a:uLnTx/>
                <a:uFillTx/>
                <a:latin typeface="Franklin Gothic Demi" pitchFamily="34" charset="0"/>
              </a:rPr>
              <a:t>TYPE-B3: RECREATION</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BOUNDARY: RAILWAY STAFF  QUARTER TO BOTANICAL GARDEN</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LENGTH:2474M</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AREA:30947SQ. M.</a:t>
            </a:r>
          </a:p>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400" b="0" i="0" u="none" strike="noStrike" kern="1200" cap="none" spc="0" normalizeH="0" baseline="0" noProof="0" dirty="0" smtClean="0">
                <a:ln>
                  <a:noFill/>
                </a:ln>
                <a:solidFill>
                  <a:schemeClr val="tx1"/>
                </a:solidFill>
                <a:effectLst/>
                <a:uLnTx/>
                <a:uFillTx/>
                <a:latin typeface="Franklin Gothic Demi" pitchFamily="34" charset="0"/>
              </a:rPr>
              <a:t>WALKTIME:49.48MINUTES</a:t>
            </a:r>
          </a:p>
          <a:p>
            <a:pPr marL="342900" lvl="0" indent="-342900">
              <a:spcBef>
                <a:spcPct val="20000"/>
              </a:spcBef>
            </a:pPr>
            <a:r>
              <a:rPr lang="en-US" sz="1400" dirty="0" smtClean="0">
                <a:latin typeface="Franklin Gothic Demi" pitchFamily="34" charset="0"/>
              </a:rPr>
              <a:t>INFRASTRUCTURE: BAU, BOTANICAL GARDEN, RAILWAY  STAFF </a:t>
            </a:r>
          </a:p>
          <a:p>
            <a:pPr marL="342900" lvl="0" indent="-342900">
              <a:spcBef>
                <a:spcPct val="20000"/>
              </a:spcBef>
            </a:pPr>
            <a:r>
              <a:rPr lang="en-US" sz="1400" dirty="0" smtClean="0">
                <a:latin typeface="Franklin Gothic Demi" pitchFamily="34" charset="0"/>
              </a:rPr>
              <a:t>QUARTER.</a:t>
            </a:r>
            <a:endParaRPr kumimoji="0" lang="en-US" sz="1400" b="0" i="0" u="none" strike="noStrike" kern="1200" cap="none" spc="0" normalizeH="0" baseline="0" noProof="0" dirty="0">
              <a:ln>
                <a:noFill/>
              </a:ln>
              <a:solidFill>
                <a:schemeClr val="tx1"/>
              </a:solidFill>
              <a:effectLst/>
              <a:uLnTx/>
              <a:uFillTx/>
              <a:latin typeface="Franklin Gothic Demi" pitchFamily="34" charset="0"/>
            </a:endParaRPr>
          </a:p>
        </p:txBody>
      </p:sp>
      <p:pic>
        <p:nvPicPr>
          <p:cNvPr id="12291" name="Picture 3" descr="C:\Users\Samanti\Desktop\7.png"/>
          <p:cNvPicPr>
            <a:picLocks noChangeAspect="1" noChangeArrowheads="1"/>
          </p:cNvPicPr>
          <p:nvPr/>
        </p:nvPicPr>
        <p:blipFill>
          <a:blip r:embed="rId2"/>
          <a:srcRect/>
          <a:stretch>
            <a:fillRect/>
          </a:stretch>
        </p:blipFill>
        <p:spPr bwMode="auto">
          <a:xfrm rot="16200000">
            <a:off x="6319381" y="678319"/>
            <a:ext cx="2070100" cy="3431262"/>
          </a:xfrm>
          <a:prstGeom prst="rect">
            <a:avLst/>
          </a:prstGeom>
          <a:noFill/>
        </p:spPr>
      </p:pic>
      <p:sp>
        <p:nvSpPr>
          <p:cNvPr id="12" name="TextBox 11"/>
          <p:cNvSpPr txBox="1"/>
          <p:nvPr/>
        </p:nvSpPr>
        <p:spPr>
          <a:xfrm>
            <a:off x="5638800" y="838200"/>
            <a:ext cx="1600200" cy="523220"/>
          </a:xfrm>
          <a:prstGeom prst="rect">
            <a:avLst/>
          </a:prstGeom>
          <a:noFill/>
        </p:spPr>
        <p:txBody>
          <a:bodyPr wrap="square" rtlCol="0">
            <a:spAutoFit/>
          </a:bodyPr>
          <a:lstStyle/>
          <a:p>
            <a:r>
              <a:rPr lang="en-US" sz="1400" dirty="0" smtClean="0">
                <a:latin typeface="Franklin Gothic Demi" pitchFamily="34" charset="0"/>
              </a:rPr>
              <a:t>TYPE E3 : RELIGIOUS</a:t>
            </a:r>
          </a:p>
        </p:txBody>
      </p:sp>
      <p:sp>
        <p:nvSpPr>
          <p:cNvPr id="13" name="TextBox 12"/>
          <p:cNvSpPr txBox="1"/>
          <p:nvPr/>
        </p:nvSpPr>
        <p:spPr>
          <a:xfrm>
            <a:off x="6553200" y="838200"/>
            <a:ext cx="1600200" cy="523220"/>
          </a:xfrm>
          <a:prstGeom prst="rect">
            <a:avLst/>
          </a:prstGeom>
          <a:noFill/>
        </p:spPr>
        <p:txBody>
          <a:bodyPr wrap="square" rtlCol="0">
            <a:spAutoFit/>
          </a:bodyPr>
          <a:lstStyle/>
          <a:p>
            <a:r>
              <a:rPr lang="en-US" sz="1400" dirty="0" smtClean="0">
                <a:latin typeface="Franklin Gothic Demi" pitchFamily="34" charset="0"/>
              </a:rPr>
              <a:t>TYPE B3: RECREATION</a:t>
            </a:r>
          </a:p>
        </p:txBody>
      </p:sp>
      <p:sp>
        <p:nvSpPr>
          <p:cNvPr id="16" name="TextBox 15"/>
          <p:cNvSpPr txBox="1"/>
          <p:nvPr/>
        </p:nvSpPr>
        <p:spPr>
          <a:xfrm>
            <a:off x="5562600" y="4038600"/>
            <a:ext cx="1600200" cy="523220"/>
          </a:xfrm>
          <a:prstGeom prst="rect">
            <a:avLst/>
          </a:prstGeom>
          <a:noFill/>
        </p:spPr>
        <p:txBody>
          <a:bodyPr wrap="square" rtlCol="0">
            <a:spAutoFit/>
          </a:bodyPr>
          <a:lstStyle/>
          <a:p>
            <a:r>
              <a:rPr lang="en-US" sz="1400" dirty="0" smtClean="0">
                <a:latin typeface="Franklin Gothic Demi" pitchFamily="34" charset="0"/>
              </a:rPr>
              <a:t>TYPE E3 : RELIGIOUS</a:t>
            </a:r>
          </a:p>
        </p:txBody>
      </p:sp>
      <p:sp>
        <p:nvSpPr>
          <p:cNvPr id="17" name="TextBox 16"/>
          <p:cNvSpPr txBox="1"/>
          <p:nvPr/>
        </p:nvSpPr>
        <p:spPr>
          <a:xfrm>
            <a:off x="5562600" y="5715000"/>
            <a:ext cx="1600200" cy="523220"/>
          </a:xfrm>
          <a:prstGeom prst="rect">
            <a:avLst/>
          </a:prstGeom>
          <a:noFill/>
        </p:spPr>
        <p:txBody>
          <a:bodyPr wrap="square" rtlCol="0">
            <a:spAutoFit/>
          </a:bodyPr>
          <a:lstStyle/>
          <a:p>
            <a:r>
              <a:rPr lang="en-US" sz="1400" dirty="0" smtClean="0">
                <a:latin typeface="Franklin Gothic Demi" pitchFamily="34" charset="0"/>
              </a:rPr>
              <a:t>TYPE B3: RECREATION</a:t>
            </a:r>
          </a:p>
        </p:txBody>
      </p:sp>
      <p:sp>
        <p:nvSpPr>
          <p:cNvPr id="18" name="TextBox 17"/>
          <p:cNvSpPr txBox="1"/>
          <p:nvPr/>
        </p:nvSpPr>
        <p:spPr>
          <a:xfrm>
            <a:off x="0" y="5334000"/>
            <a:ext cx="5638800" cy="1415772"/>
          </a:xfrm>
          <a:prstGeom prst="rect">
            <a:avLst/>
          </a:prstGeom>
          <a:noFill/>
        </p:spPr>
        <p:txBody>
          <a:bodyPr wrap="square" rtlCol="0">
            <a:spAutoFit/>
          </a:bodyPr>
          <a:lstStyle/>
          <a:p>
            <a:r>
              <a:rPr lang="en-US" sz="2800" dirty="0" smtClean="0">
                <a:latin typeface="Franklin Gothic Demi" pitchFamily="34" charset="0"/>
              </a:rPr>
              <a:t>PROBLEMS:</a:t>
            </a:r>
          </a:p>
          <a:p>
            <a:r>
              <a:rPr lang="en-US" dirty="0" smtClean="0">
                <a:latin typeface="Franklin Gothic Demi" pitchFamily="34" charset="0"/>
              </a:rPr>
              <a:t>A ZONE WITH LOTS OF OPPORTUNITY, BUT IS BEING </a:t>
            </a:r>
          </a:p>
          <a:p>
            <a:r>
              <a:rPr lang="en-US" dirty="0" smtClean="0">
                <a:latin typeface="Franklin Gothic Demi" pitchFamily="34" charset="0"/>
              </a:rPr>
              <a:t>UNDERUSED.</a:t>
            </a:r>
          </a:p>
          <a:p>
            <a:endParaRPr lang="en-US" sz="2200" u="sng" dirty="0"/>
          </a:p>
        </p:txBody>
      </p:sp>
      <p:pic>
        <p:nvPicPr>
          <p:cNvPr id="15" name="Picture 14" descr="e.jpg"/>
          <p:cNvPicPr>
            <a:picLocks noChangeAspect="1"/>
          </p:cNvPicPr>
          <p:nvPr/>
        </p:nvPicPr>
        <p:blipFill>
          <a:blip r:embed="rId3" cstate="print"/>
          <a:stretch>
            <a:fillRect/>
          </a:stretch>
        </p:blipFill>
        <p:spPr>
          <a:xfrm rot="16200000">
            <a:off x="5581650" y="2914650"/>
            <a:ext cx="571500" cy="457200"/>
          </a:xfrm>
          <a:prstGeom prst="rect">
            <a:avLst/>
          </a:prstGeom>
        </p:spPr>
      </p:pic>
      <p:pic>
        <p:nvPicPr>
          <p:cNvPr id="7169" name="Picture 1" descr="C:\Users\Samanti\Desktop\typo\e3.JPG"/>
          <p:cNvPicPr>
            <a:picLocks noChangeAspect="1" noChangeArrowheads="1"/>
          </p:cNvPicPr>
          <p:nvPr/>
        </p:nvPicPr>
        <p:blipFill>
          <a:blip r:embed="rId4"/>
          <a:srcRect/>
          <a:stretch>
            <a:fillRect/>
          </a:stretch>
        </p:blipFill>
        <p:spPr bwMode="auto">
          <a:xfrm>
            <a:off x="6857999" y="3505200"/>
            <a:ext cx="2139617" cy="1676400"/>
          </a:xfrm>
          <a:prstGeom prst="rect">
            <a:avLst/>
          </a:prstGeom>
          <a:noFill/>
        </p:spPr>
      </p:pic>
      <p:pic>
        <p:nvPicPr>
          <p:cNvPr id="7170" name="Picture 2" descr="C:\Users\Samanti\Desktop\typo\b3.JPG"/>
          <p:cNvPicPr>
            <a:picLocks noChangeAspect="1" noChangeArrowheads="1"/>
          </p:cNvPicPr>
          <p:nvPr/>
        </p:nvPicPr>
        <p:blipFill>
          <a:blip r:embed="rId5"/>
          <a:srcRect/>
          <a:stretch>
            <a:fillRect/>
          </a:stretch>
        </p:blipFill>
        <p:spPr bwMode="auto">
          <a:xfrm>
            <a:off x="6858000" y="5410200"/>
            <a:ext cx="2133600" cy="1376916"/>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9" name="Picture 5"/>
          <p:cNvPicPr>
            <a:picLocks noChangeAspect="1" noChangeArrowheads="1"/>
          </p:cNvPicPr>
          <p:nvPr/>
        </p:nvPicPr>
        <p:blipFill>
          <a:blip r:embed="rId2" cstate="print"/>
          <a:srcRect/>
          <a:stretch>
            <a:fillRect/>
          </a:stretch>
        </p:blipFill>
        <p:spPr bwMode="auto">
          <a:xfrm>
            <a:off x="5334000" y="609600"/>
            <a:ext cx="3810000" cy="3558368"/>
          </a:xfrm>
          <a:prstGeom prst="rect">
            <a:avLst/>
          </a:prstGeom>
          <a:noFill/>
          <a:ln w="9525">
            <a:noFill/>
            <a:miter lim="800000"/>
            <a:headEnd/>
            <a:tailEnd/>
          </a:ln>
          <a:effectLst/>
        </p:spPr>
      </p:pic>
      <p:sp>
        <p:nvSpPr>
          <p:cNvPr id="8" name="Rectangle 7"/>
          <p:cNvSpPr/>
          <p:nvPr/>
        </p:nvSpPr>
        <p:spPr>
          <a:xfrm>
            <a:off x="3886200" y="304800"/>
            <a:ext cx="5257800" cy="4572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Content Placeholder 2"/>
          <p:cNvSpPr>
            <a:spLocks noGrp="1"/>
          </p:cNvSpPr>
          <p:nvPr>
            <p:ph idx="1"/>
          </p:nvPr>
        </p:nvSpPr>
        <p:spPr>
          <a:xfrm>
            <a:off x="228600" y="914400"/>
            <a:ext cx="4953000" cy="3352800"/>
          </a:xfrm>
        </p:spPr>
        <p:txBody>
          <a:bodyPr>
            <a:normAutofit fontScale="55000" lnSpcReduction="20000"/>
          </a:bodyPr>
          <a:lstStyle/>
          <a:p>
            <a:pPr>
              <a:buNone/>
            </a:pPr>
            <a:r>
              <a:rPr lang="en-US" sz="2600" dirty="0" smtClean="0">
                <a:latin typeface="Franklin Gothic Demi" pitchFamily="34" charset="0"/>
              </a:rPr>
              <a:t>- AHMEDABAD, 1997 - ONGOING</a:t>
            </a:r>
          </a:p>
          <a:p>
            <a:pPr>
              <a:buNone/>
            </a:pPr>
            <a:r>
              <a:rPr lang="en-US" sz="2600" dirty="0" smtClean="0"/>
              <a:t>-</a:t>
            </a:r>
            <a:r>
              <a:rPr lang="en-US" sz="2600" dirty="0" smtClean="0">
                <a:latin typeface="Franklin Gothic Demi" pitchFamily="34" charset="0"/>
              </a:rPr>
              <a:t> APPROXIMATELY 200 HECTARES OF LAND FROM THE RIVERBED</a:t>
            </a:r>
          </a:p>
          <a:p>
            <a:pPr>
              <a:buNone/>
            </a:pPr>
            <a:r>
              <a:rPr lang="en-US" sz="2600" dirty="0" smtClean="0">
                <a:latin typeface="Franklin Gothic Demi" pitchFamily="34" charset="0"/>
              </a:rPr>
              <a:t>- RETAINING WALLS HAVE BEEN BUILT </a:t>
            </a:r>
          </a:p>
          <a:p>
            <a:pPr>
              <a:buNone/>
            </a:pPr>
            <a:r>
              <a:rPr lang="en-US" sz="2600" dirty="0" smtClean="0">
                <a:latin typeface="Franklin Gothic Demi" pitchFamily="34" charset="0"/>
              </a:rPr>
              <a:t>- SEWAGE INTERCEPTOR LINES WITH NEW PUMPING STATIONS HAVE BEEN CONSTRUCTED </a:t>
            </a:r>
          </a:p>
          <a:p>
            <a:pPr>
              <a:buNone/>
            </a:pPr>
            <a:r>
              <a:rPr lang="en-US" sz="2600" dirty="0" smtClean="0">
                <a:latin typeface="Franklin Gothic Demi" pitchFamily="34" charset="0"/>
              </a:rPr>
              <a:t>- SLUM DWELLERS WILL BE RELOCATED  WITH ‘PUCCA’ HOUSING </a:t>
            </a:r>
          </a:p>
          <a:p>
            <a:pPr>
              <a:buNone/>
            </a:pPr>
            <a:r>
              <a:rPr lang="en-US" sz="2600" dirty="0" smtClean="0">
                <a:latin typeface="Franklin Gothic Demi" pitchFamily="34" charset="0"/>
              </a:rPr>
              <a:t>- 11.5 KM LONG PEDESTRIAN  ALONG THE RIVER SIDE</a:t>
            </a:r>
          </a:p>
          <a:p>
            <a:pPr>
              <a:buNone/>
            </a:pPr>
            <a:r>
              <a:rPr lang="en-US" sz="2600" dirty="0" smtClean="0">
                <a:latin typeface="Franklin Gothic Demi" pitchFamily="34" charset="0"/>
              </a:rPr>
              <a:t>- PUBLIC FACILITIES  TO BE BUILT : CULTURAL CENTERS, MUSEUMS, SPORTS FACILITIES, TRADE FAIR GROUNDS AND OPEN AIR MARKETS</a:t>
            </a:r>
          </a:p>
          <a:p>
            <a:pPr>
              <a:buNone/>
            </a:pPr>
            <a:r>
              <a:rPr lang="en-US" sz="2600" dirty="0" smtClean="0">
                <a:latin typeface="Franklin Gothic Demi" pitchFamily="34" charset="0"/>
              </a:rPr>
              <a:t>-A SMALL PORTION OF THE RECLAIMED LAND WILL BE SOLD FOR COMMERCIAL DEVELOPMENT</a:t>
            </a:r>
          </a:p>
          <a:p>
            <a:pPr>
              <a:buNone/>
            </a:pPr>
            <a:endParaRPr lang="en-US" sz="2800" dirty="0" smtClean="0"/>
          </a:p>
          <a:p>
            <a:pPr>
              <a:buNone/>
            </a:pPr>
            <a:endParaRPr lang="en-US" sz="2800" dirty="0"/>
          </a:p>
        </p:txBody>
      </p:sp>
      <p:pic>
        <p:nvPicPr>
          <p:cNvPr id="16387" name="Picture 3"/>
          <p:cNvPicPr>
            <a:picLocks noChangeAspect="1" noChangeArrowheads="1"/>
          </p:cNvPicPr>
          <p:nvPr/>
        </p:nvPicPr>
        <p:blipFill>
          <a:blip r:embed="rId3"/>
          <a:srcRect/>
          <a:stretch>
            <a:fillRect/>
          </a:stretch>
        </p:blipFill>
        <p:spPr bwMode="auto">
          <a:xfrm rot="10800000" flipV="1">
            <a:off x="-2" y="4000504"/>
            <a:ext cx="6522454" cy="2857496"/>
          </a:xfrm>
          <a:prstGeom prst="rect">
            <a:avLst/>
          </a:prstGeom>
          <a:noFill/>
          <a:ln w="9525">
            <a:noFill/>
            <a:miter lim="800000"/>
            <a:headEnd/>
            <a:tailEnd/>
          </a:ln>
          <a:effectLst/>
        </p:spPr>
      </p:pic>
      <p:pic>
        <p:nvPicPr>
          <p:cNvPr id="16388" name="Picture 4"/>
          <p:cNvPicPr>
            <a:picLocks noChangeAspect="1" noChangeArrowheads="1"/>
          </p:cNvPicPr>
          <p:nvPr/>
        </p:nvPicPr>
        <p:blipFill>
          <a:blip r:embed="rId4"/>
          <a:srcRect/>
          <a:stretch>
            <a:fillRect/>
          </a:stretch>
        </p:blipFill>
        <p:spPr bwMode="auto">
          <a:xfrm>
            <a:off x="6143636" y="4055581"/>
            <a:ext cx="3000364" cy="2802423"/>
          </a:xfrm>
          <a:prstGeom prst="rect">
            <a:avLst/>
          </a:prstGeom>
          <a:noFill/>
          <a:ln w="9525">
            <a:noFill/>
            <a:miter lim="800000"/>
            <a:headEnd/>
            <a:tailEnd/>
          </a:ln>
          <a:effectLst/>
        </p:spPr>
      </p:pic>
      <p:sp>
        <p:nvSpPr>
          <p:cNvPr id="7" name="Rectangle 6"/>
          <p:cNvSpPr/>
          <p:nvPr/>
        </p:nvSpPr>
        <p:spPr>
          <a:xfrm>
            <a:off x="0" y="0"/>
            <a:ext cx="3886200" cy="762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0" y="-152400"/>
            <a:ext cx="9144000" cy="1143000"/>
          </a:xfrm>
        </p:spPr>
        <p:txBody>
          <a:bodyPr>
            <a:normAutofit/>
          </a:bodyPr>
          <a:lstStyle/>
          <a:p>
            <a:pPr algn="l"/>
            <a:r>
              <a:rPr lang="en-US" dirty="0" smtClean="0">
                <a:solidFill>
                  <a:schemeClr val="bg1"/>
                </a:solidFill>
                <a:latin typeface="Franklin Gothic Demi" pitchFamily="34" charset="0"/>
              </a:rPr>
              <a:t>CASE </a:t>
            </a:r>
            <a:r>
              <a:rPr lang="en-US" dirty="0" smtClean="0">
                <a:solidFill>
                  <a:schemeClr val="bg1"/>
                </a:solidFill>
                <a:latin typeface="Franklin Gothic Demi" pitchFamily="34" charset="0"/>
              </a:rPr>
              <a:t>STUDY 1</a:t>
            </a:r>
            <a:r>
              <a:rPr lang="en-US" dirty="0" smtClean="0"/>
              <a:t>: </a:t>
            </a:r>
            <a:r>
              <a:rPr lang="en-US" sz="1800" b="1" dirty="0" smtClean="0">
                <a:latin typeface="Franklin Gothic Demi" pitchFamily="34" charset="0"/>
              </a:rPr>
              <a:t>SABARMATI </a:t>
            </a:r>
            <a:r>
              <a:rPr lang="en-US" sz="1800" b="1" dirty="0" smtClean="0">
                <a:latin typeface="Franklin Gothic Demi" pitchFamily="34" charset="0"/>
              </a:rPr>
              <a:t>RIVERFRONT DEVELOPMENT PROJECT</a:t>
            </a:r>
            <a:endParaRPr lang="en-US" sz="1800" b="1" dirty="0">
              <a:latin typeface="Franklin Gothic Dem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95600" y="628471"/>
            <a:ext cx="6248400" cy="1446550"/>
          </a:xfrm>
          <a:prstGeom prst="rect">
            <a:avLst/>
          </a:prstGeom>
        </p:spPr>
        <p:txBody>
          <a:bodyPr wrap="square">
            <a:spAutoFit/>
          </a:bodyPr>
          <a:lstStyle/>
          <a:p>
            <a:r>
              <a:rPr lang="en-US" sz="2800" dirty="0" smtClean="0">
                <a:latin typeface="Franklin Gothic Demi" pitchFamily="34" charset="0"/>
              </a:rPr>
              <a:t>ORIGIN</a:t>
            </a:r>
            <a:r>
              <a:rPr lang="en-US" sz="2000" dirty="0" smtClean="0">
                <a:latin typeface="Franklin Gothic Demi" pitchFamily="34" charset="0"/>
              </a:rPr>
              <a:t>: </a:t>
            </a:r>
            <a:r>
              <a:rPr lang="en-US" dirty="0" smtClean="0">
                <a:latin typeface="Franklin Gothic Demi" pitchFamily="34" charset="0"/>
              </a:rPr>
              <a:t>ANGSI GLACIER, NORTH SIDE OF HIMALAYA.</a:t>
            </a:r>
          </a:p>
          <a:p>
            <a:r>
              <a:rPr lang="en-US" dirty="0" smtClean="0">
                <a:latin typeface="Franklin Gothic Demi" pitchFamily="34" charset="0"/>
              </a:rPr>
              <a:t>IN BANGLADESH, BRAHMAPUTRA IS JOINED BY TEESTA RIVER.  </a:t>
            </a:r>
          </a:p>
          <a:p>
            <a:r>
              <a:rPr lang="en-US" sz="2400" dirty="0" smtClean="0">
                <a:latin typeface="Franklin Gothic Demi" pitchFamily="34" charset="0"/>
              </a:rPr>
              <a:t>DISCHARGE</a:t>
            </a:r>
            <a:r>
              <a:rPr lang="en-US" dirty="0" smtClean="0">
                <a:latin typeface="Franklin Gothic Demi" pitchFamily="34" charset="0"/>
              </a:rPr>
              <a:t>: BAY OF BENGAL</a:t>
            </a:r>
            <a:r>
              <a:rPr lang="en-US" sz="2000" dirty="0" smtClean="0">
                <a:latin typeface="Franklin Gothic Demi" pitchFamily="34" charset="0"/>
              </a:rPr>
              <a:t>.</a:t>
            </a:r>
            <a:endParaRPr lang="en-US" sz="2000" dirty="0">
              <a:latin typeface="Franklin Gothic Demi" pitchFamily="34" charset="0"/>
            </a:endParaRPr>
          </a:p>
        </p:txBody>
      </p:sp>
      <p:sp>
        <p:nvSpPr>
          <p:cNvPr id="7" name="Rectangle 6"/>
          <p:cNvSpPr/>
          <p:nvPr/>
        </p:nvSpPr>
        <p:spPr>
          <a:xfrm>
            <a:off x="0" y="3427274"/>
            <a:ext cx="5486400" cy="1754326"/>
          </a:xfrm>
          <a:prstGeom prst="rect">
            <a:avLst/>
          </a:prstGeom>
        </p:spPr>
        <p:txBody>
          <a:bodyPr wrap="square">
            <a:spAutoFit/>
          </a:bodyPr>
          <a:lstStyle/>
          <a:p>
            <a:pPr>
              <a:buFont typeface="Arial" pitchFamily="34" charset="0"/>
              <a:buChar char="•"/>
            </a:pPr>
            <a:r>
              <a:rPr lang="en-US" dirty="0" smtClean="0">
                <a:latin typeface="Franklin Gothic Demi" pitchFamily="34" charset="0"/>
              </a:rPr>
              <a:t>BRAHMAPUTRA, MAJOR SOURCE OF TRANSPORTATION, COMMUNICATION, ACTIVITY, LIFE AND LIVING. </a:t>
            </a:r>
          </a:p>
          <a:p>
            <a:pPr>
              <a:buFont typeface="Arial" pitchFamily="34" charset="0"/>
              <a:buChar char="•"/>
            </a:pPr>
            <a:r>
              <a:rPr lang="en-US" dirty="0" smtClean="0">
                <a:latin typeface="Franklin Gothic Demi" pitchFamily="34" charset="0"/>
              </a:rPr>
              <a:t>ABOUT 150YRS AGO, AS A RESULT OF EARTHQUAKE MYMENSINGH SADAR TOOK ITS PRESENT FORM. </a:t>
            </a:r>
          </a:p>
        </p:txBody>
      </p:sp>
      <p:pic>
        <p:nvPicPr>
          <p:cNvPr id="1026" name="Picture 2"/>
          <p:cNvPicPr>
            <a:picLocks noChangeAspect="1" noChangeArrowheads="1"/>
          </p:cNvPicPr>
          <p:nvPr/>
        </p:nvPicPr>
        <p:blipFill>
          <a:blip r:embed="rId2"/>
          <a:srcRect/>
          <a:stretch>
            <a:fillRect/>
          </a:stretch>
        </p:blipFill>
        <p:spPr bwMode="auto">
          <a:xfrm>
            <a:off x="5714999" y="2074678"/>
            <a:ext cx="3429001" cy="4831177"/>
          </a:xfrm>
          <a:prstGeom prst="rect">
            <a:avLst/>
          </a:prstGeom>
          <a:noFill/>
          <a:ln w="9525">
            <a:noFill/>
            <a:miter lim="800000"/>
            <a:headEnd/>
            <a:tailEnd/>
          </a:ln>
          <a:effectLst/>
        </p:spPr>
      </p:pic>
      <p:sp>
        <p:nvSpPr>
          <p:cNvPr id="13" name="TextBox 12"/>
          <p:cNvSpPr txBox="1"/>
          <p:nvPr/>
        </p:nvSpPr>
        <p:spPr>
          <a:xfrm>
            <a:off x="0" y="5042118"/>
            <a:ext cx="7086600" cy="1815882"/>
          </a:xfrm>
          <a:prstGeom prst="rect">
            <a:avLst/>
          </a:prstGeom>
          <a:noFill/>
        </p:spPr>
        <p:txBody>
          <a:bodyPr wrap="square" rtlCol="0">
            <a:spAutoFit/>
          </a:bodyPr>
          <a:lstStyle/>
          <a:p>
            <a:r>
              <a:rPr lang="en-US" sz="2800" dirty="0" smtClean="0">
                <a:latin typeface="Franklin Gothic Demi" pitchFamily="34" charset="0"/>
              </a:rPr>
              <a:t>Brahmaputra Nod - </a:t>
            </a:r>
          </a:p>
          <a:p>
            <a:r>
              <a:rPr lang="en-US" sz="2800" dirty="0" smtClean="0">
                <a:latin typeface="Franklin Gothic Demi" pitchFamily="34" charset="0"/>
              </a:rPr>
              <a:t>Lifeline of </a:t>
            </a:r>
            <a:r>
              <a:rPr lang="en-US" sz="2800" dirty="0" err="1" smtClean="0">
                <a:latin typeface="Franklin Gothic Demi" pitchFamily="34" charset="0"/>
              </a:rPr>
              <a:t>Mymensingh</a:t>
            </a:r>
            <a:r>
              <a:rPr lang="en-US" sz="2800" dirty="0" smtClean="0">
                <a:latin typeface="Franklin Gothic Demi" pitchFamily="34" charset="0"/>
              </a:rPr>
              <a:t> </a:t>
            </a:r>
            <a:r>
              <a:rPr lang="en-US" sz="2800" dirty="0" err="1" smtClean="0">
                <a:latin typeface="Franklin Gothic Demi" pitchFamily="34" charset="0"/>
              </a:rPr>
              <a:t>Sadar</a:t>
            </a:r>
            <a:r>
              <a:rPr lang="en-US" sz="2800" dirty="0" smtClean="0">
                <a:latin typeface="Franklin Gothic Demi" pitchFamily="34" charset="0"/>
              </a:rPr>
              <a:t> as </a:t>
            </a:r>
          </a:p>
          <a:p>
            <a:r>
              <a:rPr lang="en-US" sz="2800" dirty="0" smtClean="0">
                <a:latin typeface="Franklin Gothic Demi" pitchFamily="34" charset="0"/>
              </a:rPr>
              <a:t>The town grew up centering the </a:t>
            </a:r>
          </a:p>
          <a:p>
            <a:r>
              <a:rPr lang="en-US" sz="2800" dirty="0" smtClean="0">
                <a:latin typeface="Franklin Gothic Demi" pitchFamily="34" charset="0"/>
              </a:rPr>
              <a:t>river.</a:t>
            </a:r>
          </a:p>
        </p:txBody>
      </p:sp>
      <p:sp>
        <p:nvSpPr>
          <p:cNvPr id="12" name="Rectangle 11"/>
          <p:cNvSpPr/>
          <p:nvPr/>
        </p:nvSpPr>
        <p:spPr>
          <a:xfrm>
            <a:off x="-762000" y="0"/>
            <a:ext cx="9906000" cy="685800"/>
          </a:xfrm>
          <a:prstGeom prst="rect">
            <a:avLst/>
          </a:prstGeom>
          <a:solidFill>
            <a:schemeClr val="tx1">
              <a:lumMod val="50000"/>
              <a:lumOff val="50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dirty="0" smtClean="0"/>
              <a:t> </a:t>
            </a:r>
            <a:r>
              <a:rPr lang="en-US" sz="4000" b="1" dirty="0" smtClean="0">
                <a:solidFill>
                  <a:schemeClr val="tx1"/>
                </a:solidFill>
                <a:latin typeface="Franklin Gothic Demi" pitchFamily="34" charset="0"/>
              </a:rPr>
              <a:t>BRAHMAPUTRA NOD</a:t>
            </a:r>
            <a:endParaRPr lang="en-US" sz="4000" b="1" dirty="0">
              <a:solidFill>
                <a:schemeClr val="tx1"/>
              </a:solidFill>
              <a:latin typeface="Franklin Gothic Demi" pitchFamily="34" charset="0"/>
            </a:endParaRPr>
          </a:p>
        </p:txBody>
      </p:sp>
      <p:pic>
        <p:nvPicPr>
          <p:cNvPr id="14" name="Picture 2"/>
          <p:cNvPicPr>
            <a:picLocks noChangeAspect="1" noChangeArrowheads="1"/>
          </p:cNvPicPr>
          <p:nvPr/>
        </p:nvPicPr>
        <p:blipFill>
          <a:blip r:embed="rId3" cstate="print"/>
          <a:srcRect/>
          <a:stretch>
            <a:fillRect/>
          </a:stretch>
        </p:blipFill>
        <p:spPr bwMode="auto">
          <a:xfrm>
            <a:off x="-3189" y="-76200"/>
            <a:ext cx="2933222"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srcRect/>
          <a:stretch>
            <a:fillRect/>
          </a:stretch>
        </p:blipFill>
        <p:spPr bwMode="auto">
          <a:xfrm>
            <a:off x="5210184" y="251715"/>
            <a:ext cx="3933816" cy="3710685"/>
          </a:xfrm>
          <a:prstGeom prst="rect">
            <a:avLst/>
          </a:prstGeom>
          <a:noFill/>
          <a:ln w="9525">
            <a:noFill/>
            <a:miter lim="800000"/>
            <a:headEnd/>
            <a:tailEnd/>
          </a:ln>
          <a:effectLst/>
        </p:spPr>
      </p:pic>
      <p:sp>
        <p:nvSpPr>
          <p:cNvPr id="10" name="Rectangle 9"/>
          <p:cNvSpPr/>
          <p:nvPr/>
        </p:nvSpPr>
        <p:spPr>
          <a:xfrm>
            <a:off x="3733800" y="381000"/>
            <a:ext cx="5410200" cy="4572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3733800" cy="838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4" name="Title 1"/>
          <p:cNvSpPr>
            <a:spLocks noGrp="1"/>
          </p:cNvSpPr>
          <p:nvPr>
            <p:ph type="title"/>
          </p:nvPr>
        </p:nvSpPr>
        <p:spPr>
          <a:xfrm>
            <a:off x="0" y="76200"/>
            <a:ext cx="9144000" cy="762000"/>
          </a:xfrm>
          <a:ln>
            <a:noFill/>
          </a:ln>
        </p:spPr>
        <p:txBody>
          <a:bodyPr>
            <a:normAutofit/>
          </a:bodyPr>
          <a:lstStyle/>
          <a:p>
            <a:pPr algn="l"/>
            <a:r>
              <a:rPr lang="en-US" dirty="0" smtClean="0">
                <a:solidFill>
                  <a:schemeClr val="bg1"/>
                </a:solidFill>
                <a:latin typeface="Franklin Gothic Demi" pitchFamily="34" charset="0"/>
              </a:rPr>
              <a:t>CASE </a:t>
            </a:r>
            <a:r>
              <a:rPr lang="en-US" dirty="0" smtClean="0">
                <a:solidFill>
                  <a:schemeClr val="bg1"/>
                </a:solidFill>
                <a:latin typeface="Franklin Gothic Demi" pitchFamily="34" charset="0"/>
              </a:rPr>
              <a:t>STUDY </a:t>
            </a:r>
            <a:r>
              <a:rPr lang="en-US" b="1" dirty="0" smtClean="0">
                <a:solidFill>
                  <a:schemeClr val="bg1"/>
                </a:solidFill>
                <a:latin typeface="Franklin Gothic Demi" pitchFamily="34" charset="0"/>
              </a:rPr>
              <a:t>2  </a:t>
            </a:r>
            <a:r>
              <a:rPr lang="fr-FR" sz="2000" b="1" dirty="0" smtClean="0">
                <a:latin typeface="Franklin Gothic Demi" pitchFamily="34" charset="0"/>
              </a:rPr>
              <a:t>TRANS </a:t>
            </a:r>
            <a:r>
              <a:rPr lang="fr-FR" sz="2000" b="1" dirty="0" smtClean="0">
                <a:latin typeface="Franklin Gothic Demi" pitchFamily="34" charset="0"/>
              </a:rPr>
              <a:t>GANGA RIVERFRONT </a:t>
            </a:r>
            <a:r>
              <a:rPr lang="fr-FR" sz="2000" b="1" dirty="0" smtClean="0">
                <a:latin typeface="Franklin Gothic Demi" pitchFamily="34" charset="0"/>
              </a:rPr>
              <a:t>DEVELOPMENT</a:t>
            </a:r>
            <a:endParaRPr lang="en-US" sz="2000" b="1" dirty="0">
              <a:latin typeface="Franklin Gothic Demi" pitchFamily="34" charset="0"/>
            </a:endParaRPr>
          </a:p>
        </p:txBody>
      </p:sp>
      <p:sp>
        <p:nvSpPr>
          <p:cNvPr id="3" name="Content Placeholder 2"/>
          <p:cNvSpPr>
            <a:spLocks noGrp="1"/>
          </p:cNvSpPr>
          <p:nvPr>
            <p:ph idx="1"/>
          </p:nvPr>
        </p:nvSpPr>
        <p:spPr>
          <a:xfrm>
            <a:off x="76200" y="914400"/>
            <a:ext cx="5257800" cy="2590800"/>
          </a:xfrm>
        </p:spPr>
        <p:txBody>
          <a:bodyPr>
            <a:normAutofit lnSpcReduction="10000"/>
          </a:bodyPr>
          <a:lstStyle/>
          <a:p>
            <a:pPr>
              <a:buNone/>
            </a:pPr>
            <a:r>
              <a:rPr lang="en-US" sz="1200" dirty="0" smtClean="0">
                <a:latin typeface="Franklin Gothic Demi" pitchFamily="34" charset="0"/>
              </a:rPr>
              <a:t>-</a:t>
            </a:r>
            <a:r>
              <a:rPr lang="en-US" sz="1500" dirty="0" smtClean="0">
                <a:latin typeface="Franklin Gothic Demi" pitchFamily="34" charset="0"/>
              </a:rPr>
              <a:t>SPREAD ACROSS 1156 ACRES,</a:t>
            </a:r>
          </a:p>
          <a:p>
            <a:pPr>
              <a:buNone/>
            </a:pPr>
            <a:r>
              <a:rPr lang="en-US" sz="1500" dirty="0" smtClean="0">
                <a:latin typeface="Franklin Gothic Demi" pitchFamily="34" charset="0"/>
              </a:rPr>
              <a:t>-SUSTAINABLE CITY DESIGN WITH TWO LEVELS</a:t>
            </a:r>
          </a:p>
          <a:p>
            <a:pPr>
              <a:buNone/>
            </a:pPr>
            <a:r>
              <a:rPr lang="en-US" sz="1500" dirty="0" smtClean="0">
                <a:latin typeface="Franklin Gothic Demi" pitchFamily="34" charset="0"/>
              </a:rPr>
              <a:t>	-FIRSTLY AT THE DESIGN LEVEL ELEMENTS REQUIRED TO MAKE A CITY SUS  TAINABLE HAVE BEEN GRAFTED IN THE MASTER PLAN</a:t>
            </a:r>
          </a:p>
          <a:p>
            <a:pPr>
              <a:buNone/>
            </a:pPr>
            <a:r>
              <a:rPr lang="en-US" sz="1500" dirty="0" smtClean="0">
                <a:latin typeface="Franklin Gothic Demi" pitchFamily="34" charset="0"/>
              </a:rPr>
              <a:t>	-SECONDARY AT THE IMPLEMENTATION STAGE GREEN ROOF, EARTH COOLING, SOLAR PANELS, GROUND WATER RECHARGE, WASTE MANAGEMENT HAVE BEEN PROPOSED</a:t>
            </a:r>
          </a:p>
          <a:p>
            <a:pPr>
              <a:buNone/>
            </a:pPr>
            <a:r>
              <a:rPr lang="en-US" sz="1500" dirty="0" smtClean="0">
                <a:latin typeface="Franklin Gothic Demi" pitchFamily="34" charset="0"/>
              </a:rPr>
              <a:t>LAND </a:t>
            </a:r>
            <a:r>
              <a:rPr lang="en-US" sz="1500" dirty="0" smtClean="0">
                <a:latin typeface="Franklin Gothic Demi" pitchFamily="34" charset="0"/>
              </a:rPr>
              <a:t>USE: COMMERCIAL, INDUSTRIAL, MIXED USE, RESIDENTIAL AND PUBLIC AMENITIES.</a:t>
            </a:r>
          </a:p>
        </p:txBody>
      </p:sp>
      <p:pic>
        <p:nvPicPr>
          <p:cNvPr id="17411" name="Picture 3"/>
          <p:cNvPicPr>
            <a:picLocks noChangeAspect="1" noChangeArrowheads="1"/>
          </p:cNvPicPr>
          <p:nvPr/>
        </p:nvPicPr>
        <p:blipFill>
          <a:blip r:embed="rId3"/>
          <a:srcRect/>
          <a:stretch>
            <a:fillRect/>
          </a:stretch>
        </p:blipFill>
        <p:spPr bwMode="auto">
          <a:xfrm>
            <a:off x="4451272" y="3524252"/>
            <a:ext cx="4692731" cy="3333749"/>
          </a:xfrm>
          <a:prstGeom prst="rect">
            <a:avLst/>
          </a:prstGeom>
          <a:noFill/>
          <a:ln w="9525">
            <a:noFill/>
            <a:miter lim="800000"/>
            <a:headEnd/>
            <a:tailEnd/>
          </a:ln>
          <a:effectLst/>
        </p:spPr>
      </p:pic>
      <p:pic>
        <p:nvPicPr>
          <p:cNvPr id="17412" name="Picture 4"/>
          <p:cNvPicPr>
            <a:picLocks noChangeAspect="1" noChangeArrowheads="1"/>
          </p:cNvPicPr>
          <p:nvPr/>
        </p:nvPicPr>
        <p:blipFill>
          <a:blip r:embed="rId4"/>
          <a:srcRect/>
          <a:stretch>
            <a:fillRect/>
          </a:stretch>
        </p:blipFill>
        <p:spPr bwMode="auto">
          <a:xfrm>
            <a:off x="0" y="3486150"/>
            <a:ext cx="4495800" cy="33718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srcRect/>
          <a:stretch>
            <a:fillRect/>
          </a:stretch>
        </p:blipFill>
        <p:spPr bwMode="auto">
          <a:xfrm>
            <a:off x="4572000" y="701323"/>
            <a:ext cx="4572000" cy="4481782"/>
          </a:xfrm>
          <a:prstGeom prst="rect">
            <a:avLst/>
          </a:prstGeom>
          <a:noFill/>
          <a:ln w="9525">
            <a:noFill/>
            <a:miter lim="800000"/>
            <a:headEnd/>
            <a:tailEnd/>
          </a:ln>
          <a:effectLst/>
        </p:spPr>
      </p:pic>
      <p:sp>
        <p:nvSpPr>
          <p:cNvPr id="9" name="Rectangle 8"/>
          <p:cNvSpPr/>
          <p:nvPr/>
        </p:nvSpPr>
        <p:spPr>
          <a:xfrm>
            <a:off x="3733800" y="304800"/>
            <a:ext cx="5410200" cy="4572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3733800" cy="762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8" name="Picture 6"/>
          <p:cNvPicPr>
            <a:picLocks noChangeAspect="1" noChangeArrowheads="1"/>
          </p:cNvPicPr>
          <p:nvPr/>
        </p:nvPicPr>
        <p:blipFill>
          <a:blip r:embed="rId3"/>
          <a:srcRect/>
          <a:stretch>
            <a:fillRect/>
          </a:stretch>
        </p:blipFill>
        <p:spPr bwMode="auto">
          <a:xfrm>
            <a:off x="0" y="3366461"/>
            <a:ext cx="3657600" cy="3491539"/>
          </a:xfrm>
          <a:prstGeom prst="rect">
            <a:avLst/>
          </a:prstGeom>
          <a:noFill/>
          <a:ln w="9525">
            <a:noFill/>
            <a:miter lim="800000"/>
            <a:headEnd/>
            <a:tailEnd/>
          </a:ln>
          <a:effectLst/>
        </p:spPr>
      </p:pic>
      <p:sp>
        <p:nvSpPr>
          <p:cNvPr id="4" name="Title 1"/>
          <p:cNvSpPr>
            <a:spLocks noGrp="1"/>
          </p:cNvSpPr>
          <p:nvPr>
            <p:ph type="title"/>
          </p:nvPr>
        </p:nvSpPr>
        <p:spPr>
          <a:xfrm>
            <a:off x="1" y="0"/>
            <a:ext cx="9524999" cy="1066800"/>
          </a:xfrm>
        </p:spPr>
        <p:txBody>
          <a:bodyPr>
            <a:normAutofit/>
          </a:bodyPr>
          <a:lstStyle/>
          <a:p>
            <a:pPr algn="l"/>
            <a:r>
              <a:rPr lang="en-US" dirty="0" smtClean="0">
                <a:solidFill>
                  <a:schemeClr val="bg1"/>
                </a:solidFill>
                <a:latin typeface="Franklin Gothic Demi" pitchFamily="34" charset="0"/>
              </a:rPr>
              <a:t>CASE </a:t>
            </a:r>
            <a:r>
              <a:rPr lang="en-US" dirty="0" smtClean="0">
                <a:solidFill>
                  <a:schemeClr val="bg1"/>
                </a:solidFill>
                <a:latin typeface="Franklin Gothic Demi" pitchFamily="34" charset="0"/>
              </a:rPr>
              <a:t>STUDY 3  </a:t>
            </a:r>
            <a:r>
              <a:rPr lang="en-US" sz="2000" b="1" dirty="0" smtClean="0">
                <a:latin typeface="Franklin Gothic Demi" pitchFamily="34" charset="0"/>
              </a:rPr>
              <a:t>BRAHMAPUTRA RIVERFRONT DEVELOPMENT</a:t>
            </a:r>
            <a:br>
              <a:rPr lang="en-US" sz="2000" b="1" dirty="0" smtClean="0">
                <a:latin typeface="Franklin Gothic Demi" pitchFamily="34" charset="0"/>
              </a:rPr>
            </a:br>
            <a:r>
              <a:rPr lang="en-US" sz="2000" b="1" dirty="0" smtClean="0">
                <a:latin typeface="Franklin Gothic Demi" pitchFamily="34" charset="0"/>
              </a:rPr>
              <a:t>      GUWAHATI</a:t>
            </a:r>
            <a:r>
              <a:rPr lang="en-US" sz="2000" b="1" dirty="0" smtClean="0">
                <a:latin typeface="Franklin Gothic Demi" pitchFamily="34" charset="0"/>
              </a:rPr>
              <a:t>, </a:t>
            </a:r>
            <a:r>
              <a:rPr lang="en-US" sz="2000" b="1" dirty="0" smtClean="0">
                <a:latin typeface="Franklin Gothic Demi" pitchFamily="34" charset="0"/>
              </a:rPr>
              <a:t>ASSAM (ONGOING)</a:t>
            </a:r>
            <a:endParaRPr lang="en-US" b="1" dirty="0">
              <a:latin typeface="Franklin Gothic Demi" pitchFamily="34" charset="0"/>
            </a:endParaRPr>
          </a:p>
        </p:txBody>
      </p:sp>
      <p:sp>
        <p:nvSpPr>
          <p:cNvPr id="3" name="Content Placeholder 2"/>
          <p:cNvSpPr>
            <a:spLocks noGrp="1"/>
          </p:cNvSpPr>
          <p:nvPr>
            <p:ph idx="1"/>
          </p:nvPr>
        </p:nvSpPr>
        <p:spPr>
          <a:xfrm>
            <a:off x="0" y="990600"/>
            <a:ext cx="4800600" cy="5943600"/>
          </a:xfrm>
        </p:spPr>
        <p:txBody>
          <a:bodyPr>
            <a:normAutofit/>
          </a:bodyPr>
          <a:lstStyle/>
          <a:p>
            <a:pPr>
              <a:buNone/>
            </a:pPr>
            <a:r>
              <a:rPr lang="en-US" sz="1400" dirty="0" smtClean="0">
                <a:latin typeface="Franklin Gothic Demi" pitchFamily="34" charset="0"/>
              </a:rPr>
              <a:t>LENGTH</a:t>
            </a:r>
            <a:r>
              <a:rPr lang="en-US" sz="1400" dirty="0" smtClean="0">
                <a:latin typeface="Franklin Gothic Demi" pitchFamily="34" charset="0"/>
              </a:rPr>
              <a:t>: 20 KM</a:t>
            </a:r>
          </a:p>
          <a:p>
            <a:pPr>
              <a:buNone/>
            </a:pPr>
            <a:r>
              <a:rPr lang="en-US" sz="1400" dirty="0" smtClean="0">
                <a:latin typeface="Franklin Gothic Demi" pitchFamily="34" charset="0"/>
              </a:rPr>
              <a:t>- PLAN OF THE FIRST PHASE  IS OVER A 7KM LENGTH</a:t>
            </a:r>
          </a:p>
          <a:p>
            <a:pPr>
              <a:buNone/>
            </a:pPr>
            <a:r>
              <a:rPr lang="en-US" sz="1400" dirty="0" smtClean="0">
                <a:latin typeface="Franklin Gothic Demi" pitchFamily="34" charset="0"/>
              </a:rPr>
              <a:t>-CONTINUITY AND ACCESS ALONG THE RIVER</a:t>
            </a:r>
          </a:p>
          <a:p>
            <a:pPr>
              <a:buNone/>
            </a:pPr>
            <a:r>
              <a:rPr lang="en-US" sz="1400" dirty="0" smtClean="0">
                <a:latin typeface="Franklin Gothic Demi" pitchFamily="34" charset="0"/>
              </a:rPr>
              <a:t>-LINKAGES FROM THE CITY TO THE RIVERFRONT </a:t>
            </a:r>
          </a:p>
          <a:p>
            <a:pPr>
              <a:buNone/>
            </a:pPr>
            <a:r>
              <a:rPr lang="en-US" sz="1400" dirty="0" smtClean="0">
                <a:latin typeface="Franklin Gothic Demi" pitchFamily="34" charset="0"/>
              </a:rPr>
              <a:t>-RESTRUCTURING LAND USE,</a:t>
            </a:r>
          </a:p>
          <a:p>
            <a:pPr>
              <a:buNone/>
            </a:pPr>
            <a:r>
              <a:rPr lang="en-US" sz="1400" dirty="0" smtClean="0">
                <a:latin typeface="Franklin Gothic Demi" pitchFamily="34" charset="0"/>
              </a:rPr>
              <a:t>-DEVELOPMENT OF CULTURAL PRECINCT </a:t>
            </a:r>
          </a:p>
          <a:p>
            <a:pPr>
              <a:buNone/>
            </a:pPr>
            <a:r>
              <a:rPr lang="en-US" sz="1400" dirty="0" smtClean="0">
                <a:latin typeface="Franklin Gothic Demi" pitchFamily="34" charset="0"/>
              </a:rPr>
              <a:t>-REVITALISATION OF THE RIVER ECOLOGY,  RIVERSIDE PROMENADE, GHATS, PLAZAS AND PARKS, ART GALLERY, CONSERVATORY, CONFERENCE FACILITIES AND YOUTH CENTRE, LOCAL PRODUCE MARKETS, LIGHTING, STREET FURNITURE &amp; PUBLIC ART, HERITAGE MANAGEMENT &amp; CONSERVATION</a:t>
            </a:r>
            <a:endParaRPr lang="en-US" sz="1400" dirty="0">
              <a:latin typeface="Franklin Gothic Demi" pitchFamily="34" charset="0"/>
            </a:endParaRPr>
          </a:p>
        </p:txBody>
      </p:sp>
      <p:pic>
        <p:nvPicPr>
          <p:cNvPr id="18437" name="Picture 5"/>
          <p:cNvPicPr>
            <a:picLocks noChangeAspect="1" noChangeArrowheads="1"/>
          </p:cNvPicPr>
          <p:nvPr/>
        </p:nvPicPr>
        <p:blipFill>
          <a:blip r:embed="rId4"/>
          <a:srcRect/>
          <a:stretch>
            <a:fillRect/>
          </a:stretch>
        </p:blipFill>
        <p:spPr bwMode="auto">
          <a:xfrm>
            <a:off x="3564180" y="5105401"/>
            <a:ext cx="5579820" cy="175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3810000" cy="838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4" name="Rectangle 13"/>
          <p:cNvSpPr/>
          <p:nvPr/>
        </p:nvSpPr>
        <p:spPr>
          <a:xfrm>
            <a:off x="3810000" y="228600"/>
            <a:ext cx="5257800" cy="609600"/>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3657600" y="-76200"/>
            <a:ext cx="5486400" cy="1447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smtClean="0">
                <a:latin typeface="Franklin Gothic Demi" pitchFamily="34" charset="0"/>
              </a:rPr>
              <a:t>THE CHEONGGYECHEON RIVER RESTORATION PROJECT, SEOUL, SOUTH KOREA</a:t>
            </a:r>
            <a:r>
              <a:rPr lang="en-US" sz="2000" dirty="0" smtClean="0">
                <a:latin typeface="Franklin Gothic Demi" pitchFamily="34" charset="0"/>
              </a:rPr>
              <a:t/>
            </a:r>
            <a:br>
              <a:rPr lang="en-US" sz="2000" dirty="0" smtClean="0">
                <a:latin typeface="Franklin Gothic Demi" pitchFamily="34" charset="0"/>
              </a:rPr>
            </a:br>
            <a:endParaRPr lang="en-US" sz="2000" dirty="0">
              <a:latin typeface="Franklin Gothic Demi" pitchFamily="34" charset="0"/>
            </a:endParaRPr>
          </a:p>
        </p:txBody>
      </p:sp>
      <p:sp>
        <p:nvSpPr>
          <p:cNvPr id="5" name="TextBox 4"/>
          <p:cNvSpPr txBox="1"/>
          <p:nvPr/>
        </p:nvSpPr>
        <p:spPr>
          <a:xfrm>
            <a:off x="0" y="0"/>
            <a:ext cx="6934200" cy="769441"/>
          </a:xfrm>
          <a:prstGeom prst="rect">
            <a:avLst/>
          </a:prstGeom>
          <a:noFill/>
        </p:spPr>
        <p:txBody>
          <a:bodyPr wrap="square" rtlCol="0">
            <a:spAutoFit/>
          </a:bodyPr>
          <a:lstStyle/>
          <a:p>
            <a:r>
              <a:rPr lang="en-US" sz="4400" dirty="0" smtClean="0">
                <a:solidFill>
                  <a:schemeClr val="bg1"/>
                </a:solidFill>
                <a:latin typeface="Franklin Gothic Demi" pitchFamily="34" charset="0"/>
              </a:rPr>
              <a:t>CASE STUDY </a:t>
            </a:r>
            <a:r>
              <a:rPr lang="en-US" sz="4400" dirty="0" smtClean="0">
                <a:solidFill>
                  <a:schemeClr val="bg1"/>
                </a:solidFill>
                <a:latin typeface="Franklin Gothic Demi" pitchFamily="34" charset="0"/>
              </a:rPr>
              <a:t>4</a:t>
            </a:r>
            <a:endParaRPr lang="en-US" sz="4400" dirty="0">
              <a:solidFill>
                <a:schemeClr val="bg1"/>
              </a:solidFill>
              <a:latin typeface="Franklin Gothic Demi" pitchFamily="34" charset="0"/>
            </a:endParaRPr>
          </a:p>
        </p:txBody>
      </p:sp>
      <p:sp>
        <p:nvSpPr>
          <p:cNvPr id="6" name="Rectangle 5"/>
          <p:cNvSpPr/>
          <p:nvPr/>
        </p:nvSpPr>
        <p:spPr>
          <a:xfrm>
            <a:off x="152400" y="1150203"/>
            <a:ext cx="3897221" cy="307777"/>
          </a:xfrm>
          <a:prstGeom prst="rect">
            <a:avLst/>
          </a:prstGeom>
        </p:spPr>
        <p:txBody>
          <a:bodyPr wrap="none">
            <a:spAutoFit/>
          </a:bodyPr>
          <a:lstStyle/>
          <a:p>
            <a:r>
              <a:rPr lang="en-US" sz="1200" dirty="0" smtClean="0">
                <a:latin typeface="Franklin Gothic Demi" pitchFamily="34" charset="0"/>
              </a:rPr>
              <a:t>-</a:t>
            </a:r>
            <a:r>
              <a:rPr lang="en-US" sz="1400" dirty="0" smtClean="0">
                <a:latin typeface="Franklin Gothic Demi" pitchFamily="34" charset="0"/>
              </a:rPr>
              <a:t>OPENED TO THE PUBLIC IN SEPTEMBER 2005 </a:t>
            </a:r>
            <a:endParaRPr lang="en-US" sz="1400" dirty="0">
              <a:latin typeface="Franklin Gothic Demi" pitchFamily="34" charset="0"/>
            </a:endParaRPr>
          </a:p>
        </p:txBody>
      </p:sp>
      <p:sp>
        <p:nvSpPr>
          <p:cNvPr id="7" name="Rectangle 6"/>
          <p:cNvSpPr/>
          <p:nvPr/>
        </p:nvSpPr>
        <p:spPr>
          <a:xfrm>
            <a:off x="152400" y="1481316"/>
            <a:ext cx="4876800" cy="738664"/>
          </a:xfrm>
          <a:prstGeom prst="rect">
            <a:avLst/>
          </a:prstGeom>
        </p:spPr>
        <p:txBody>
          <a:bodyPr wrap="square">
            <a:spAutoFit/>
          </a:bodyPr>
          <a:lstStyle/>
          <a:p>
            <a:r>
              <a:rPr lang="en-US" sz="1200" dirty="0" smtClean="0">
                <a:latin typeface="Franklin Gothic Demi" pitchFamily="34" charset="0"/>
              </a:rPr>
              <a:t>-</a:t>
            </a:r>
            <a:r>
              <a:rPr lang="en-US" sz="1400" dirty="0" smtClean="0">
                <a:latin typeface="Franklin Gothic Demi" pitchFamily="34" charset="0"/>
              </a:rPr>
              <a:t>CREATING THE ENVIRONMENT WITH CLEAN WATER AND NATURAL HABITATS WAS THE MOST SIGNIFICANT ACHIEVEMENT OF THE PROJECT.</a:t>
            </a:r>
            <a:endParaRPr lang="en-US" sz="1400" dirty="0">
              <a:latin typeface="Franklin Gothic Demi" pitchFamily="34" charset="0"/>
            </a:endParaRPr>
          </a:p>
        </p:txBody>
      </p:sp>
      <p:sp>
        <p:nvSpPr>
          <p:cNvPr id="8" name="Rectangle 7"/>
          <p:cNvSpPr/>
          <p:nvPr/>
        </p:nvSpPr>
        <p:spPr>
          <a:xfrm>
            <a:off x="152400" y="2219980"/>
            <a:ext cx="3581400" cy="523220"/>
          </a:xfrm>
          <a:prstGeom prst="rect">
            <a:avLst/>
          </a:prstGeom>
        </p:spPr>
        <p:txBody>
          <a:bodyPr wrap="square">
            <a:spAutoFit/>
          </a:bodyPr>
          <a:lstStyle/>
          <a:p>
            <a:r>
              <a:rPr lang="en-US" sz="1400" dirty="0" smtClean="0">
                <a:latin typeface="Franklin Gothic Demi" pitchFamily="34" charset="0"/>
              </a:rPr>
              <a:t>-BUSINESS AND INDUSTRIAL AREA CENTERED ON THE STREAM. </a:t>
            </a:r>
            <a:endParaRPr lang="en-US" sz="1400" dirty="0">
              <a:latin typeface="Franklin Gothic Demi" pitchFamily="34" charset="0"/>
            </a:endParaRPr>
          </a:p>
        </p:txBody>
      </p:sp>
      <p:sp>
        <p:nvSpPr>
          <p:cNvPr id="9" name="Rectangle 8"/>
          <p:cNvSpPr/>
          <p:nvPr/>
        </p:nvSpPr>
        <p:spPr>
          <a:xfrm>
            <a:off x="152400" y="2753380"/>
            <a:ext cx="5105400" cy="523220"/>
          </a:xfrm>
          <a:prstGeom prst="rect">
            <a:avLst/>
          </a:prstGeom>
        </p:spPr>
        <p:txBody>
          <a:bodyPr wrap="square">
            <a:spAutoFit/>
          </a:bodyPr>
          <a:lstStyle/>
          <a:p>
            <a:r>
              <a:rPr lang="en-US" sz="1400" dirty="0" smtClean="0">
                <a:latin typeface="Franklin Gothic Demi" pitchFamily="34" charset="0"/>
              </a:rPr>
              <a:t>-THE PROJECT RESULTED IN A SPEEDING-UP IN TRAFFIC AROUND THE CITY WHEN THE MOTORWAY WAS REMOVED. </a:t>
            </a:r>
            <a:endParaRPr lang="en-US" sz="1400" dirty="0">
              <a:latin typeface="Franklin Gothic Demi" pitchFamily="34" charset="0"/>
            </a:endParaRPr>
          </a:p>
        </p:txBody>
      </p:sp>
      <p:pic>
        <p:nvPicPr>
          <p:cNvPr id="13314" name="Picture 2" descr="C:\Users\sensitive\Desktop\seoul\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7117" y="4343400"/>
            <a:ext cx="2973283" cy="2229962"/>
          </a:xfrm>
          <a:prstGeom prst="rect">
            <a:avLst/>
          </a:prstGeom>
          <a:noFill/>
          <a:extLst>
            <a:ext uri="{909E8E84-426E-40DD-AFC4-6F175D3DCCD1}">
              <a14:hiddenFill xmlns:a14="http://schemas.microsoft.com/office/drawing/2010/main" xmlns="">
                <a:solidFill>
                  <a:srgbClr val="FFFFFF"/>
                </a:solidFill>
              </a14:hiddenFill>
            </a:ext>
          </a:extLst>
        </p:spPr>
      </p:pic>
      <p:pic>
        <p:nvPicPr>
          <p:cNvPr id="13315" name="Picture 3" descr="C:\Users\sensitive\Desktop\seoul\20th cntury.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182378" y="872867"/>
            <a:ext cx="3733022" cy="2479933"/>
          </a:xfrm>
          <a:prstGeom prst="rect">
            <a:avLst/>
          </a:prstGeom>
          <a:noFill/>
          <a:extLst>
            <a:ext uri="{909E8E84-426E-40DD-AFC4-6F175D3DCCD1}">
              <a14:hiddenFill xmlns:a14="http://schemas.microsoft.com/office/drawing/2010/main" xmlns="">
                <a:solidFill>
                  <a:srgbClr val="FFFFFF"/>
                </a:solidFill>
              </a14:hiddenFill>
            </a:ext>
          </a:extLst>
        </p:spPr>
      </p:pic>
      <p:pic>
        <p:nvPicPr>
          <p:cNvPr id="13316" name="Picture 4" descr="C:\Users\sensitive\Desktop\seoul\Cheonggyecheon_around_Mojeongyo,_Seoul_(모전교_부근_청계천).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20495" y="3422472"/>
            <a:ext cx="2394905" cy="3206928"/>
          </a:xfrm>
          <a:prstGeom prst="rect">
            <a:avLst/>
          </a:prstGeom>
          <a:noFill/>
          <a:extLst>
            <a:ext uri="{909E8E84-426E-40DD-AFC4-6F175D3DCCD1}">
              <a14:hiddenFill xmlns:a14="http://schemas.microsoft.com/office/drawing/2010/main" xmlns="">
                <a:solidFill>
                  <a:srgbClr val="FFFFFF"/>
                </a:solidFill>
              </a14:hiddenFill>
            </a:ext>
          </a:extLst>
        </p:spPr>
      </p:pic>
      <p:pic>
        <p:nvPicPr>
          <p:cNvPr id="13317" name="Picture 5" descr="C:\Users\sensitive\Desktop\seoul\800px-Seoul_Cheonggyecheon_at_night.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52800" y="4343400"/>
            <a:ext cx="2971800" cy="222996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Rectangle 9"/>
          <p:cNvSpPr/>
          <p:nvPr/>
        </p:nvSpPr>
        <p:spPr>
          <a:xfrm>
            <a:off x="152400" y="3327737"/>
            <a:ext cx="6172200" cy="1015663"/>
          </a:xfrm>
          <a:prstGeom prst="rect">
            <a:avLst/>
          </a:prstGeom>
        </p:spPr>
        <p:txBody>
          <a:bodyPr wrap="square">
            <a:spAutoFit/>
          </a:bodyPr>
          <a:lstStyle/>
          <a:p>
            <a:r>
              <a:rPr lang="en-US" dirty="0" smtClean="0"/>
              <a:t>-</a:t>
            </a:r>
            <a:r>
              <a:rPr lang="en-US" sz="1400" dirty="0" smtClean="0">
                <a:latin typeface="Franklin Gothic Demi" pitchFamily="34" charset="0"/>
              </a:rPr>
              <a:t>THE PROJECT ATTEMPTED TO PROMOTE THE URBAN ECONOMY THROUGH AMPLIFYING URBAN INFRASTRUCTURE FOR A COMPETITIVE CITY WITHIN THE EXISTING BUSINESS AND INDUSTRIAL AREA CENTERED ON THE STREAM. </a:t>
            </a:r>
            <a:endParaRPr lang="en-US" sz="1400" dirty="0">
              <a:latin typeface="Franklin Gothic Demi" pitchFamily="34" charset="0"/>
            </a:endParaRPr>
          </a:p>
        </p:txBody>
      </p:sp>
    </p:spTree>
    <p:extLst>
      <p:ext uri="{BB962C8B-B14F-4D97-AF65-F5344CB8AC3E}">
        <p14:creationId xmlns:p14="http://schemas.microsoft.com/office/powerpoint/2010/main" xmlns="" val="36286680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09600"/>
          </a:xfrm>
          <a:prstGeom prst="rect">
            <a:avLst/>
          </a:prstGeom>
          <a:solidFill>
            <a:schemeClr val="tx1">
              <a:lumMod val="50000"/>
              <a:lumOff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p:cNvGraphicFramePr>
            <a:graphicFrameLocks noGrp="1"/>
          </p:cNvGraphicFramePr>
          <p:nvPr>
            <p:extLst>
              <p:ext uri="{D42A27DB-BD31-4B8C-83A1-F6EECF244321}">
                <p14:modId xmlns:p14="http://schemas.microsoft.com/office/powerpoint/2010/main" xmlns="" val="21017694"/>
              </p:ext>
            </p:extLst>
          </p:nvPr>
        </p:nvGraphicFramePr>
        <p:xfrm>
          <a:off x="0" y="609600"/>
          <a:ext cx="9144000" cy="6309360"/>
        </p:xfrm>
        <a:graphic>
          <a:graphicData uri="http://schemas.openxmlformats.org/drawingml/2006/table">
            <a:tbl>
              <a:tblPr firstRow="1" bandRow="1">
                <a:tableStyleId>{5C22544A-7EE6-4342-B048-85BDC9FD1C3A}</a:tableStyleId>
              </a:tblPr>
              <a:tblGrid>
                <a:gridCol w="4343400"/>
                <a:gridCol w="4800600"/>
              </a:tblGrid>
              <a:tr h="457200">
                <a:tc>
                  <a:txBody>
                    <a:bodyPr/>
                    <a:lstStyle/>
                    <a:p>
                      <a:r>
                        <a:rPr lang="en-US" sz="2000" dirty="0" smtClean="0"/>
                        <a:t>          </a:t>
                      </a:r>
                      <a:r>
                        <a:rPr lang="en-US" sz="2400" dirty="0" smtClean="0">
                          <a:solidFill>
                            <a:schemeClr val="tx1"/>
                          </a:solidFill>
                          <a:latin typeface="Franklin Gothic Demi" pitchFamily="34" charset="0"/>
                        </a:rPr>
                        <a:t>RIVERFRONT QUALITIES</a:t>
                      </a:r>
                      <a:endParaRPr lang="en-US" sz="2400" dirty="0">
                        <a:solidFill>
                          <a:schemeClr val="tx1"/>
                        </a:solidFill>
                        <a:latin typeface="Franklin Gothic Demi" pitchFamily="34" charset="0"/>
                      </a:endParaRPr>
                    </a:p>
                  </a:txBody>
                  <a:tcPr>
                    <a:solidFill>
                      <a:schemeClr val="bg1">
                        <a:lumMod val="85000"/>
                      </a:schemeClr>
                    </a:solidFill>
                  </a:tcPr>
                </a:tc>
                <a:tc>
                  <a:txBody>
                    <a:bodyPr/>
                    <a:lstStyle/>
                    <a:p>
                      <a:r>
                        <a:rPr lang="en-US" sz="2400" dirty="0" smtClean="0">
                          <a:solidFill>
                            <a:schemeClr val="tx1"/>
                          </a:solidFill>
                          <a:latin typeface="Franklin Gothic Demi" pitchFamily="34" charset="0"/>
                        </a:rPr>
                        <a:t>TO CREATE GREAT</a:t>
                      </a:r>
                      <a:r>
                        <a:rPr lang="en-US" sz="2400" baseline="0" dirty="0" smtClean="0">
                          <a:solidFill>
                            <a:schemeClr val="tx1"/>
                          </a:solidFill>
                          <a:latin typeface="Franklin Gothic Demi" pitchFamily="34" charset="0"/>
                        </a:rPr>
                        <a:t> </a:t>
                      </a:r>
                      <a:r>
                        <a:rPr lang="en-US" sz="2400" dirty="0" smtClean="0">
                          <a:solidFill>
                            <a:schemeClr val="tx1"/>
                          </a:solidFill>
                          <a:latin typeface="Franklin Gothic Demi" pitchFamily="34" charset="0"/>
                        </a:rPr>
                        <a:t>WATERFRONTS</a:t>
                      </a:r>
                      <a:endParaRPr lang="en-US" sz="2400" dirty="0">
                        <a:solidFill>
                          <a:schemeClr val="tx1"/>
                        </a:solidFill>
                        <a:latin typeface="Franklin Gothic Demi" pitchFamily="34" charset="0"/>
                      </a:endParaRPr>
                    </a:p>
                  </a:txBody>
                  <a:tcPr>
                    <a:solidFill>
                      <a:schemeClr val="bg1">
                        <a:lumMod val="85000"/>
                      </a:schemeClr>
                    </a:solidFill>
                  </a:tcPr>
                </a:tc>
              </a:tr>
              <a:tr h="5794286">
                <a:tc>
                  <a:txBody>
                    <a:bodyPr/>
                    <a:lstStyle/>
                    <a:p>
                      <a:pPr marL="285750" indent="-285750">
                        <a:buFont typeface="Wingdings" pitchFamily="2" charset="2"/>
                        <a:buChar char="§"/>
                      </a:pPr>
                      <a:r>
                        <a:rPr lang="en-US" dirty="0" smtClean="0">
                          <a:latin typeface="Franklin Gothic Demi" pitchFamily="34" charset="0"/>
                        </a:rPr>
                        <a:t>ACCESS LINKAGE</a:t>
                      </a:r>
                    </a:p>
                    <a:p>
                      <a:pPr marL="285750" indent="-285750">
                        <a:buFont typeface="Wingdings" pitchFamily="2" charset="2"/>
                        <a:buChar char="§"/>
                      </a:pPr>
                      <a:endParaRPr lang="en-US" dirty="0" smtClean="0"/>
                    </a:p>
                    <a:p>
                      <a:pPr marL="285750" indent="-285750">
                        <a:buFont typeface="Wingdings" pitchFamily="2" charset="2"/>
                        <a:buChar char="§"/>
                      </a:pPr>
                      <a:r>
                        <a:rPr lang="en-US" dirty="0" smtClean="0">
                          <a:latin typeface="Franklin Gothic Demi" pitchFamily="34" charset="0"/>
                        </a:rPr>
                        <a:t>EDGE USES</a:t>
                      </a:r>
                    </a:p>
                    <a:p>
                      <a:pPr marL="285750" indent="-285750">
                        <a:buFont typeface="Wingdings" pitchFamily="2" charset="2"/>
                        <a:buChar char="§"/>
                      </a:pPr>
                      <a:endParaRPr lang="en-US" dirty="0" smtClean="0"/>
                    </a:p>
                    <a:p>
                      <a:pPr marL="285750" indent="-285750">
                        <a:buFont typeface="Wingdings" pitchFamily="2" charset="2"/>
                        <a:buChar char="§"/>
                      </a:pPr>
                      <a:r>
                        <a:rPr lang="en-US" dirty="0" smtClean="0">
                          <a:latin typeface="Franklin Gothic Demi" pitchFamily="34" charset="0"/>
                        </a:rPr>
                        <a:t>ATRACTION</a:t>
                      </a:r>
                      <a:r>
                        <a:rPr lang="en-US" baseline="0" dirty="0" smtClean="0">
                          <a:latin typeface="Franklin Gothic Demi" pitchFamily="34" charset="0"/>
                        </a:rPr>
                        <a:t> AND DESTINATIONS</a:t>
                      </a:r>
                    </a:p>
                    <a:p>
                      <a:pPr marL="285750" indent="-285750">
                        <a:buFont typeface="Wingdings" pitchFamily="2" charset="2"/>
                        <a:buChar char="§"/>
                      </a:pPr>
                      <a:endParaRPr lang="en-US" baseline="0" dirty="0" smtClean="0"/>
                    </a:p>
                    <a:p>
                      <a:pPr marL="285750" indent="-285750">
                        <a:buFont typeface="Wingdings" pitchFamily="2" charset="2"/>
                        <a:buChar char="§"/>
                      </a:pPr>
                      <a:r>
                        <a:rPr lang="en-US" baseline="0" dirty="0" smtClean="0">
                          <a:latin typeface="Franklin Gothic Demi" pitchFamily="34" charset="0"/>
                        </a:rPr>
                        <a:t>IDENTITY AND IMAGE</a:t>
                      </a:r>
                    </a:p>
                    <a:p>
                      <a:pPr marL="285750" indent="-285750">
                        <a:buFont typeface="Wingdings" pitchFamily="2" charset="2"/>
                        <a:buChar char="§"/>
                      </a:pPr>
                      <a:endParaRPr lang="en-US" baseline="0" dirty="0" smtClean="0"/>
                    </a:p>
                    <a:p>
                      <a:pPr marL="285750" indent="-285750">
                        <a:buFont typeface="Wingdings" pitchFamily="2" charset="2"/>
                        <a:buChar char="§"/>
                      </a:pPr>
                      <a:r>
                        <a:rPr lang="en-US" baseline="0" dirty="0" smtClean="0">
                          <a:latin typeface="Franklin Gothic Demi" pitchFamily="34" charset="0"/>
                        </a:rPr>
                        <a:t>AMENITIES</a:t>
                      </a:r>
                    </a:p>
                    <a:p>
                      <a:pPr marL="285750" indent="-285750">
                        <a:buFont typeface="Wingdings" pitchFamily="2" charset="2"/>
                        <a:buChar char="§"/>
                      </a:pPr>
                      <a:endParaRPr lang="en-US" baseline="0" dirty="0" smtClean="0"/>
                    </a:p>
                    <a:p>
                      <a:pPr marL="285750" indent="-285750">
                        <a:buFont typeface="Wingdings" pitchFamily="2" charset="2"/>
                        <a:buChar char="§"/>
                      </a:pPr>
                      <a:r>
                        <a:rPr lang="en-US" baseline="0" dirty="0" smtClean="0">
                          <a:latin typeface="Franklin Gothic Demi" pitchFamily="34" charset="0"/>
                        </a:rPr>
                        <a:t>WATER USES</a:t>
                      </a:r>
                    </a:p>
                    <a:p>
                      <a:pPr marL="285750" indent="-285750">
                        <a:buFont typeface="Wingdings" pitchFamily="2" charset="2"/>
                        <a:buChar char="§"/>
                      </a:pPr>
                      <a:endParaRPr lang="en-US" baseline="0" dirty="0" smtClean="0">
                        <a:latin typeface="Franklin Gothic Demi" pitchFamily="34" charset="0"/>
                      </a:endParaRPr>
                    </a:p>
                    <a:p>
                      <a:pPr marL="285750" indent="-285750">
                        <a:buFont typeface="Wingdings" pitchFamily="2" charset="2"/>
                        <a:buChar char="§"/>
                      </a:pPr>
                      <a:r>
                        <a:rPr lang="en-US" baseline="0" dirty="0" smtClean="0">
                          <a:latin typeface="Franklin Gothic Demi" pitchFamily="34" charset="0"/>
                        </a:rPr>
                        <a:t>FLEXIBILITY IN DESIGN</a:t>
                      </a:r>
                    </a:p>
                    <a:p>
                      <a:pPr marL="285750" indent="-285750">
                        <a:buFont typeface="Wingdings" pitchFamily="2" charset="2"/>
                        <a:buChar char="§"/>
                      </a:pPr>
                      <a:endParaRPr lang="en-US" baseline="0" dirty="0" smtClean="0"/>
                    </a:p>
                    <a:p>
                      <a:pPr marL="285750" indent="-285750">
                        <a:buFont typeface="Wingdings" pitchFamily="2" charset="2"/>
                        <a:buChar char="§"/>
                      </a:pPr>
                      <a:r>
                        <a:rPr lang="en-US" baseline="0" dirty="0" smtClean="0">
                          <a:latin typeface="Franklin Gothic Demi" pitchFamily="34" charset="0"/>
                        </a:rPr>
                        <a:t>SEASONAL STRATEGY</a:t>
                      </a:r>
                    </a:p>
                    <a:p>
                      <a:pPr marL="285750" indent="-285750">
                        <a:buFont typeface="Wingdings" pitchFamily="2" charset="2"/>
                        <a:buChar char="§"/>
                      </a:pPr>
                      <a:endParaRPr lang="en-US" baseline="0" dirty="0" smtClean="0">
                        <a:latin typeface="Franklin Gothic Demi" pitchFamily="34" charset="0"/>
                      </a:endParaRPr>
                    </a:p>
                    <a:p>
                      <a:pPr marL="285750" indent="-285750">
                        <a:buFont typeface="Wingdings" pitchFamily="2" charset="2"/>
                        <a:buChar char="§"/>
                      </a:pPr>
                      <a:r>
                        <a:rPr lang="en-US" baseline="0" dirty="0" smtClean="0">
                          <a:latin typeface="Franklin Gothic Demi" pitchFamily="34" charset="0"/>
                        </a:rPr>
                        <a:t>LANDUSE MANAGEMENT</a:t>
                      </a:r>
                    </a:p>
                    <a:p>
                      <a:pPr marL="285750" indent="-285750">
                        <a:buFont typeface="Wingdings" pitchFamily="2" charset="2"/>
                        <a:buChar char="§"/>
                      </a:pPr>
                      <a:endParaRPr lang="en-US" baseline="0" dirty="0" smtClean="0">
                        <a:latin typeface="Franklin Gothic Demi" pitchFamily="34" charset="0"/>
                      </a:endParaRPr>
                    </a:p>
                    <a:p>
                      <a:pPr marL="285750" indent="-285750">
                        <a:buFont typeface="Wingdings" pitchFamily="2" charset="2"/>
                        <a:buChar char="§"/>
                      </a:pPr>
                      <a:r>
                        <a:rPr lang="en-US" baseline="0" dirty="0" smtClean="0">
                          <a:latin typeface="Franklin Gothic Demi" pitchFamily="34" charset="0"/>
                        </a:rPr>
                        <a:t>DIVERSE FUNDING SOURCES</a:t>
                      </a:r>
                      <a:endParaRPr lang="en-US" dirty="0">
                        <a:latin typeface="Franklin Gothic Demi" pitchFamily="34" charset="0"/>
                      </a:endParaRPr>
                    </a:p>
                  </a:txBody>
                  <a:tcPr>
                    <a:solidFill>
                      <a:schemeClr val="bg2"/>
                    </a:solidFill>
                  </a:tcPr>
                </a:tc>
                <a:tc>
                  <a:txBody>
                    <a:bodyPr/>
                    <a:lstStyle/>
                    <a:p>
                      <a:pPr marL="285750" indent="-285750">
                        <a:buFont typeface="Wingdings" pitchFamily="2" charset="2"/>
                        <a:buChar char="§"/>
                      </a:pPr>
                      <a:r>
                        <a:rPr lang="en-US" baseline="0" dirty="0" smtClean="0">
                          <a:latin typeface="Franklin Gothic Demi" pitchFamily="34" charset="0"/>
                        </a:rPr>
                        <a:t>MAKE PUBLIC GOALS AS PRIMARY OBJECTIVES</a:t>
                      </a:r>
                    </a:p>
                    <a:p>
                      <a:pPr marL="285750" indent="-285750">
                        <a:buFont typeface="Wingdings" pitchFamily="2" charset="2"/>
                        <a:buChar char="§"/>
                      </a:pPr>
                      <a:endParaRPr lang="en-US" baseline="0" dirty="0" smtClean="0">
                        <a:latin typeface="Franklin Gothic Demi" pitchFamily="34" charset="0"/>
                      </a:endParaRPr>
                    </a:p>
                    <a:p>
                      <a:pPr marL="285750" indent="-285750">
                        <a:buFont typeface="Wingdings" pitchFamily="2" charset="2"/>
                        <a:buChar char="§"/>
                      </a:pPr>
                      <a:r>
                        <a:rPr lang="en-US" baseline="0" dirty="0" smtClean="0">
                          <a:latin typeface="Franklin Gothic Demi" pitchFamily="34" charset="0"/>
                        </a:rPr>
                        <a:t>CREATE MULTIPLE DESTINATIONS</a:t>
                      </a:r>
                    </a:p>
                    <a:p>
                      <a:pPr marL="285750" indent="-285750">
                        <a:buFont typeface="Wingdings" pitchFamily="2" charset="2"/>
                        <a:buChar char="§"/>
                      </a:pPr>
                      <a:endParaRPr lang="en-US" baseline="0" dirty="0" smtClean="0">
                        <a:latin typeface="Franklin Gothic Demi" pitchFamily="34" charset="0"/>
                      </a:endParaRPr>
                    </a:p>
                    <a:p>
                      <a:pPr marL="285750" indent="-285750">
                        <a:buFont typeface="Wingdings" pitchFamily="2" charset="2"/>
                        <a:buChar char="§"/>
                      </a:pPr>
                      <a:r>
                        <a:rPr lang="en-US" baseline="0" dirty="0" smtClean="0">
                          <a:latin typeface="Franklin Gothic Demi" pitchFamily="34" charset="0"/>
                        </a:rPr>
                        <a:t>CONNECT THE DESTINATIONS</a:t>
                      </a:r>
                    </a:p>
                    <a:p>
                      <a:pPr marL="285750" indent="-285750">
                        <a:buFont typeface="Wingdings" pitchFamily="2" charset="2"/>
                        <a:buChar char="§"/>
                      </a:pPr>
                      <a:endParaRPr lang="en-US" baseline="0" dirty="0" smtClean="0">
                        <a:latin typeface="Franklin Gothic Demi" pitchFamily="34" charset="0"/>
                      </a:endParaRPr>
                    </a:p>
                    <a:p>
                      <a:pPr marL="285750" indent="-285750">
                        <a:buFont typeface="Wingdings" pitchFamily="2" charset="2"/>
                        <a:buChar char="§"/>
                      </a:pPr>
                      <a:r>
                        <a:rPr lang="en-US" baseline="0" dirty="0" smtClean="0">
                          <a:latin typeface="Franklin Gothic Demi" pitchFamily="34" charset="0"/>
                        </a:rPr>
                        <a:t>ENCOURAGE 24HR ACTIVITY</a:t>
                      </a:r>
                    </a:p>
                    <a:p>
                      <a:pPr marL="285750" indent="-285750">
                        <a:buFont typeface="Wingdings" pitchFamily="2" charset="2"/>
                        <a:buChar char="§"/>
                      </a:pPr>
                      <a:endParaRPr lang="en-US" baseline="0" dirty="0" smtClean="0">
                        <a:latin typeface="Franklin Gothic Demi" pitchFamily="34" charset="0"/>
                      </a:endParaRPr>
                    </a:p>
                    <a:p>
                      <a:pPr marL="285750" indent="-285750">
                        <a:buFont typeface="Wingdings" pitchFamily="2" charset="2"/>
                        <a:buChar char="§"/>
                      </a:pPr>
                      <a:r>
                        <a:rPr lang="en-US" baseline="0" dirty="0" smtClean="0">
                          <a:latin typeface="Franklin Gothic Demi" pitchFamily="34" charset="0"/>
                        </a:rPr>
                        <a:t>OPTIMIZE PUBLIC ACCESS</a:t>
                      </a:r>
                    </a:p>
                    <a:p>
                      <a:pPr marL="285750" indent="-285750">
                        <a:buFont typeface="Wingdings" pitchFamily="2" charset="2"/>
                        <a:buChar char="§"/>
                      </a:pPr>
                      <a:endParaRPr lang="en-US" baseline="0" dirty="0" smtClean="0">
                        <a:latin typeface="Franklin Gothic Demi" pitchFamily="34" charset="0"/>
                      </a:endParaRPr>
                    </a:p>
                    <a:p>
                      <a:pPr marL="285750" indent="-285750">
                        <a:buFont typeface="Wingdings" pitchFamily="2" charset="2"/>
                        <a:buChar char="§"/>
                      </a:pPr>
                      <a:r>
                        <a:rPr lang="en-US" baseline="0" dirty="0" smtClean="0">
                          <a:latin typeface="Franklin Gothic Demi" pitchFamily="34" charset="0"/>
                        </a:rPr>
                        <a:t>SUPPORT MULTIPLE MODES OF TRANSPORTATION</a:t>
                      </a:r>
                    </a:p>
                    <a:p>
                      <a:pPr marL="285750" indent="-285750">
                        <a:buFont typeface="Wingdings" pitchFamily="2" charset="2"/>
                        <a:buChar char="§"/>
                      </a:pPr>
                      <a:endParaRPr lang="en-US" baseline="0" dirty="0" smtClean="0">
                        <a:latin typeface="Franklin Gothic Demi" pitchFamily="34" charset="0"/>
                      </a:endParaRPr>
                    </a:p>
                    <a:p>
                      <a:pPr marL="285750" indent="-285750">
                        <a:buFont typeface="Wingdings" pitchFamily="2" charset="2"/>
                        <a:buChar char="§"/>
                      </a:pPr>
                      <a:r>
                        <a:rPr lang="en-US" baseline="0" dirty="0" smtClean="0">
                          <a:latin typeface="Franklin Gothic Demi" pitchFamily="34" charset="0"/>
                        </a:rPr>
                        <a:t>INTEGRATE SEASONAL ACTIVITIES INTO EACH DESTINATION</a:t>
                      </a:r>
                    </a:p>
                    <a:p>
                      <a:pPr marL="285750" indent="-285750">
                        <a:buFont typeface="Wingdings" pitchFamily="2" charset="2"/>
                        <a:buChar char="§"/>
                      </a:pPr>
                      <a:endParaRPr lang="en-US" baseline="0" dirty="0" smtClean="0">
                        <a:latin typeface="Franklin Gothic Demi" pitchFamily="34" charset="0"/>
                      </a:endParaRPr>
                    </a:p>
                    <a:p>
                      <a:pPr marL="285750" indent="-285750">
                        <a:buFont typeface="Wingdings" pitchFamily="2" charset="2"/>
                        <a:buChar char="§"/>
                      </a:pPr>
                      <a:r>
                        <a:rPr lang="en-US" baseline="0" dirty="0" smtClean="0">
                          <a:latin typeface="Franklin Gothic Demi" pitchFamily="34" charset="0"/>
                        </a:rPr>
                        <a:t>MAKE ICONIC BUILDINGS SERVE, AS MULTIPLE FUNCTIONS</a:t>
                      </a:r>
                    </a:p>
                    <a:p>
                      <a:pPr marL="285750" indent="-285750">
                        <a:buFont typeface="Wingdings" pitchFamily="2" charset="2"/>
                        <a:buChar char="§"/>
                      </a:pPr>
                      <a:endParaRPr lang="en-US" baseline="0" dirty="0" smtClean="0">
                        <a:latin typeface="Franklin Gothic Demi" pitchFamily="34" charset="0"/>
                      </a:endParaRPr>
                    </a:p>
                    <a:p>
                      <a:pPr marL="285750" indent="-285750">
                        <a:buFont typeface="Wingdings" pitchFamily="2" charset="2"/>
                        <a:buChar char="§"/>
                      </a:pPr>
                      <a:r>
                        <a:rPr lang="en-US" baseline="0" dirty="0" smtClean="0">
                          <a:latin typeface="Franklin Gothic Demi" pitchFamily="34" charset="0"/>
                        </a:rPr>
                        <a:t>USE PARKS TO CONNECT DESTINATIONS</a:t>
                      </a:r>
                    </a:p>
                  </a:txBody>
                  <a:tcPr>
                    <a:solidFill>
                      <a:schemeClr val="bg2"/>
                    </a:solidFill>
                  </a:tcPr>
                </a:tc>
              </a:tr>
            </a:tbl>
          </a:graphicData>
        </a:graphic>
      </p:graphicFrame>
      <p:sp>
        <p:nvSpPr>
          <p:cNvPr id="5" name="TextBox 4"/>
          <p:cNvSpPr txBox="1"/>
          <p:nvPr/>
        </p:nvSpPr>
        <p:spPr>
          <a:xfrm>
            <a:off x="1905000" y="0"/>
            <a:ext cx="5715000" cy="584775"/>
          </a:xfrm>
          <a:prstGeom prst="rect">
            <a:avLst/>
          </a:prstGeom>
          <a:noFill/>
        </p:spPr>
        <p:txBody>
          <a:bodyPr wrap="square" rtlCol="0">
            <a:spAutoFit/>
          </a:bodyPr>
          <a:lstStyle/>
          <a:p>
            <a:r>
              <a:rPr lang="en-US" sz="3200" b="1" dirty="0" smtClean="0">
                <a:latin typeface="Franklin Gothic Demi" pitchFamily="34" charset="0"/>
              </a:rPr>
              <a:t>LEARNING FROM </a:t>
            </a:r>
            <a:r>
              <a:rPr lang="en-US" sz="3200" b="1" dirty="0" smtClean="0">
                <a:latin typeface="Franklin Gothic Demi" pitchFamily="34" charset="0"/>
              </a:rPr>
              <a:t>CASE STUDY</a:t>
            </a:r>
            <a:endParaRPr lang="en-US" sz="3200" b="1" dirty="0">
              <a:latin typeface="Franklin Gothic Demi" pitchFamily="34" charset="0"/>
            </a:endParaRPr>
          </a:p>
        </p:txBody>
      </p:sp>
    </p:spTree>
    <p:extLst>
      <p:ext uri="{BB962C8B-B14F-4D97-AF65-F5344CB8AC3E}">
        <p14:creationId xmlns:p14="http://schemas.microsoft.com/office/powerpoint/2010/main" xmlns="" val="39016436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389739"/>
          <a:ext cx="9144000" cy="6468261"/>
        </p:xfrm>
        <a:graphic>
          <a:graphicData uri="http://schemas.openxmlformats.org/presentationml/2006/ole">
            <p:oleObj spid="_x0000_s1026" name="Acrobat Document" r:id="rId3" imgW="32098927" imgH="22707241" progId="AcroExch.Document.11">
              <p:embed/>
            </p:oleObj>
          </a:graphicData>
        </a:graphic>
      </p:graphicFrame>
      <p:sp>
        <p:nvSpPr>
          <p:cNvPr id="4" name="Rectangle 3"/>
          <p:cNvSpPr/>
          <p:nvPr/>
        </p:nvSpPr>
        <p:spPr>
          <a:xfrm>
            <a:off x="0" y="0"/>
            <a:ext cx="9144000" cy="8382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schemeClr val="bg1"/>
                </a:solidFill>
                <a:latin typeface="Franklin Gothic Demi" pitchFamily="34" charset="0"/>
              </a:rPr>
              <a:t>PROPOSAL </a:t>
            </a:r>
            <a:r>
              <a:rPr lang="en-US" sz="2800" dirty="0" smtClean="0">
                <a:solidFill>
                  <a:schemeClr val="bg1"/>
                </a:solidFill>
                <a:latin typeface="Franklin Gothic Demi" pitchFamily="34" charset="0"/>
              </a:rPr>
              <a:t>(RIVER FRONT)</a:t>
            </a:r>
            <a:endParaRPr lang="en-US" sz="2800" dirty="0">
              <a:solidFill>
                <a:schemeClr val="bg1"/>
              </a:solidFill>
            </a:endParaRPr>
          </a:p>
        </p:txBody>
      </p:sp>
      <p:sp>
        <p:nvSpPr>
          <p:cNvPr id="7" name="TextBox 6"/>
          <p:cNvSpPr txBox="1"/>
          <p:nvPr/>
        </p:nvSpPr>
        <p:spPr>
          <a:xfrm>
            <a:off x="228600" y="4724400"/>
            <a:ext cx="1676400" cy="369332"/>
          </a:xfrm>
          <a:prstGeom prst="rect">
            <a:avLst/>
          </a:prstGeom>
          <a:noFill/>
        </p:spPr>
        <p:txBody>
          <a:bodyPr wrap="square" rtlCol="0">
            <a:spAutoFit/>
          </a:bodyPr>
          <a:lstStyle/>
          <a:p>
            <a:r>
              <a:rPr lang="en-US" dirty="0" smtClean="0">
                <a:latin typeface="Franklin Gothic Demi" pitchFamily="34" charset="0"/>
              </a:rPr>
              <a:t>GREEN BELT</a:t>
            </a:r>
            <a:endParaRPr lang="en-US" dirty="0">
              <a:latin typeface="Franklin Gothic Demi"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amanti\Desktop\master plan.png"/>
          <p:cNvPicPr>
            <a:picLocks noChangeAspect="1" noChangeArrowheads="1"/>
          </p:cNvPicPr>
          <p:nvPr/>
        </p:nvPicPr>
        <p:blipFill>
          <a:blip r:embed="rId2" cstate="print"/>
          <a:srcRect/>
          <a:stretch>
            <a:fillRect/>
          </a:stretch>
        </p:blipFill>
        <p:spPr bwMode="auto">
          <a:xfrm>
            <a:off x="0" y="-2362200"/>
            <a:ext cx="9296400" cy="9296400"/>
          </a:xfrm>
          <a:prstGeom prst="rect">
            <a:avLst/>
          </a:prstGeom>
          <a:noFill/>
        </p:spPr>
      </p:pic>
      <p:sp>
        <p:nvSpPr>
          <p:cNvPr id="4" name="Rectangle 3"/>
          <p:cNvSpPr/>
          <p:nvPr/>
        </p:nvSpPr>
        <p:spPr>
          <a:xfrm>
            <a:off x="0" y="0"/>
            <a:ext cx="9372600" cy="7620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schemeClr val="tx1"/>
                </a:solidFill>
                <a:latin typeface="Franklin Gothic Demi" pitchFamily="34" charset="0"/>
              </a:rPr>
              <a:t> </a:t>
            </a:r>
            <a:endParaRPr lang="en-US" sz="4000" dirty="0">
              <a:solidFill>
                <a:schemeClr val="tx1"/>
              </a:solidFill>
              <a:latin typeface="Franklin Gothic Demi" pitchFamily="34" charset="0"/>
            </a:endParaRPr>
          </a:p>
        </p:txBody>
      </p:sp>
      <p:sp>
        <p:nvSpPr>
          <p:cNvPr id="6" name="TextBox 5"/>
          <p:cNvSpPr txBox="1"/>
          <p:nvPr/>
        </p:nvSpPr>
        <p:spPr>
          <a:xfrm>
            <a:off x="3048000" y="76200"/>
            <a:ext cx="6172200" cy="707886"/>
          </a:xfrm>
          <a:prstGeom prst="rect">
            <a:avLst/>
          </a:prstGeom>
          <a:noFill/>
        </p:spPr>
        <p:txBody>
          <a:bodyPr wrap="square" rtlCol="0">
            <a:spAutoFit/>
          </a:bodyPr>
          <a:lstStyle/>
          <a:p>
            <a:pPr algn="r"/>
            <a:r>
              <a:rPr lang="en-US" sz="4000" dirty="0" smtClean="0">
                <a:solidFill>
                  <a:schemeClr val="bg1"/>
                </a:solidFill>
                <a:latin typeface="Franklin Gothic Demi" pitchFamily="34" charset="0"/>
              </a:rPr>
              <a:t>PROPOSAL</a:t>
            </a:r>
            <a:r>
              <a:rPr lang="en-US" sz="2800" dirty="0" smtClean="0">
                <a:solidFill>
                  <a:schemeClr val="bg1"/>
                </a:solidFill>
                <a:latin typeface="Franklin Gothic Demi" pitchFamily="34" charset="0"/>
              </a:rPr>
              <a:t> </a:t>
            </a:r>
            <a:r>
              <a:rPr lang="en-US" sz="2800" dirty="0" smtClean="0">
                <a:solidFill>
                  <a:schemeClr val="bg1"/>
                </a:solidFill>
                <a:latin typeface="Franklin Gothic Demi" pitchFamily="34" charset="0"/>
              </a:rPr>
              <a:t> (MASTER PLAN)  </a:t>
            </a:r>
            <a:endParaRPr lang="en-US" sz="2800" dirty="0">
              <a:solidFill>
                <a:schemeClr val="bg1"/>
              </a:solidFill>
            </a:endParaRPr>
          </a:p>
        </p:txBody>
      </p:sp>
      <p:pic>
        <p:nvPicPr>
          <p:cNvPr id="9" name="Picture 2" descr="C:\Users\Samanti\Desktop\aisha mam - Copy\b.jpg"/>
          <p:cNvPicPr>
            <a:picLocks noChangeAspect="1" noChangeArrowheads="1"/>
          </p:cNvPicPr>
          <p:nvPr/>
        </p:nvPicPr>
        <p:blipFill>
          <a:blip r:embed="rId3"/>
          <a:srcRect/>
          <a:stretch>
            <a:fillRect/>
          </a:stretch>
        </p:blipFill>
        <p:spPr bwMode="auto">
          <a:xfrm>
            <a:off x="2250072" y="5715000"/>
            <a:ext cx="7038359" cy="1143000"/>
          </a:xfrm>
          <a:prstGeom prst="rect">
            <a:avLst/>
          </a:prstGeom>
          <a:noFill/>
        </p:spPr>
      </p:pic>
      <p:sp>
        <p:nvSpPr>
          <p:cNvPr id="8" name="Rectangle 7"/>
          <p:cNvSpPr/>
          <p:nvPr/>
        </p:nvSpPr>
        <p:spPr>
          <a:xfrm>
            <a:off x="76200" y="5715000"/>
            <a:ext cx="5867400" cy="1169551"/>
          </a:xfrm>
          <a:prstGeom prst="rect">
            <a:avLst/>
          </a:prstGeom>
        </p:spPr>
        <p:txBody>
          <a:bodyPr wrap="square">
            <a:spAutoFit/>
          </a:bodyPr>
          <a:lstStyle/>
          <a:p>
            <a:r>
              <a:rPr lang="en-US" sz="2200" b="1" dirty="0" smtClean="0">
                <a:latin typeface="Franklin Gothic Demi" pitchFamily="34" charset="0"/>
              </a:rPr>
              <a:t>CONNECTING THE WHOLE RIVERFRONT VIA </a:t>
            </a:r>
          </a:p>
          <a:p>
            <a:r>
              <a:rPr lang="en-US" sz="1600" dirty="0" smtClean="0">
                <a:latin typeface="Franklin Gothic Demi" pitchFamily="34" charset="0"/>
              </a:rPr>
              <a:t>- A PEDESTRIAN WALKROUTE</a:t>
            </a:r>
          </a:p>
          <a:p>
            <a:pPr>
              <a:buFontTx/>
              <a:buChar char="-"/>
            </a:pPr>
            <a:r>
              <a:rPr lang="en-US" sz="1600" dirty="0" smtClean="0">
                <a:latin typeface="Franklin Gothic Demi" pitchFamily="34" charset="0"/>
              </a:rPr>
              <a:t>BI-CYCLE ROUTE</a:t>
            </a:r>
          </a:p>
          <a:p>
            <a:r>
              <a:rPr lang="en-US" sz="1600" dirty="0" smtClean="0">
                <a:latin typeface="Franklin Gothic Demi" pitchFamily="34" charset="0"/>
              </a:rPr>
              <a:t>- </a:t>
            </a:r>
            <a:r>
              <a:rPr lang="en-US" sz="1600" dirty="0" smtClean="0">
                <a:latin typeface="Franklin Gothic Demi" pitchFamily="34" charset="0"/>
              </a:rPr>
              <a:t>WATER TAXI ROUTE</a:t>
            </a:r>
            <a:endParaRPr lang="en-US" sz="1600" dirty="0">
              <a:latin typeface="Franklin Gothic Demi" pitchFamily="34" charset="0"/>
            </a:endParaRPr>
          </a:p>
        </p:txBody>
      </p:sp>
      <p:pic>
        <p:nvPicPr>
          <p:cNvPr id="10" name="Picture 6" descr="C:\Users\Samanti\Desktop\aisha mam - Copy\h.jpg"/>
          <p:cNvPicPr>
            <a:picLocks noChangeAspect="1" noChangeArrowheads="1"/>
          </p:cNvPicPr>
          <p:nvPr/>
        </p:nvPicPr>
        <p:blipFill>
          <a:blip r:embed="rId4" cstate="print"/>
          <a:srcRect/>
          <a:stretch>
            <a:fillRect/>
          </a:stretch>
        </p:blipFill>
        <p:spPr bwMode="auto">
          <a:xfrm>
            <a:off x="5867401" y="3810000"/>
            <a:ext cx="3416146" cy="1985474"/>
          </a:xfrm>
          <a:prstGeom prst="rect">
            <a:avLst/>
          </a:prstGeom>
          <a:noFill/>
        </p:spPr>
      </p:pic>
      <p:sp>
        <p:nvSpPr>
          <p:cNvPr id="7" name="Rectangle 6"/>
          <p:cNvSpPr/>
          <p:nvPr/>
        </p:nvSpPr>
        <p:spPr>
          <a:xfrm>
            <a:off x="0" y="3581400"/>
            <a:ext cx="9372600" cy="2769989"/>
          </a:xfrm>
          <a:prstGeom prst="rect">
            <a:avLst/>
          </a:prstGeom>
        </p:spPr>
        <p:txBody>
          <a:bodyPr wrap="square">
            <a:spAutoFit/>
          </a:bodyPr>
          <a:lstStyle/>
          <a:p>
            <a:r>
              <a:rPr lang="en-US" sz="1400" dirty="0" smtClean="0">
                <a:latin typeface="Franklin Gothic Demi" pitchFamily="34" charset="0"/>
              </a:rPr>
              <a:t> </a:t>
            </a:r>
            <a:r>
              <a:rPr lang="en-US" sz="2200" b="1" dirty="0" smtClean="0">
                <a:latin typeface="Franklin Gothic Demi" pitchFamily="34" charset="0"/>
              </a:rPr>
              <a:t>CREATING </a:t>
            </a:r>
            <a:r>
              <a:rPr lang="en-US" sz="2200" b="1" dirty="0" smtClean="0">
                <a:latin typeface="Franklin Gothic Demi" pitchFamily="34" charset="0"/>
              </a:rPr>
              <a:t>POCKET</a:t>
            </a:r>
          </a:p>
          <a:p>
            <a:r>
              <a:rPr lang="en-US" dirty="0" smtClean="0">
                <a:latin typeface="Franklin Gothic Demi" pitchFamily="34" charset="0"/>
              </a:rPr>
              <a:t> </a:t>
            </a:r>
            <a:r>
              <a:rPr lang="en-US" sz="1600" dirty="0" smtClean="0">
                <a:latin typeface="Franklin Gothic Demi" pitchFamily="34" charset="0"/>
              </a:rPr>
              <a:t>- FOR PROPER DRAINAGE OF FLOOD </a:t>
            </a:r>
            <a:r>
              <a:rPr lang="en-US" sz="1600" dirty="0" smtClean="0">
                <a:latin typeface="Franklin Gothic Demi" pitchFamily="34" charset="0"/>
              </a:rPr>
              <a:t>WATER</a:t>
            </a:r>
          </a:p>
          <a:p>
            <a:r>
              <a:rPr lang="en-US" sz="1600" dirty="0" smtClean="0">
                <a:latin typeface="Franklin Gothic Demi" pitchFamily="34" charset="0"/>
              </a:rPr>
              <a:t> </a:t>
            </a:r>
            <a:r>
              <a:rPr lang="en-US" sz="1600" dirty="0" smtClean="0">
                <a:latin typeface="Franklin Gothic Demi" pitchFamily="34" charset="0"/>
              </a:rPr>
              <a:t>- FOR CONNECTING RIVER WATER CLOSE TO ROAD</a:t>
            </a:r>
          </a:p>
          <a:p>
            <a:r>
              <a:rPr lang="en-US" sz="1400" b="1" dirty="0" smtClean="0">
                <a:latin typeface="Franklin Gothic Demi" pitchFamily="34" charset="0"/>
              </a:rPr>
              <a:t> </a:t>
            </a:r>
            <a:r>
              <a:rPr lang="en-US" sz="2200" b="1" dirty="0" smtClean="0">
                <a:latin typeface="Franklin Gothic Demi" pitchFamily="34" charset="0"/>
              </a:rPr>
              <a:t>CONNECTING THE GHATS DIRECTLY WITH ROAD </a:t>
            </a:r>
          </a:p>
          <a:p>
            <a:r>
              <a:rPr lang="en-US" sz="1600" dirty="0" smtClean="0">
                <a:latin typeface="Franklin Gothic Demi" pitchFamily="34" charset="0"/>
              </a:rPr>
              <a:t>- </a:t>
            </a:r>
            <a:r>
              <a:rPr lang="en-US" sz="1600" dirty="0" smtClean="0">
                <a:latin typeface="Franklin Gothic Demi" pitchFamily="34" charset="0"/>
              </a:rPr>
              <a:t>CREATING VISTA</a:t>
            </a:r>
          </a:p>
          <a:p>
            <a:r>
              <a:rPr lang="en-US" sz="1600" dirty="0" smtClean="0">
                <a:latin typeface="Franklin Gothic Demi" pitchFamily="34" charset="0"/>
              </a:rPr>
              <a:t> - MAKING DIRECT LINK WITH THE HERITAGE</a:t>
            </a:r>
          </a:p>
          <a:p>
            <a:r>
              <a:rPr lang="en-US" sz="1600" dirty="0" smtClean="0">
                <a:latin typeface="Franklin Gothic Demi" pitchFamily="34" charset="0"/>
              </a:rPr>
              <a:t> - CONNECTING MAJOR INFRASTRUCTURE WITH </a:t>
            </a:r>
            <a:r>
              <a:rPr lang="en-US" sz="1600" dirty="0" smtClean="0">
                <a:latin typeface="Franklin Gothic Demi" pitchFamily="34" charset="0"/>
              </a:rPr>
              <a:t>THE </a:t>
            </a:r>
            <a:r>
              <a:rPr lang="en-US" sz="1600" dirty="0" smtClean="0">
                <a:latin typeface="Franklin Gothic Demi" pitchFamily="34" charset="0"/>
              </a:rPr>
              <a:t>RIVER</a:t>
            </a:r>
          </a:p>
          <a:p>
            <a:r>
              <a:rPr lang="en-US" sz="1600" dirty="0" smtClean="0">
                <a:latin typeface="Franklin Gothic Demi" pitchFamily="34" charset="0"/>
              </a:rPr>
              <a:t> - SKYLINE</a:t>
            </a:r>
          </a:p>
          <a:p>
            <a:endParaRPr lang="en-US" sz="1400" dirty="0" smtClean="0">
              <a:latin typeface="Franklin Gothic Demi" pitchFamily="34" charset="0"/>
            </a:endParaRPr>
          </a:p>
          <a:p>
            <a:endParaRPr lang="en-US" dirty="0" smtClean="0">
              <a:latin typeface="Franklin Gothic Demi"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Samanti\Desktop\bush pdfs\DDDD.png"/>
          <p:cNvPicPr>
            <a:picLocks noChangeAspect="1" noChangeArrowheads="1"/>
          </p:cNvPicPr>
          <p:nvPr/>
        </p:nvPicPr>
        <p:blipFill>
          <a:blip r:embed="rId2"/>
          <a:srcRect/>
          <a:stretch>
            <a:fillRect/>
          </a:stretch>
        </p:blipFill>
        <p:spPr bwMode="auto">
          <a:xfrm rot="16200000">
            <a:off x="1615197" y="-426329"/>
            <a:ext cx="6050132" cy="8366124"/>
          </a:xfrm>
          <a:prstGeom prst="rect">
            <a:avLst/>
          </a:prstGeom>
          <a:noFill/>
        </p:spPr>
      </p:pic>
      <p:sp>
        <p:nvSpPr>
          <p:cNvPr id="4" name="Rectangle 3"/>
          <p:cNvSpPr/>
          <p:nvPr/>
        </p:nvSpPr>
        <p:spPr>
          <a:xfrm>
            <a:off x="0" y="0"/>
            <a:ext cx="9144000" cy="8382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schemeClr val="bg1"/>
                </a:solidFill>
                <a:latin typeface="Franklin Gothic Demi" pitchFamily="34" charset="0"/>
              </a:rPr>
              <a:t>PROPOSAL (CLUSTER </a:t>
            </a:r>
            <a:r>
              <a:rPr lang="en-US" sz="4000" dirty="0" smtClean="0">
                <a:solidFill>
                  <a:schemeClr val="bg1"/>
                </a:solidFill>
                <a:latin typeface="Franklin Gothic Demi" pitchFamily="34" charset="0"/>
              </a:rPr>
              <a:t>4)</a:t>
            </a:r>
            <a:endParaRPr lang="en-US" sz="4000" dirty="0">
              <a:solidFill>
                <a:schemeClr val="bg1"/>
              </a:solidFill>
              <a:latin typeface="Franklin Gothic Demi" pitchFamily="34" charset="0"/>
            </a:endParaRPr>
          </a:p>
        </p:txBody>
      </p:sp>
      <p:sp>
        <p:nvSpPr>
          <p:cNvPr id="10" name="TextBox 9"/>
          <p:cNvSpPr txBox="1"/>
          <p:nvPr/>
        </p:nvSpPr>
        <p:spPr>
          <a:xfrm>
            <a:off x="457200" y="6248400"/>
            <a:ext cx="2057400" cy="461665"/>
          </a:xfrm>
          <a:prstGeom prst="rect">
            <a:avLst/>
          </a:prstGeom>
          <a:noFill/>
        </p:spPr>
        <p:txBody>
          <a:bodyPr wrap="square" rtlCol="0">
            <a:spAutoFit/>
          </a:bodyPr>
          <a:lstStyle/>
          <a:p>
            <a:r>
              <a:rPr lang="en-US" sz="2400" dirty="0" smtClean="0">
                <a:latin typeface="Franklin Gothic Demi" pitchFamily="34" charset="0"/>
              </a:rPr>
              <a:t>GREEN BELT</a:t>
            </a:r>
            <a:endParaRPr lang="en-US" sz="2400" dirty="0">
              <a:latin typeface="Franklin Gothic Demi" pitchFamily="34" charset="0"/>
            </a:endParaRPr>
          </a:p>
        </p:txBody>
      </p:sp>
      <p:sp>
        <p:nvSpPr>
          <p:cNvPr id="11" name="TextBox 10"/>
          <p:cNvSpPr txBox="1"/>
          <p:nvPr/>
        </p:nvSpPr>
        <p:spPr>
          <a:xfrm>
            <a:off x="152400" y="685800"/>
            <a:ext cx="9067800" cy="584775"/>
          </a:xfrm>
          <a:prstGeom prst="rect">
            <a:avLst/>
          </a:prstGeom>
          <a:noFill/>
        </p:spPr>
        <p:txBody>
          <a:bodyPr wrap="square" rtlCol="0">
            <a:spAutoFit/>
          </a:bodyPr>
          <a:lstStyle/>
          <a:p>
            <a:pPr algn="r"/>
            <a:r>
              <a:rPr lang="en-US" sz="3200" dirty="0" smtClean="0">
                <a:latin typeface="Franklin Gothic Demi" pitchFamily="34" charset="0"/>
              </a:rPr>
              <a:t> </a:t>
            </a:r>
            <a:r>
              <a:rPr lang="en-US" sz="2800" dirty="0" smtClean="0">
                <a:latin typeface="Franklin Gothic Demi" pitchFamily="34" charset="0"/>
              </a:rPr>
              <a:t>KACHARI GHAT TO PATGUDAM MOR</a:t>
            </a:r>
            <a:endParaRPr lang="en-US" sz="2800" dirty="0">
              <a:latin typeface="Franklin Gothic Demi"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Samanti\Desktop\CLUSTER 4.png"/>
          <p:cNvPicPr>
            <a:picLocks noChangeAspect="1" noChangeArrowheads="1"/>
          </p:cNvPicPr>
          <p:nvPr/>
        </p:nvPicPr>
        <p:blipFill>
          <a:blip r:embed="rId2" cstate="print"/>
          <a:srcRect/>
          <a:stretch>
            <a:fillRect/>
          </a:stretch>
        </p:blipFill>
        <p:spPr bwMode="auto">
          <a:xfrm>
            <a:off x="1600200" y="762000"/>
            <a:ext cx="6172200" cy="6172198"/>
          </a:xfrm>
          <a:prstGeom prst="rect">
            <a:avLst/>
          </a:prstGeom>
          <a:noFill/>
        </p:spPr>
      </p:pic>
      <p:sp>
        <p:nvSpPr>
          <p:cNvPr id="4" name="Rectangle 3"/>
          <p:cNvSpPr/>
          <p:nvPr/>
        </p:nvSpPr>
        <p:spPr>
          <a:xfrm>
            <a:off x="0" y="0"/>
            <a:ext cx="9144000" cy="8382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schemeClr val="tx1"/>
                </a:solidFill>
                <a:latin typeface="Franklin Gothic Demi" pitchFamily="34" charset="0"/>
              </a:rPr>
              <a:t>PROPOSAL (CLUSTER 4)</a:t>
            </a:r>
            <a:endParaRPr lang="en-US" sz="4000" dirty="0">
              <a:solidFill>
                <a:schemeClr val="tx1"/>
              </a:solidFill>
              <a:latin typeface="Franklin Gothic Demi"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Samanti\Desktop\HMPTY.png"/>
          <p:cNvPicPr>
            <a:picLocks noChangeAspect="1" noChangeArrowheads="1"/>
          </p:cNvPicPr>
          <p:nvPr/>
        </p:nvPicPr>
        <p:blipFill>
          <a:blip r:embed="rId2"/>
          <a:srcRect/>
          <a:stretch>
            <a:fillRect/>
          </a:stretch>
        </p:blipFill>
        <p:spPr bwMode="auto">
          <a:xfrm rot="16200000">
            <a:off x="1265246" y="-1020755"/>
            <a:ext cx="6613509" cy="9144001"/>
          </a:xfrm>
          <a:prstGeom prst="rect">
            <a:avLst/>
          </a:prstGeom>
          <a:noFill/>
        </p:spPr>
      </p:pic>
      <p:sp>
        <p:nvSpPr>
          <p:cNvPr id="8" name="Rectangle 7"/>
          <p:cNvSpPr/>
          <p:nvPr/>
        </p:nvSpPr>
        <p:spPr>
          <a:xfrm>
            <a:off x="0" y="0"/>
            <a:ext cx="9144000" cy="9144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schemeClr val="tx1"/>
                </a:solidFill>
                <a:latin typeface="Franklin Gothic Demi" pitchFamily="34" charset="0"/>
              </a:rPr>
              <a:t>PROPOSAL (CLUSTER 4)</a:t>
            </a:r>
            <a:endParaRPr lang="en-US" sz="4000" dirty="0">
              <a:solidFill>
                <a:schemeClr val="tx1"/>
              </a:solidFill>
              <a:latin typeface="Franklin Gothic Demi" pitchFamily="34" charset="0"/>
            </a:endParaRPr>
          </a:p>
        </p:txBody>
      </p:sp>
      <p:sp>
        <p:nvSpPr>
          <p:cNvPr id="9" name="TextBox 8"/>
          <p:cNvSpPr txBox="1"/>
          <p:nvPr/>
        </p:nvSpPr>
        <p:spPr>
          <a:xfrm>
            <a:off x="228600" y="5867400"/>
            <a:ext cx="5029200" cy="461665"/>
          </a:xfrm>
          <a:prstGeom prst="rect">
            <a:avLst/>
          </a:prstGeom>
          <a:noFill/>
        </p:spPr>
        <p:txBody>
          <a:bodyPr wrap="square" rtlCol="0">
            <a:spAutoFit/>
          </a:bodyPr>
          <a:lstStyle/>
          <a:p>
            <a:r>
              <a:rPr lang="en-US" sz="2400" dirty="0" smtClean="0">
                <a:latin typeface="Franklin Gothic Demi" pitchFamily="34" charset="0"/>
              </a:rPr>
              <a:t>URBAN SOLID –VOID RELATION</a:t>
            </a:r>
            <a:endParaRPr lang="en-US" sz="2400" dirty="0">
              <a:latin typeface="Franklin Gothic Demi"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descr="C:\Users\Samanti\Desktop\BBBB.png"/>
          <p:cNvPicPr>
            <a:picLocks noChangeAspect="1" noChangeArrowheads="1"/>
          </p:cNvPicPr>
          <p:nvPr/>
        </p:nvPicPr>
        <p:blipFill>
          <a:blip r:embed="rId2"/>
          <a:srcRect/>
          <a:stretch>
            <a:fillRect/>
          </a:stretch>
        </p:blipFill>
        <p:spPr bwMode="auto">
          <a:xfrm rot="16200000">
            <a:off x="1261990" y="-338210"/>
            <a:ext cx="6620020" cy="9143999"/>
          </a:xfrm>
          <a:prstGeom prst="rect">
            <a:avLst/>
          </a:prstGeom>
          <a:noFill/>
        </p:spPr>
      </p:pic>
      <p:pic>
        <p:nvPicPr>
          <p:cNvPr id="9" name="Picture 3" descr="C:\Users\Samanti\Desktop\aisha mam - Copy\W.jpg"/>
          <p:cNvPicPr>
            <a:picLocks noChangeAspect="1" noChangeArrowheads="1"/>
          </p:cNvPicPr>
          <p:nvPr/>
        </p:nvPicPr>
        <p:blipFill>
          <a:blip r:embed="rId3"/>
          <a:srcRect/>
          <a:stretch>
            <a:fillRect/>
          </a:stretch>
        </p:blipFill>
        <p:spPr bwMode="auto">
          <a:xfrm>
            <a:off x="0" y="5943600"/>
            <a:ext cx="9144000" cy="749358"/>
          </a:xfrm>
          <a:prstGeom prst="rect">
            <a:avLst/>
          </a:prstGeom>
          <a:noFill/>
        </p:spPr>
      </p:pic>
      <p:pic>
        <p:nvPicPr>
          <p:cNvPr id="43012" name="Picture 4" descr="C:\Users\Samanti\Desktop\New folder\X.jpg"/>
          <p:cNvPicPr>
            <a:picLocks noChangeAspect="1" noChangeArrowheads="1"/>
          </p:cNvPicPr>
          <p:nvPr/>
        </p:nvPicPr>
        <p:blipFill>
          <a:blip r:embed="rId4"/>
          <a:srcRect/>
          <a:stretch>
            <a:fillRect/>
          </a:stretch>
        </p:blipFill>
        <p:spPr bwMode="auto">
          <a:xfrm>
            <a:off x="6952855" y="762000"/>
            <a:ext cx="2191145" cy="1676400"/>
          </a:xfrm>
          <a:prstGeom prst="rect">
            <a:avLst/>
          </a:prstGeom>
          <a:noFill/>
        </p:spPr>
      </p:pic>
      <p:pic>
        <p:nvPicPr>
          <p:cNvPr id="43017" name="Picture 9" descr="C:\Users\Samanti\Desktop\New folder\sketch\New Folder\12.png"/>
          <p:cNvPicPr>
            <a:picLocks noChangeAspect="1" noChangeArrowheads="1"/>
          </p:cNvPicPr>
          <p:nvPr/>
        </p:nvPicPr>
        <p:blipFill>
          <a:blip r:embed="rId5" cstate="print"/>
          <a:srcRect/>
          <a:stretch>
            <a:fillRect/>
          </a:stretch>
        </p:blipFill>
        <p:spPr bwMode="auto">
          <a:xfrm>
            <a:off x="4800600" y="1940868"/>
            <a:ext cx="2259495" cy="621674"/>
          </a:xfrm>
          <a:prstGeom prst="rect">
            <a:avLst/>
          </a:prstGeom>
          <a:noFill/>
        </p:spPr>
      </p:pic>
      <p:pic>
        <p:nvPicPr>
          <p:cNvPr id="43018" name="Picture 10" descr="C:\Users\Samanti\Desktop\New folder\sketch\New Folder\1.png"/>
          <p:cNvPicPr>
            <a:picLocks noChangeAspect="1" noChangeArrowheads="1"/>
          </p:cNvPicPr>
          <p:nvPr/>
        </p:nvPicPr>
        <p:blipFill>
          <a:blip r:embed="rId6" cstate="print"/>
          <a:srcRect/>
          <a:stretch>
            <a:fillRect/>
          </a:stretch>
        </p:blipFill>
        <p:spPr bwMode="auto">
          <a:xfrm>
            <a:off x="4747798" y="801909"/>
            <a:ext cx="2318033" cy="1055131"/>
          </a:xfrm>
          <a:prstGeom prst="rect">
            <a:avLst/>
          </a:prstGeom>
          <a:noFill/>
        </p:spPr>
      </p:pic>
      <p:pic>
        <p:nvPicPr>
          <p:cNvPr id="43019" name="Picture 11" descr="C:\Users\Samanti\Desktop\New folder\f.jpg"/>
          <p:cNvPicPr>
            <a:picLocks noChangeAspect="1" noChangeArrowheads="1"/>
          </p:cNvPicPr>
          <p:nvPr/>
        </p:nvPicPr>
        <p:blipFill>
          <a:blip r:embed="rId7"/>
          <a:srcRect/>
          <a:stretch>
            <a:fillRect/>
          </a:stretch>
        </p:blipFill>
        <p:spPr bwMode="auto">
          <a:xfrm>
            <a:off x="36443" y="798268"/>
            <a:ext cx="2478157" cy="1423048"/>
          </a:xfrm>
          <a:prstGeom prst="rect">
            <a:avLst/>
          </a:prstGeom>
          <a:noFill/>
        </p:spPr>
      </p:pic>
      <p:pic>
        <p:nvPicPr>
          <p:cNvPr id="43014" name="Picture 6" descr="C:\Users\Samanti\Desktop\New folder\sketch\jhor\p.jpg"/>
          <p:cNvPicPr>
            <a:picLocks noChangeAspect="1" noChangeArrowheads="1"/>
          </p:cNvPicPr>
          <p:nvPr/>
        </p:nvPicPr>
        <p:blipFill>
          <a:blip r:embed="rId8" cstate="print"/>
          <a:srcRect/>
          <a:stretch>
            <a:fillRect/>
          </a:stretch>
        </p:blipFill>
        <p:spPr bwMode="auto">
          <a:xfrm>
            <a:off x="2610679" y="805458"/>
            <a:ext cx="2113721" cy="1634831"/>
          </a:xfrm>
          <a:prstGeom prst="rect">
            <a:avLst/>
          </a:prstGeom>
          <a:noFill/>
        </p:spPr>
      </p:pic>
      <p:sp>
        <p:nvSpPr>
          <p:cNvPr id="8" name="TextBox 7"/>
          <p:cNvSpPr txBox="1"/>
          <p:nvPr/>
        </p:nvSpPr>
        <p:spPr>
          <a:xfrm>
            <a:off x="0" y="5638800"/>
            <a:ext cx="2286000" cy="461665"/>
          </a:xfrm>
          <a:prstGeom prst="rect">
            <a:avLst/>
          </a:prstGeom>
          <a:noFill/>
        </p:spPr>
        <p:txBody>
          <a:bodyPr wrap="square" rtlCol="0">
            <a:spAutoFit/>
          </a:bodyPr>
          <a:lstStyle/>
          <a:p>
            <a:r>
              <a:rPr lang="en-US" sz="2400" dirty="0" smtClean="0">
                <a:latin typeface="Franklin Gothic Demi" pitchFamily="34" charset="0"/>
              </a:rPr>
              <a:t>PROPOSALS</a:t>
            </a:r>
            <a:endParaRPr lang="en-US" sz="2400" dirty="0">
              <a:latin typeface="Franklin Gothic Demi" pitchFamily="34" charset="0"/>
            </a:endParaRPr>
          </a:p>
        </p:txBody>
      </p:sp>
      <p:sp>
        <p:nvSpPr>
          <p:cNvPr id="6" name="Rectangle 5"/>
          <p:cNvSpPr/>
          <p:nvPr/>
        </p:nvSpPr>
        <p:spPr>
          <a:xfrm>
            <a:off x="0" y="0"/>
            <a:ext cx="9144000" cy="76200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2971800" y="0"/>
            <a:ext cx="6139181" cy="769441"/>
          </a:xfrm>
          <a:prstGeom prst="rect">
            <a:avLst/>
          </a:prstGeom>
          <a:noFill/>
        </p:spPr>
        <p:txBody>
          <a:bodyPr wrap="none" rtlCol="0">
            <a:spAutoFit/>
          </a:bodyPr>
          <a:lstStyle/>
          <a:p>
            <a:r>
              <a:rPr lang="en-US" sz="4400" dirty="0" smtClean="0">
                <a:latin typeface="Franklin Gothic Demi" pitchFamily="34" charset="0"/>
              </a:rPr>
              <a:t>PROPOSAL (CLUSTER 4)</a:t>
            </a:r>
            <a:endParaRPr lang="en-US" sz="4400" dirty="0">
              <a:latin typeface="Franklin Gothic Demi"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5715000" cy="457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4572000"/>
            <a:ext cx="5715000" cy="2286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715000" y="0"/>
            <a:ext cx="3429000" cy="6858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6200" y="1875472"/>
            <a:ext cx="5637505" cy="1477328"/>
          </a:xfrm>
          <a:prstGeom prst="rect">
            <a:avLst/>
          </a:prstGeom>
          <a:noFill/>
        </p:spPr>
        <p:txBody>
          <a:bodyPr wrap="none" rtlCol="0">
            <a:spAutoFit/>
          </a:bodyPr>
          <a:lstStyle/>
          <a:p>
            <a:r>
              <a:rPr lang="en-US" dirty="0" smtClean="0">
                <a:latin typeface="Franklin Gothic Demi" pitchFamily="34" charset="0"/>
              </a:rPr>
              <a:t>IN JAINUL ABEDIN’S CANVAS WE OBSERVE 3 PLANES.</a:t>
            </a:r>
          </a:p>
          <a:p>
            <a:endParaRPr lang="en-US" dirty="0" smtClean="0">
              <a:latin typeface="Franklin Gothic Demi" pitchFamily="34" charset="0"/>
            </a:endParaRPr>
          </a:p>
          <a:p>
            <a:pPr>
              <a:buFont typeface="Wingdings" pitchFamily="2" charset="2"/>
              <a:buChar char="§"/>
            </a:pPr>
            <a:r>
              <a:rPr lang="en-US" dirty="0" smtClean="0">
                <a:latin typeface="Franklin Gothic Demi" pitchFamily="34" charset="0"/>
              </a:rPr>
              <a:t>LAND IN THE FOREGROUND</a:t>
            </a:r>
          </a:p>
          <a:p>
            <a:pPr>
              <a:buFont typeface="Wingdings" pitchFamily="2" charset="2"/>
              <a:buChar char="§"/>
            </a:pPr>
            <a:r>
              <a:rPr lang="en-US" dirty="0" smtClean="0">
                <a:latin typeface="Franklin Gothic Demi" pitchFamily="34" charset="0"/>
              </a:rPr>
              <a:t>RIVER IN THE MIDDLE</a:t>
            </a:r>
          </a:p>
          <a:p>
            <a:pPr>
              <a:buFont typeface="Wingdings" pitchFamily="2" charset="2"/>
              <a:buChar char="§"/>
            </a:pPr>
            <a:r>
              <a:rPr lang="en-US" dirty="0" smtClean="0">
                <a:latin typeface="Franklin Gothic Demi" pitchFamily="34" charset="0"/>
              </a:rPr>
              <a:t>HORIZON RECEDING INTO DISTANCE</a:t>
            </a:r>
          </a:p>
        </p:txBody>
      </p:sp>
      <p:pic>
        <p:nvPicPr>
          <p:cNvPr id="13313" name="Picture 1" descr="C:\Users\Samanti\Desktop\jainul\zainul_abedin_untitled_d5346295h.jpg"/>
          <p:cNvPicPr>
            <a:picLocks noChangeAspect="1" noChangeArrowheads="1"/>
          </p:cNvPicPr>
          <p:nvPr/>
        </p:nvPicPr>
        <p:blipFill>
          <a:blip r:embed="rId2"/>
          <a:srcRect/>
          <a:stretch>
            <a:fillRect/>
          </a:stretch>
        </p:blipFill>
        <p:spPr bwMode="auto">
          <a:xfrm>
            <a:off x="3025838" y="4720366"/>
            <a:ext cx="2689162" cy="1985234"/>
          </a:xfrm>
          <a:prstGeom prst="rect">
            <a:avLst/>
          </a:prstGeom>
          <a:noFill/>
        </p:spPr>
      </p:pic>
      <p:pic>
        <p:nvPicPr>
          <p:cNvPr id="13314" name="Picture 2" descr="C:\Users\Samanti\Desktop\jainul\db_river_boat1.jpg"/>
          <p:cNvPicPr>
            <a:picLocks noChangeAspect="1" noChangeArrowheads="1"/>
          </p:cNvPicPr>
          <p:nvPr/>
        </p:nvPicPr>
        <p:blipFill>
          <a:blip r:embed="rId3"/>
          <a:srcRect/>
          <a:stretch>
            <a:fillRect/>
          </a:stretch>
        </p:blipFill>
        <p:spPr bwMode="auto">
          <a:xfrm>
            <a:off x="5943600" y="4495800"/>
            <a:ext cx="3048000" cy="2217209"/>
          </a:xfrm>
          <a:prstGeom prst="rect">
            <a:avLst/>
          </a:prstGeom>
          <a:noFill/>
        </p:spPr>
      </p:pic>
      <p:pic>
        <p:nvPicPr>
          <p:cNvPr id="13315" name="Picture 3" descr="C:\Users\Samanti\Desktop\jainul\d5112101x.jpg"/>
          <p:cNvPicPr>
            <a:picLocks noChangeAspect="1" noChangeArrowheads="1"/>
          </p:cNvPicPr>
          <p:nvPr/>
        </p:nvPicPr>
        <p:blipFill>
          <a:blip r:embed="rId4"/>
          <a:srcRect/>
          <a:stretch>
            <a:fillRect/>
          </a:stretch>
        </p:blipFill>
        <p:spPr bwMode="auto">
          <a:xfrm>
            <a:off x="5912048" y="76200"/>
            <a:ext cx="3079552" cy="2133600"/>
          </a:xfrm>
          <a:prstGeom prst="rect">
            <a:avLst/>
          </a:prstGeom>
          <a:noFill/>
        </p:spPr>
      </p:pic>
      <p:pic>
        <p:nvPicPr>
          <p:cNvPr id="13317" name="Picture 5" descr="C:\Users\Samanti\Desktop\images.jpg"/>
          <p:cNvPicPr>
            <a:picLocks noChangeAspect="1" noChangeArrowheads="1"/>
          </p:cNvPicPr>
          <p:nvPr/>
        </p:nvPicPr>
        <p:blipFill>
          <a:blip r:embed="rId5"/>
          <a:srcRect/>
          <a:stretch>
            <a:fillRect/>
          </a:stretch>
        </p:blipFill>
        <p:spPr bwMode="auto">
          <a:xfrm>
            <a:off x="5943600" y="2362200"/>
            <a:ext cx="3048000" cy="1984489"/>
          </a:xfrm>
          <a:prstGeom prst="rect">
            <a:avLst/>
          </a:prstGeom>
          <a:noFill/>
        </p:spPr>
      </p:pic>
      <p:pic>
        <p:nvPicPr>
          <p:cNvPr id="13318" name="Picture 6" descr="C:\Users\Samanti\Desktop\images (1).jpg"/>
          <p:cNvPicPr>
            <a:picLocks noChangeAspect="1" noChangeArrowheads="1"/>
          </p:cNvPicPr>
          <p:nvPr/>
        </p:nvPicPr>
        <p:blipFill>
          <a:blip r:embed="rId6"/>
          <a:srcRect/>
          <a:stretch>
            <a:fillRect/>
          </a:stretch>
        </p:blipFill>
        <p:spPr bwMode="auto">
          <a:xfrm>
            <a:off x="152400" y="4724400"/>
            <a:ext cx="2713830" cy="1981200"/>
          </a:xfrm>
          <a:prstGeom prst="rect">
            <a:avLst/>
          </a:prstGeom>
          <a:noFill/>
        </p:spPr>
      </p:pic>
      <p:sp>
        <p:nvSpPr>
          <p:cNvPr id="15" name="TextBox 14"/>
          <p:cNvSpPr txBox="1"/>
          <p:nvPr/>
        </p:nvSpPr>
        <p:spPr>
          <a:xfrm>
            <a:off x="76200" y="1094601"/>
            <a:ext cx="5705793" cy="523220"/>
          </a:xfrm>
          <a:prstGeom prst="rect">
            <a:avLst/>
          </a:prstGeom>
          <a:noFill/>
        </p:spPr>
        <p:txBody>
          <a:bodyPr wrap="none" rtlCol="0">
            <a:spAutoFit/>
          </a:bodyPr>
          <a:lstStyle/>
          <a:p>
            <a:r>
              <a:rPr lang="en-US" sz="2800" b="1" dirty="0" smtClean="0">
                <a:latin typeface="Franklin Gothic Demi" pitchFamily="34" charset="0"/>
              </a:rPr>
              <a:t>JAINUL ABEDIN </a:t>
            </a:r>
            <a:r>
              <a:rPr lang="en-US" sz="2800" b="1" dirty="0" smtClean="0">
                <a:latin typeface="Franklin Gothic Demi" pitchFamily="34" charset="0"/>
              </a:rPr>
              <a:t>:</a:t>
            </a:r>
            <a:r>
              <a:rPr lang="en-US" sz="2800" b="1" dirty="0" smtClean="0">
                <a:latin typeface="Franklin Gothic Demi" pitchFamily="34" charset="0"/>
              </a:rPr>
              <a:t> </a:t>
            </a:r>
            <a:r>
              <a:rPr lang="en-US" sz="2800" b="1" dirty="0" smtClean="0">
                <a:latin typeface="Franklin Gothic Demi" pitchFamily="34" charset="0"/>
              </a:rPr>
              <a:t>OUR </a:t>
            </a:r>
            <a:r>
              <a:rPr lang="en-US" sz="2800" b="1" dirty="0" smtClean="0">
                <a:latin typeface="Franklin Gothic Demi" pitchFamily="34" charset="0"/>
              </a:rPr>
              <a:t>INSPIRATION</a:t>
            </a:r>
            <a:endParaRPr lang="en-US" sz="2800" b="1" dirty="0">
              <a:latin typeface="Franklin Gothic Demi"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0" y="0"/>
            <a:ext cx="9144000" cy="7620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819400" y="76200"/>
            <a:ext cx="3658759" cy="707886"/>
          </a:xfrm>
          <a:prstGeom prst="rect">
            <a:avLst/>
          </a:prstGeom>
          <a:noFill/>
        </p:spPr>
        <p:txBody>
          <a:bodyPr wrap="none" rtlCol="0">
            <a:spAutoFit/>
          </a:bodyPr>
          <a:lstStyle/>
          <a:p>
            <a:r>
              <a:rPr lang="en-US" sz="4000" dirty="0" smtClean="0">
                <a:latin typeface="Franklin Gothic Demi" pitchFamily="34" charset="0"/>
              </a:rPr>
              <a:t>METHODOLOGY</a:t>
            </a:r>
            <a:endParaRPr lang="en-US" sz="4000" dirty="0">
              <a:latin typeface="Franklin Gothic Demi"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xmlns="" val="2173879998"/>
              </p:ext>
            </p:extLst>
          </p:nvPr>
        </p:nvGraphicFramePr>
        <p:xfrm>
          <a:off x="2209800" y="838200"/>
          <a:ext cx="4800600" cy="335280"/>
        </p:xfrm>
        <a:graphic>
          <a:graphicData uri="http://schemas.openxmlformats.org/drawingml/2006/table">
            <a:tbl>
              <a:tblPr/>
              <a:tblGrid>
                <a:gridCol w="4800600"/>
              </a:tblGrid>
              <a:tr h="282054">
                <a:tc>
                  <a:txBody>
                    <a:bodyPr/>
                    <a:lstStyle/>
                    <a:p>
                      <a:r>
                        <a:rPr lang="en-US" sz="1600" dirty="0" smtClean="0">
                          <a:latin typeface="Franklin Gothic Demi" pitchFamily="34" charset="0"/>
                        </a:rPr>
                        <a:t>LITERATURE REVIEW AND BACKGROUND STUDY</a:t>
                      </a:r>
                      <a:endParaRPr lang="en-US" sz="1600" dirty="0">
                        <a:latin typeface="Franklin Gothic Demi" pitchFamily="3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xmlns="" val="3313780187"/>
              </p:ext>
            </p:extLst>
          </p:nvPr>
        </p:nvGraphicFramePr>
        <p:xfrm>
          <a:off x="2209800" y="1493520"/>
          <a:ext cx="4800600" cy="365760"/>
        </p:xfrm>
        <a:graphic>
          <a:graphicData uri="http://schemas.openxmlformats.org/drawingml/2006/table">
            <a:tbl>
              <a:tblPr/>
              <a:tblGrid>
                <a:gridCol w="4800600"/>
              </a:tblGrid>
              <a:tr h="304800">
                <a:tc>
                  <a:txBody>
                    <a:bodyPr/>
                    <a:lstStyle/>
                    <a:p>
                      <a:r>
                        <a:rPr lang="en-US" dirty="0" smtClean="0"/>
                        <a:t>                   </a:t>
                      </a:r>
                      <a:r>
                        <a:rPr lang="en-US" sz="1600" dirty="0" smtClean="0">
                          <a:latin typeface="Franklin Gothic Demi" pitchFamily="34" charset="0"/>
                        </a:rPr>
                        <a:t>OBJECTIVE</a:t>
                      </a:r>
                      <a:r>
                        <a:rPr lang="en-US" sz="1600" baseline="0" dirty="0" smtClean="0">
                          <a:latin typeface="Franklin Gothic Demi" pitchFamily="34" charset="0"/>
                        </a:rPr>
                        <a:t> FORMULATION</a:t>
                      </a:r>
                      <a:endParaRPr lang="en-US" sz="1600" dirty="0">
                        <a:latin typeface="Franklin Gothic Demi" pitchFamily="3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xmlns="" val="3465962614"/>
              </p:ext>
            </p:extLst>
          </p:nvPr>
        </p:nvGraphicFramePr>
        <p:xfrm>
          <a:off x="2209800" y="2026920"/>
          <a:ext cx="4800600" cy="365760"/>
        </p:xfrm>
        <a:graphic>
          <a:graphicData uri="http://schemas.openxmlformats.org/drawingml/2006/table">
            <a:tbl>
              <a:tblPr/>
              <a:tblGrid>
                <a:gridCol w="4800600"/>
              </a:tblGrid>
              <a:tr h="337327">
                <a:tc>
                  <a:txBody>
                    <a:bodyPr/>
                    <a:lstStyle/>
                    <a:p>
                      <a:r>
                        <a:rPr lang="en-US" dirty="0" smtClean="0"/>
                        <a:t>                           </a:t>
                      </a:r>
                      <a:r>
                        <a:rPr lang="en-US" sz="1600" dirty="0" smtClean="0">
                          <a:latin typeface="Franklin Gothic Demi" pitchFamily="34" charset="0"/>
                        </a:rPr>
                        <a:t>DATA</a:t>
                      </a:r>
                      <a:r>
                        <a:rPr lang="en-US" sz="1600" baseline="0" dirty="0" smtClean="0">
                          <a:latin typeface="Franklin Gothic Demi" pitchFamily="34" charset="0"/>
                        </a:rPr>
                        <a:t> COLLECTION</a:t>
                      </a:r>
                      <a:endParaRPr lang="en-US" sz="1600" dirty="0">
                        <a:latin typeface="Franklin Gothic Demi" pitchFamily="3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xmlns="" val="548499834"/>
              </p:ext>
            </p:extLst>
          </p:nvPr>
        </p:nvGraphicFramePr>
        <p:xfrm>
          <a:off x="838200" y="2788920"/>
          <a:ext cx="3176516" cy="822960"/>
        </p:xfrm>
        <a:graphic>
          <a:graphicData uri="http://schemas.openxmlformats.org/drawingml/2006/table">
            <a:tbl>
              <a:tblPr/>
              <a:tblGrid>
                <a:gridCol w="3176516"/>
              </a:tblGrid>
              <a:tr h="635758">
                <a:tc>
                  <a:txBody>
                    <a:bodyPr/>
                    <a:lstStyle/>
                    <a:p>
                      <a:r>
                        <a:rPr lang="en-US" sz="1600" dirty="0" smtClean="0">
                          <a:latin typeface="Franklin Gothic Demi" pitchFamily="34" charset="0"/>
                        </a:rPr>
                        <a:t>GHAT IDENTIFY</a:t>
                      </a:r>
                      <a:br>
                        <a:rPr lang="en-US" sz="1600" dirty="0" smtClean="0">
                          <a:latin typeface="Franklin Gothic Demi" pitchFamily="34" charset="0"/>
                        </a:rPr>
                      </a:br>
                      <a:r>
                        <a:rPr lang="en-US" sz="1600" dirty="0" smtClean="0">
                          <a:latin typeface="Franklin Gothic Demi" pitchFamily="34" charset="0"/>
                        </a:rPr>
                        <a:t>ACTIVITY PATTERN OF GHATS</a:t>
                      </a:r>
                    </a:p>
                    <a:p>
                      <a:r>
                        <a:rPr lang="en-US" sz="1600" dirty="0" smtClean="0">
                          <a:latin typeface="Franklin Gothic Demi" pitchFamily="34" charset="0"/>
                        </a:rPr>
                        <a:t>CLASSIFICATION</a:t>
                      </a:r>
                      <a:endParaRPr lang="en-US" sz="1600" dirty="0">
                        <a:latin typeface="Franklin Gothic Demi" pitchFamily="3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xmlns="" val="3240842441"/>
              </p:ext>
            </p:extLst>
          </p:nvPr>
        </p:nvGraphicFramePr>
        <p:xfrm>
          <a:off x="4976884" y="2682240"/>
          <a:ext cx="3633716" cy="1158240"/>
        </p:xfrm>
        <a:graphic>
          <a:graphicData uri="http://schemas.openxmlformats.org/drawingml/2006/table">
            <a:tbl>
              <a:tblPr/>
              <a:tblGrid>
                <a:gridCol w="3633716"/>
              </a:tblGrid>
              <a:tr h="685800">
                <a:tc>
                  <a:txBody>
                    <a:bodyPr/>
                    <a:lstStyle/>
                    <a:p>
                      <a:r>
                        <a:rPr lang="en-US" sz="1400" dirty="0" smtClean="0">
                          <a:latin typeface="Franklin Gothic Demi" pitchFamily="34" charset="0"/>
                        </a:rPr>
                        <a:t>SEWERAGE</a:t>
                      </a:r>
                      <a:br>
                        <a:rPr lang="en-US" sz="1400" dirty="0" smtClean="0">
                          <a:latin typeface="Franklin Gothic Demi" pitchFamily="34" charset="0"/>
                        </a:rPr>
                      </a:br>
                      <a:r>
                        <a:rPr lang="en-US" sz="1400" dirty="0" smtClean="0">
                          <a:latin typeface="Franklin Gothic Demi" pitchFamily="34" charset="0"/>
                        </a:rPr>
                        <a:t>CONTOUR</a:t>
                      </a:r>
                    </a:p>
                    <a:p>
                      <a:r>
                        <a:rPr lang="en-US" sz="1400" dirty="0" smtClean="0">
                          <a:latin typeface="Franklin Gothic Demi" pitchFamily="34" charset="0"/>
                        </a:rPr>
                        <a:t>EARTHQUAKE</a:t>
                      </a:r>
                    </a:p>
                    <a:p>
                      <a:r>
                        <a:rPr lang="en-US" sz="1400" dirty="0" smtClean="0">
                          <a:latin typeface="Franklin Gothic Demi" pitchFamily="34" charset="0"/>
                        </a:rPr>
                        <a:t>SOIL</a:t>
                      </a:r>
                      <a:r>
                        <a:rPr lang="en-US" sz="1400" baseline="0" dirty="0" smtClean="0">
                          <a:latin typeface="Franklin Gothic Demi" pitchFamily="34" charset="0"/>
                        </a:rPr>
                        <a:t> CONDITION</a:t>
                      </a:r>
                    </a:p>
                    <a:p>
                      <a:r>
                        <a:rPr lang="en-US" sz="1400" baseline="0" dirty="0" smtClean="0">
                          <a:latin typeface="Franklin Gothic Demi" pitchFamily="34" charset="0"/>
                        </a:rPr>
                        <a:t>TRANSPORT</a:t>
                      </a:r>
                      <a:endParaRPr lang="en-US" sz="1400" dirty="0">
                        <a:latin typeface="Franklin Gothic Demi" pitchFamily="3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xmlns="" val="2770448214"/>
              </p:ext>
            </p:extLst>
          </p:nvPr>
        </p:nvGraphicFramePr>
        <p:xfrm>
          <a:off x="914400" y="4846320"/>
          <a:ext cx="2647666" cy="822960"/>
        </p:xfrm>
        <a:graphic>
          <a:graphicData uri="http://schemas.openxmlformats.org/drawingml/2006/table">
            <a:tbl>
              <a:tblPr/>
              <a:tblGrid>
                <a:gridCol w="2647666"/>
              </a:tblGrid>
              <a:tr h="354841">
                <a:tc>
                  <a:txBody>
                    <a:bodyPr/>
                    <a:lstStyle/>
                    <a:p>
                      <a:r>
                        <a:rPr lang="en-US" sz="1600" b="0" dirty="0" smtClean="0">
                          <a:latin typeface="Franklin Gothic Demi" pitchFamily="34" charset="0"/>
                        </a:rPr>
                        <a:t>GHAT ANALYSIS</a:t>
                      </a:r>
                    </a:p>
                    <a:p>
                      <a:r>
                        <a:rPr lang="en-US" sz="1600" dirty="0" smtClean="0">
                          <a:latin typeface="Franklin Gothic Demi" pitchFamily="34" charset="0"/>
                        </a:rPr>
                        <a:t>QUALITY OF GHATS</a:t>
                      </a:r>
                    </a:p>
                    <a:p>
                      <a:r>
                        <a:rPr lang="en-US" sz="1600" dirty="0" smtClean="0">
                          <a:latin typeface="Franklin Gothic Demi" pitchFamily="34" charset="0"/>
                        </a:rPr>
                        <a:t>TYPOLOGY</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xmlns="" val="2419967052"/>
              </p:ext>
            </p:extLst>
          </p:nvPr>
        </p:nvGraphicFramePr>
        <p:xfrm>
          <a:off x="5429534" y="4846320"/>
          <a:ext cx="2647666" cy="1066800"/>
        </p:xfrm>
        <a:graphic>
          <a:graphicData uri="http://schemas.openxmlformats.org/drawingml/2006/table">
            <a:tbl>
              <a:tblPr/>
              <a:tblGrid>
                <a:gridCol w="2647666"/>
              </a:tblGrid>
              <a:tr h="354841">
                <a:tc>
                  <a:txBody>
                    <a:bodyPr/>
                    <a:lstStyle/>
                    <a:p>
                      <a:r>
                        <a:rPr lang="en-US" sz="1600" b="0" dirty="0" smtClean="0">
                          <a:latin typeface="Franklin Gothic Demi" pitchFamily="34" charset="0"/>
                        </a:rPr>
                        <a:t>URBAN FORM</a:t>
                      </a:r>
                    </a:p>
                    <a:p>
                      <a:r>
                        <a:rPr lang="en-US" sz="1600" b="0" dirty="0" smtClean="0">
                          <a:latin typeface="Franklin Gothic Demi" pitchFamily="34" charset="0"/>
                        </a:rPr>
                        <a:t>ROAD</a:t>
                      </a:r>
                      <a:r>
                        <a:rPr lang="en-US" sz="1600" b="0" baseline="0" dirty="0" smtClean="0">
                          <a:latin typeface="Franklin Gothic Demi" pitchFamily="34" charset="0"/>
                        </a:rPr>
                        <a:t> NETWORK</a:t>
                      </a:r>
                      <a:endParaRPr lang="en-US" sz="1600" b="0" dirty="0" smtClean="0">
                        <a:latin typeface="Franklin Gothic Demi" pitchFamily="34" charset="0"/>
                      </a:endParaRPr>
                    </a:p>
                    <a:p>
                      <a:r>
                        <a:rPr lang="en-US" sz="1600" b="0" dirty="0" smtClean="0">
                          <a:latin typeface="Franklin Gothic Demi" pitchFamily="34" charset="0"/>
                        </a:rPr>
                        <a:t>HERITAGE</a:t>
                      </a:r>
                    </a:p>
                    <a:p>
                      <a:r>
                        <a:rPr lang="en-US" sz="1600" b="0" dirty="0" smtClean="0">
                          <a:latin typeface="Franklin Gothic Demi" pitchFamily="34" charset="0"/>
                        </a:rPr>
                        <a:t>WALKWAY</a:t>
                      </a: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xmlns="" val="966309878"/>
              </p:ext>
            </p:extLst>
          </p:nvPr>
        </p:nvGraphicFramePr>
        <p:xfrm>
          <a:off x="2362200" y="6370320"/>
          <a:ext cx="4800600" cy="365760"/>
        </p:xfrm>
        <a:graphic>
          <a:graphicData uri="http://schemas.openxmlformats.org/drawingml/2006/table">
            <a:tbl>
              <a:tblPr/>
              <a:tblGrid>
                <a:gridCol w="4800600"/>
              </a:tblGrid>
              <a:tr h="337327">
                <a:tc>
                  <a:txBody>
                    <a:bodyPr/>
                    <a:lstStyle/>
                    <a:p>
                      <a:r>
                        <a:rPr lang="en-US" dirty="0" smtClean="0"/>
                        <a:t>                    </a:t>
                      </a:r>
                      <a:r>
                        <a:rPr lang="en-US" sz="1600" dirty="0" smtClean="0">
                          <a:latin typeface="Franklin Gothic Demi" pitchFamily="34" charset="0"/>
                        </a:rPr>
                        <a:t>FORMULATION</a:t>
                      </a:r>
                      <a:r>
                        <a:rPr lang="en-US" sz="1600" baseline="0" dirty="0" smtClean="0">
                          <a:latin typeface="Franklin Gothic Demi" pitchFamily="34" charset="0"/>
                        </a:rPr>
                        <a:t> OF STRATEGIES</a:t>
                      </a:r>
                      <a:endParaRPr lang="en-US" sz="1600" dirty="0">
                        <a:latin typeface="Franklin Gothic Demi" pitchFamily="3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xmlns="" val="309002963"/>
              </p:ext>
            </p:extLst>
          </p:nvPr>
        </p:nvGraphicFramePr>
        <p:xfrm>
          <a:off x="2362200" y="4312920"/>
          <a:ext cx="4800600" cy="365760"/>
        </p:xfrm>
        <a:graphic>
          <a:graphicData uri="http://schemas.openxmlformats.org/drawingml/2006/table">
            <a:tbl>
              <a:tblPr/>
              <a:tblGrid>
                <a:gridCol w="4800600"/>
              </a:tblGrid>
              <a:tr h="337327">
                <a:tc>
                  <a:txBody>
                    <a:bodyPr/>
                    <a:lstStyle/>
                    <a:p>
                      <a:r>
                        <a:rPr lang="en-US" dirty="0" smtClean="0">
                          <a:latin typeface="Franklin Gothic Demi" pitchFamily="34" charset="0"/>
                        </a:rPr>
                        <a:t>                                   </a:t>
                      </a:r>
                      <a:r>
                        <a:rPr lang="en-US" sz="1600" dirty="0" smtClean="0">
                          <a:latin typeface="Franklin Gothic Demi" pitchFamily="34" charset="0"/>
                        </a:rPr>
                        <a:t>ANALYSIS</a:t>
                      </a:r>
                      <a:endParaRPr lang="en-US" sz="1600" dirty="0">
                        <a:latin typeface="Franklin Gothic Demi" pitchFamily="34" charset="0"/>
                      </a:endParaRPr>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17" name="Down Arrow 16"/>
          <p:cNvSpPr/>
          <p:nvPr/>
        </p:nvSpPr>
        <p:spPr>
          <a:xfrm>
            <a:off x="4584362" y="1188720"/>
            <a:ext cx="140038" cy="304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4584362" y="1874520"/>
            <a:ext cx="140038"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4572000" y="2407920"/>
            <a:ext cx="140038"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a:off x="6641762" y="3870960"/>
            <a:ext cx="140038" cy="24384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a:off x="2743200" y="4693920"/>
            <a:ext cx="140038"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p:nvPr/>
        </p:nvSpPr>
        <p:spPr>
          <a:xfrm>
            <a:off x="6565562" y="4693920"/>
            <a:ext cx="140038"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wn Arrow 23"/>
          <p:cNvSpPr/>
          <p:nvPr/>
        </p:nvSpPr>
        <p:spPr>
          <a:xfrm>
            <a:off x="6794162" y="5913120"/>
            <a:ext cx="140038"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09800" y="2560320"/>
            <a:ext cx="4788238"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2133600" y="2560320"/>
            <a:ext cx="152400" cy="2286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6946562" y="2514600"/>
            <a:ext cx="140038"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590800" y="4114800"/>
            <a:ext cx="4191000" cy="457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own Arrow 28"/>
          <p:cNvSpPr/>
          <p:nvPr/>
        </p:nvSpPr>
        <p:spPr>
          <a:xfrm>
            <a:off x="2590800" y="3657600"/>
            <a:ext cx="152400" cy="4572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own Arrow 29"/>
          <p:cNvSpPr/>
          <p:nvPr/>
        </p:nvSpPr>
        <p:spPr>
          <a:xfrm>
            <a:off x="4584362" y="4160520"/>
            <a:ext cx="140038" cy="1524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2743200" y="6065520"/>
            <a:ext cx="41910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4724400" y="6065520"/>
            <a:ext cx="152400" cy="3048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2755562" y="5684520"/>
            <a:ext cx="140038" cy="381000"/>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3538775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2416076"/>
            <a:ext cx="9372600" cy="2308324"/>
          </a:xfrm>
          <a:prstGeom prst="rect">
            <a:avLst/>
          </a:prstGeom>
          <a:noFill/>
        </p:spPr>
        <p:txBody>
          <a:bodyPr wrap="square" rtlCol="0">
            <a:spAutoFit/>
          </a:bodyPr>
          <a:lstStyle/>
          <a:p>
            <a:pPr algn="r"/>
            <a:r>
              <a:rPr lang="en-US" sz="3600" dirty="0" smtClean="0">
                <a:latin typeface="Franklin Gothic Demi" pitchFamily="34" charset="0"/>
                <a:ea typeface="Adobe Gothic Std B" pitchFamily="34" charset="-128"/>
              </a:rPr>
              <a:t>LOCATION : </a:t>
            </a:r>
            <a:r>
              <a:rPr lang="en-US" sz="3200" dirty="0" err="1" smtClean="0">
                <a:latin typeface="Franklin Gothic Demi" pitchFamily="34" charset="0"/>
              </a:rPr>
              <a:t>Mymensingh</a:t>
            </a:r>
            <a:r>
              <a:rPr lang="en-US" sz="3200" dirty="0" smtClean="0">
                <a:latin typeface="Franklin Gothic Demi" pitchFamily="34" charset="0"/>
              </a:rPr>
              <a:t> </a:t>
            </a:r>
            <a:r>
              <a:rPr lang="en-US" sz="3200" dirty="0" err="1" smtClean="0">
                <a:latin typeface="Franklin Gothic Demi" pitchFamily="34" charset="0"/>
              </a:rPr>
              <a:t>Sadar,Mymensingh</a:t>
            </a:r>
            <a:endParaRPr lang="en-US" sz="3200" dirty="0" smtClean="0">
              <a:latin typeface="Franklin Gothic Demi" pitchFamily="34" charset="0"/>
            </a:endParaRPr>
          </a:p>
          <a:p>
            <a:pPr algn="r"/>
            <a:r>
              <a:rPr lang="en-US" sz="3600" dirty="0" smtClean="0">
                <a:latin typeface="Franklin Gothic Demi" pitchFamily="34" charset="0"/>
                <a:ea typeface="Adobe Gothic Std B" pitchFamily="34" charset="-128"/>
              </a:rPr>
              <a:t>LENGTH </a:t>
            </a:r>
            <a:r>
              <a:rPr lang="en-US" sz="3600" dirty="0">
                <a:latin typeface="Franklin Gothic Demi" pitchFamily="34" charset="0"/>
                <a:ea typeface="Adobe Gothic Std B" pitchFamily="34" charset="-128"/>
              </a:rPr>
              <a:t>OF </a:t>
            </a:r>
            <a:r>
              <a:rPr lang="en-US" sz="3600" dirty="0" smtClean="0">
                <a:latin typeface="Franklin Gothic Demi" pitchFamily="34" charset="0"/>
                <a:ea typeface="Adobe Gothic Std B" pitchFamily="34" charset="-128"/>
              </a:rPr>
              <a:t>RIVERFRONT : </a:t>
            </a:r>
            <a:r>
              <a:rPr lang="en-US" sz="3200" dirty="0" smtClean="0">
                <a:latin typeface="Franklin Gothic Demi" pitchFamily="34" charset="0"/>
              </a:rPr>
              <a:t>11.5KM</a:t>
            </a:r>
          </a:p>
          <a:p>
            <a:pPr algn="r"/>
            <a:r>
              <a:rPr lang="en-US" sz="3600" dirty="0" smtClean="0">
                <a:latin typeface="Franklin Gothic Demi" pitchFamily="34" charset="0"/>
                <a:ea typeface="Adobe Gothic Std B" pitchFamily="34" charset="-128"/>
              </a:rPr>
              <a:t>AREA </a:t>
            </a:r>
            <a:r>
              <a:rPr lang="en-US" sz="3600" dirty="0">
                <a:latin typeface="Franklin Gothic Demi" pitchFamily="34" charset="0"/>
                <a:ea typeface="Adobe Gothic Std B" pitchFamily="34" charset="-128"/>
              </a:rPr>
              <a:t>UNDER </a:t>
            </a:r>
            <a:r>
              <a:rPr lang="en-US" sz="3600" dirty="0" smtClean="0">
                <a:latin typeface="Franklin Gothic Demi" pitchFamily="34" charset="0"/>
                <a:ea typeface="Adobe Gothic Std B" pitchFamily="34" charset="-128"/>
              </a:rPr>
              <a:t>CONSIDERATION: </a:t>
            </a:r>
            <a:r>
              <a:rPr lang="en-US" sz="3200" dirty="0" smtClean="0">
                <a:latin typeface="Franklin Gothic Demi" pitchFamily="34" charset="0"/>
              </a:rPr>
              <a:t>2.1937SQ.KM</a:t>
            </a:r>
          </a:p>
          <a:p>
            <a:pPr algn="r"/>
            <a:r>
              <a:rPr lang="en-US" sz="3600" dirty="0" smtClean="0">
                <a:latin typeface="Franklin Gothic Demi" pitchFamily="34" charset="0"/>
                <a:ea typeface="Adobe Gothic Std B" pitchFamily="34" charset="-128"/>
              </a:rPr>
              <a:t>WIDTH: </a:t>
            </a:r>
            <a:r>
              <a:rPr lang="en-US" sz="3200" dirty="0" smtClean="0">
                <a:latin typeface="Franklin Gothic Demi" pitchFamily="34" charset="0"/>
              </a:rPr>
              <a:t>184M-336M(approx</a:t>
            </a:r>
            <a:r>
              <a:rPr lang="en-US" sz="3200" dirty="0">
                <a:latin typeface="Franklin Gothic Demi" pitchFamily="34" charset="0"/>
              </a:rPr>
              <a:t>)</a:t>
            </a:r>
          </a:p>
        </p:txBody>
      </p:sp>
      <p:sp>
        <p:nvSpPr>
          <p:cNvPr id="6" name="Rectangle 5"/>
          <p:cNvSpPr/>
          <p:nvPr/>
        </p:nvSpPr>
        <p:spPr>
          <a:xfrm>
            <a:off x="0" y="0"/>
            <a:ext cx="9144000" cy="990600"/>
          </a:xfrm>
          <a:prstGeom prst="rect">
            <a:avLst/>
          </a:prstGeom>
          <a:solidFill>
            <a:schemeClr val="tx1">
              <a:lumMod val="65000"/>
              <a:lumOff val="3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315200" y="-76200"/>
            <a:ext cx="3733800" cy="1015663"/>
          </a:xfrm>
          <a:prstGeom prst="rect">
            <a:avLst/>
          </a:prstGeom>
          <a:noFill/>
        </p:spPr>
        <p:txBody>
          <a:bodyPr wrap="square" rtlCol="0">
            <a:spAutoFit/>
          </a:bodyPr>
          <a:lstStyle/>
          <a:p>
            <a:r>
              <a:rPr lang="en-US" sz="6000" dirty="0" smtClean="0">
                <a:latin typeface="Franklin Gothic Demi" pitchFamily="34" charset="0"/>
              </a:rPr>
              <a:t>SITE</a:t>
            </a:r>
            <a:endParaRPr lang="en-US" sz="6000" dirty="0">
              <a:latin typeface="Franklin Gothic Demi"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Samanti\Desktop\et.jpg"/>
          <p:cNvPicPr>
            <a:picLocks noChangeAspect="1" noChangeArrowheads="1"/>
          </p:cNvPicPr>
          <p:nvPr/>
        </p:nvPicPr>
        <p:blipFill>
          <a:blip r:embed="rId2"/>
          <a:srcRect/>
          <a:stretch>
            <a:fillRect/>
          </a:stretch>
        </p:blipFill>
        <p:spPr bwMode="auto">
          <a:xfrm rot="16200000">
            <a:off x="3711179" y="-2897527"/>
            <a:ext cx="1721644" cy="9144002"/>
          </a:xfrm>
          <a:prstGeom prst="rect">
            <a:avLst/>
          </a:prstGeom>
          <a:noFill/>
        </p:spPr>
      </p:pic>
      <p:pic>
        <p:nvPicPr>
          <p:cNvPr id="6" name="Picture 5" descr="e.jpg"/>
          <p:cNvPicPr>
            <a:picLocks noChangeAspect="1"/>
          </p:cNvPicPr>
          <p:nvPr/>
        </p:nvPicPr>
        <p:blipFill>
          <a:blip r:embed="rId3" cstate="print"/>
          <a:stretch>
            <a:fillRect/>
          </a:stretch>
        </p:blipFill>
        <p:spPr>
          <a:xfrm rot="16200000">
            <a:off x="238125" y="2581275"/>
            <a:ext cx="666750" cy="533400"/>
          </a:xfrm>
          <a:prstGeom prst="rect">
            <a:avLst/>
          </a:prstGeom>
        </p:spPr>
      </p:pic>
      <p:pic>
        <p:nvPicPr>
          <p:cNvPr id="38915" name="Picture 3" descr="C:\Users\Samanti\Desktop\Picture1.png"/>
          <p:cNvPicPr>
            <a:picLocks noChangeAspect="1" noChangeArrowheads="1"/>
          </p:cNvPicPr>
          <p:nvPr/>
        </p:nvPicPr>
        <p:blipFill>
          <a:blip r:embed="rId4"/>
          <a:srcRect/>
          <a:stretch>
            <a:fillRect/>
          </a:stretch>
        </p:blipFill>
        <p:spPr bwMode="auto">
          <a:xfrm>
            <a:off x="4724400" y="2971800"/>
            <a:ext cx="2857354" cy="2819400"/>
          </a:xfrm>
          <a:prstGeom prst="rect">
            <a:avLst/>
          </a:prstGeom>
          <a:noFill/>
        </p:spPr>
      </p:pic>
      <p:sp>
        <p:nvSpPr>
          <p:cNvPr id="10" name="Rectangle 9"/>
          <p:cNvSpPr/>
          <p:nvPr/>
        </p:nvSpPr>
        <p:spPr>
          <a:xfrm>
            <a:off x="3048000" y="6019800"/>
            <a:ext cx="6096000" cy="838200"/>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schemeClr val="tx1"/>
                </a:solidFill>
                <a:latin typeface="Franklin Gothic Demi" pitchFamily="34" charset="0"/>
              </a:rPr>
              <a:t>LANDUSE</a:t>
            </a:r>
            <a:endParaRPr lang="en-US" sz="4000" dirty="0">
              <a:solidFill>
                <a:schemeClr val="tx1"/>
              </a:solidFill>
              <a:latin typeface="Franklin Gothic Demi" pitchFamily="34" charset="0"/>
            </a:endParaRPr>
          </a:p>
        </p:txBody>
      </p:sp>
      <p:sp>
        <p:nvSpPr>
          <p:cNvPr id="11" name="TextBox 10"/>
          <p:cNvSpPr txBox="1"/>
          <p:nvPr/>
        </p:nvSpPr>
        <p:spPr>
          <a:xfrm>
            <a:off x="914400" y="2633246"/>
            <a:ext cx="2438400" cy="338554"/>
          </a:xfrm>
          <a:prstGeom prst="rect">
            <a:avLst/>
          </a:prstGeom>
          <a:noFill/>
        </p:spPr>
        <p:txBody>
          <a:bodyPr wrap="square" rtlCol="0">
            <a:spAutoFit/>
          </a:bodyPr>
          <a:lstStyle/>
          <a:p>
            <a:r>
              <a:rPr lang="en-US" sz="1600" dirty="0" smtClean="0">
                <a:latin typeface="Franklin Gothic Demi" pitchFamily="34" charset="0"/>
              </a:rPr>
              <a:t>LANDUSE</a:t>
            </a:r>
            <a:endParaRPr lang="en-US" sz="1600" dirty="0">
              <a:latin typeface="Franklin Gothic Demi" pitchFamily="34" charset="0"/>
            </a:endParaRPr>
          </a:p>
        </p:txBody>
      </p:sp>
      <p:pic>
        <p:nvPicPr>
          <p:cNvPr id="38916" name="Picture 4" descr="C:\Users\Samanti\Desktop\Picture2.png"/>
          <p:cNvPicPr>
            <a:picLocks noChangeAspect="1" noChangeArrowheads="1"/>
          </p:cNvPicPr>
          <p:nvPr/>
        </p:nvPicPr>
        <p:blipFill>
          <a:blip r:embed="rId5"/>
          <a:srcRect/>
          <a:stretch>
            <a:fillRect/>
          </a:stretch>
        </p:blipFill>
        <p:spPr bwMode="auto">
          <a:xfrm>
            <a:off x="-1" y="3124200"/>
            <a:ext cx="3133585" cy="37338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Samanti\Desktop\final 007-Model.png"/>
          <p:cNvPicPr>
            <a:picLocks noChangeAspect="1" noChangeArrowheads="1"/>
          </p:cNvPicPr>
          <p:nvPr/>
        </p:nvPicPr>
        <p:blipFill>
          <a:blip r:embed="rId2"/>
          <a:srcRect/>
          <a:stretch>
            <a:fillRect/>
          </a:stretch>
        </p:blipFill>
        <p:spPr bwMode="auto">
          <a:xfrm rot="16200000">
            <a:off x="2911735" y="-320936"/>
            <a:ext cx="3320529" cy="9144002"/>
          </a:xfrm>
          <a:prstGeom prst="rect">
            <a:avLst/>
          </a:prstGeom>
          <a:noFill/>
        </p:spPr>
      </p:pic>
      <p:pic>
        <p:nvPicPr>
          <p:cNvPr id="6" name="Picture 5" descr="e.jpg"/>
          <p:cNvPicPr>
            <a:picLocks noChangeAspect="1"/>
          </p:cNvPicPr>
          <p:nvPr/>
        </p:nvPicPr>
        <p:blipFill>
          <a:blip r:embed="rId3" cstate="print"/>
          <a:stretch>
            <a:fillRect/>
          </a:stretch>
        </p:blipFill>
        <p:spPr>
          <a:xfrm rot="16200000">
            <a:off x="-66675" y="6010275"/>
            <a:ext cx="666750" cy="533400"/>
          </a:xfrm>
          <a:prstGeom prst="rect">
            <a:avLst/>
          </a:prstGeom>
        </p:spPr>
      </p:pic>
      <p:sp>
        <p:nvSpPr>
          <p:cNvPr id="37" name="Rectangle 36"/>
          <p:cNvSpPr/>
          <p:nvPr/>
        </p:nvSpPr>
        <p:spPr>
          <a:xfrm>
            <a:off x="0" y="0"/>
            <a:ext cx="9144000" cy="914400"/>
          </a:xfrm>
          <a:prstGeom prst="rect">
            <a:avLst/>
          </a:prstGeom>
          <a:solidFill>
            <a:schemeClr val="tx1">
              <a:lumMod val="65000"/>
              <a:lumOff val="3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4000" dirty="0" smtClean="0">
                <a:solidFill>
                  <a:schemeClr val="tx1"/>
                </a:solidFill>
                <a:latin typeface="Franklin Gothic Demi" pitchFamily="34" charset="0"/>
              </a:rPr>
              <a:t>GHAT IDENTIFY &amp; ACTIVITY PATTERN</a:t>
            </a:r>
            <a:endParaRPr lang="en-US" sz="4000" dirty="0">
              <a:solidFill>
                <a:schemeClr val="tx1"/>
              </a:solidFill>
              <a:latin typeface="Franklin Gothic Demi" pitchFamily="34" charset="0"/>
            </a:endParaRPr>
          </a:p>
        </p:txBody>
      </p:sp>
      <p:sp>
        <p:nvSpPr>
          <p:cNvPr id="5" name="TextBox 4"/>
          <p:cNvSpPr txBox="1"/>
          <p:nvPr/>
        </p:nvSpPr>
        <p:spPr>
          <a:xfrm>
            <a:off x="0" y="838200"/>
            <a:ext cx="8915400" cy="1846659"/>
          </a:xfrm>
          <a:prstGeom prst="rect">
            <a:avLst/>
          </a:prstGeom>
          <a:noFill/>
        </p:spPr>
        <p:txBody>
          <a:bodyPr wrap="square" rtlCol="0">
            <a:spAutoFit/>
          </a:bodyPr>
          <a:lstStyle/>
          <a:p>
            <a:r>
              <a:rPr lang="en-US" sz="2400" dirty="0" smtClean="0">
                <a:latin typeface="Franklin Gothic Demi" pitchFamily="34" charset="0"/>
                <a:ea typeface="Adobe Gothic Std B" pitchFamily="34" charset="-128"/>
              </a:rPr>
              <a:t>“GHAT” </a:t>
            </a:r>
            <a:r>
              <a:rPr lang="en-US" dirty="0" smtClean="0">
                <a:latin typeface="Franklin Gothic Demi" pitchFamily="34" charset="0"/>
                <a:ea typeface="Adobe Gothic Std B" pitchFamily="34" charset="-128"/>
              </a:rPr>
              <a:t>A CONNECTING POINT BETWEEN A LANDMASS AND A WATER BODY.</a:t>
            </a:r>
          </a:p>
          <a:p>
            <a:r>
              <a:rPr lang="en-US" dirty="0" smtClean="0">
                <a:latin typeface="Franklin Gothic Demi" pitchFamily="34" charset="0"/>
                <a:ea typeface="Adobe Gothic Std B" pitchFamily="34" charset="-128"/>
              </a:rPr>
              <a:t>  WE </a:t>
            </a:r>
            <a:r>
              <a:rPr lang="en-US" dirty="0" smtClean="0">
                <a:latin typeface="Franklin Gothic Demi" pitchFamily="34" charset="0"/>
                <a:ea typeface="Adobe Gothic Std B" pitchFamily="34" charset="-128"/>
              </a:rPr>
              <a:t>CAN CLASSIFY GHAT AS FOLLOWS BASED ON THEIR USE:</a:t>
            </a:r>
          </a:p>
          <a:p>
            <a:endParaRPr lang="en-US" dirty="0" smtClean="0">
              <a:latin typeface="Franklin Gothic Demi" pitchFamily="34" charset="0"/>
              <a:ea typeface="Adobe Gothic Std B" pitchFamily="34" charset="-128"/>
            </a:endParaRPr>
          </a:p>
          <a:p>
            <a:pPr>
              <a:buFont typeface="Wingdings" pitchFamily="2" charset="2"/>
              <a:buChar char="§"/>
            </a:pPr>
            <a:r>
              <a:rPr lang="en-US" dirty="0" smtClean="0">
                <a:latin typeface="Franklin Gothic Demi" pitchFamily="34" charset="0"/>
                <a:ea typeface="Adobe Gothic Std B" pitchFamily="34" charset="-128"/>
              </a:rPr>
              <a:t>RELIGIOUS GHAT</a:t>
            </a:r>
          </a:p>
          <a:p>
            <a:pPr>
              <a:buFont typeface="Wingdings" pitchFamily="2" charset="2"/>
              <a:buChar char="§"/>
            </a:pPr>
            <a:r>
              <a:rPr lang="en-US" dirty="0" smtClean="0">
                <a:latin typeface="Franklin Gothic Demi" pitchFamily="34" charset="0"/>
                <a:ea typeface="Adobe Gothic Std B" pitchFamily="34" charset="-128"/>
              </a:rPr>
              <a:t>CREMATORY GHAT</a:t>
            </a:r>
          </a:p>
          <a:p>
            <a:pPr>
              <a:buFont typeface="Wingdings" pitchFamily="2" charset="2"/>
              <a:buChar char="§"/>
            </a:pPr>
            <a:r>
              <a:rPr lang="en-US" dirty="0" smtClean="0">
                <a:latin typeface="Franklin Gothic Demi" pitchFamily="34" charset="0"/>
                <a:ea typeface="Adobe Gothic Std B" pitchFamily="34" charset="-128"/>
              </a:rPr>
              <a:t>GHAT USED FOR CLEANING</a:t>
            </a:r>
            <a:endParaRPr lang="en-US" dirty="0">
              <a:latin typeface="Franklin Gothic Demi" pitchFamily="34" charset="0"/>
              <a:ea typeface="Adobe Gothic Std B" pitchFamily="34" charset="-128"/>
            </a:endParaRPr>
          </a:p>
        </p:txBody>
      </p:sp>
      <p:sp>
        <p:nvSpPr>
          <p:cNvPr id="7" name="TextBox 6"/>
          <p:cNvSpPr txBox="1"/>
          <p:nvPr/>
        </p:nvSpPr>
        <p:spPr>
          <a:xfrm>
            <a:off x="685800" y="6107668"/>
            <a:ext cx="2971800" cy="369332"/>
          </a:xfrm>
          <a:prstGeom prst="rect">
            <a:avLst/>
          </a:prstGeom>
          <a:noFill/>
        </p:spPr>
        <p:txBody>
          <a:bodyPr wrap="square" rtlCol="0">
            <a:spAutoFit/>
          </a:bodyPr>
          <a:lstStyle/>
          <a:p>
            <a:r>
              <a:rPr lang="en-US" dirty="0" smtClean="0">
                <a:latin typeface="Franklin Gothic Demi" pitchFamily="34" charset="0"/>
              </a:rPr>
              <a:t>ACTIVITY PATTERN</a:t>
            </a:r>
            <a:endParaRPr lang="en-US" dirty="0">
              <a:latin typeface="Franklin Gothic Demi"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971490"/>
            <a:ext cx="1438214" cy="400110"/>
          </a:xfrm>
          <a:prstGeom prst="rect">
            <a:avLst/>
          </a:prstGeom>
        </p:spPr>
        <p:txBody>
          <a:bodyPr wrap="none">
            <a:spAutoFit/>
          </a:bodyPr>
          <a:lstStyle/>
          <a:p>
            <a:r>
              <a:rPr lang="en-US" sz="2000" dirty="0" smtClean="0">
                <a:latin typeface="Franklin Gothic Demi" pitchFamily="34" charset="0"/>
              </a:rPr>
              <a:t>ECONOMIC</a:t>
            </a:r>
            <a:endParaRPr lang="en-US" sz="2000" dirty="0">
              <a:latin typeface="Franklin Gothic Demi" pitchFamily="34" charset="0"/>
            </a:endParaRPr>
          </a:p>
        </p:txBody>
      </p:sp>
      <p:sp>
        <p:nvSpPr>
          <p:cNvPr id="6" name="Rectangle 5"/>
          <p:cNvSpPr/>
          <p:nvPr/>
        </p:nvSpPr>
        <p:spPr>
          <a:xfrm>
            <a:off x="1447800" y="1676400"/>
            <a:ext cx="4572000" cy="2800767"/>
          </a:xfrm>
          <a:prstGeom prst="rect">
            <a:avLst/>
          </a:prstGeom>
        </p:spPr>
        <p:txBody>
          <a:bodyPr>
            <a:spAutoFit/>
          </a:bodyPr>
          <a:lstStyle/>
          <a:p>
            <a:r>
              <a:rPr lang="en-US" sz="1600" dirty="0" smtClean="0">
                <a:latin typeface="Franklin Gothic Demi" pitchFamily="34" charset="0"/>
              </a:rPr>
              <a:t>KHAGDOHOR GHAT</a:t>
            </a:r>
          </a:p>
          <a:p>
            <a:endParaRPr lang="en-US" sz="1600" dirty="0" smtClean="0">
              <a:latin typeface="Franklin Gothic Demi" pitchFamily="34" charset="0"/>
            </a:endParaRPr>
          </a:p>
          <a:p>
            <a:r>
              <a:rPr lang="en-US" sz="1600" dirty="0" smtClean="0">
                <a:latin typeface="Franklin Gothic Demi" pitchFamily="34" charset="0"/>
              </a:rPr>
              <a:t>KATAKHALI GHAT</a:t>
            </a:r>
          </a:p>
          <a:p>
            <a:endParaRPr lang="en-US" sz="1600" dirty="0" smtClean="0">
              <a:latin typeface="Franklin Gothic Demi" pitchFamily="34" charset="0"/>
            </a:endParaRPr>
          </a:p>
          <a:p>
            <a:r>
              <a:rPr lang="en-US" sz="1600" dirty="0" smtClean="0">
                <a:latin typeface="Franklin Gothic Demi" pitchFamily="34" charset="0"/>
              </a:rPr>
              <a:t>KACHARI GHAT </a:t>
            </a:r>
          </a:p>
          <a:p>
            <a:endParaRPr lang="en-US" sz="1600" dirty="0" smtClean="0">
              <a:latin typeface="Franklin Gothic Demi" pitchFamily="34" charset="0"/>
            </a:endParaRPr>
          </a:p>
          <a:p>
            <a:r>
              <a:rPr lang="en-US" sz="1600" dirty="0" smtClean="0">
                <a:latin typeface="Franklin Gothic Demi" pitchFamily="34" charset="0"/>
              </a:rPr>
              <a:t>THANA GHAT</a:t>
            </a:r>
          </a:p>
          <a:p>
            <a:endParaRPr lang="en-US" sz="1600" dirty="0" smtClean="0">
              <a:latin typeface="Franklin Gothic Demi" pitchFamily="34" charset="0"/>
            </a:endParaRPr>
          </a:p>
          <a:p>
            <a:r>
              <a:rPr lang="en-US" sz="1600" dirty="0" smtClean="0">
                <a:latin typeface="Franklin Gothic Demi" pitchFamily="34" charset="0"/>
              </a:rPr>
              <a:t>GUDARA GHAT</a:t>
            </a:r>
          </a:p>
          <a:p>
            <a:endParaRPr lang="en-US" sz="1600" dirty="0" smtClean="0">
              <a:latin typeface="Franklin Gothic Demi" pitchFamily="34" charset="0"/>
            </a:endParaRPr>
          </a:p>
          <a:p>
            <a:r>
              <a:rPr lang="en-US" sz="1600" dirty="0" smtClean="0">
                <a:latin typeface="Franklin Gothic Demi" pitchFamily="34" charset="0"/>
              </a:rPr>
              <a:t>TEKER PAR GHAT</a:t>
            </a:r>
            <a:endParaRPr lang="en-US" sz="1600" dirty="0">
              <a:latin typeface="Franklin Gothic Demi" pitchFamily="34" charset="0"/>
            </a:endParaRPr>
          </a:p>
        </p:txBody>
      </p:sp>
      <p:graphicFrame>
        <p:nvGraphicFramePr>
          <p:cNvPr id="18" name="Table 17"/>
          <p:cNvGraphicFramePr>
            <a:graphicFrameLocks noGrp="1"/>
          </p:cNvGraphicFramePr>
          <p:nvPr/>
        </p:nvGraphicFramePr>
        <p:xfrm>
          <a:off x="1447800" y="990600"/>
          <a:ext cx="1662545" cy="365760"/>
        </p:xfrm>
        <a:graphic>
          <a:graphicData uri="http://schemas.openxmlformats.org/drawingml/2006/table">
            <a:tbl>
              <a:tblPr/>
              <a:tblGrid>
                <a:gridCol w="1662545"/>
              </a:tblGrid>
              <a:tr h="315884">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21" name="Rectangle 20"/>
          <p:cNvSpPr/>
          <p:nvPr/>
        </p:nvSpPr>
        <p:spPr>
          <a:xfrm>
            <a:off x="5505796" y="1066800"/>
            <a:ext cx="1643207" cy="400110"/>
          </a:xfrm>
          <a:prstGeom prst="rect">
            <a:avLst/>
          </a:prstGeom>
        </p:spPr>
        <p:txBody>
          <a:bodyPr wrap="none">
            <a:spAutoFit/>
          </a:bodyPr>
          <a:lstStyle/>
          <a:p>
            <a:r>
              <a:rPr lang="en-US" sz="2000" dirty="0" smtClean="0">
                <a:latin typeface="Franklin Gothic Demi" pitchFamily="34" charset="0"/>
              </a:rPr>
              <a:t>RECREATION</a:t>
            </a:r>
            <a:endParaRPr lang="en-US" sz="2000" dirty="0">
              <a:latin typeface="Franklin Gothic Demi" pitchFamily="34" charset="0"/>
            </a:endParaRPr>
          </a:p>
        </p:txBody>
      </p:sp>
      <p:graphicFrame>
        <p:nvGraphicFramePr>
          <p:cNvPr id="22" name="Table 21"/>
          <p:cNvGraphicFramePr>
            <a:graphicFrameLocks noGrp="1"/>
          </p:cNvGraphicFramePr>
          <p:nvPr/>
        </p:nvGraphicFramePr>
        <p:xfrm>
          <a:off x="5505796" y="1066800"/>
          <a:ext cx="1600200" cy="381000"/>
        </p:xfrm>
        <a:graphic>
          <a:graphicData uri="http://schemas.openxmlformats.org/drawingml/2006/table">
            <a:tbl>
              <a:tblPr/>
              <a:tblGrid>
                <a:gridCol w="1600200"/>
              </a:tblGrid>
              <a:tr h="381000">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23" name="Rectangle 22"/>
          <p:cNvSpPr/>
          <p:nvPr/>
        </p:nvSpPr>
        <p:spPr>
          <a:xfrm>
            <a:off x="5410200" y="1752600"/>
            <a:ext cx="3124200" cy="1323439"/>
          </a:xfrm>
          <a:prstGeom prst="rect">
            <a:avLst/>
          </a:prstGeom>
        </p:spPr>
        <p:txBody>
          <a:bodyPr wrap="square">
            <a:spAutoFit/>
          </a:bodyPr>
          <a:lstStyle/>
          <a:p>
            <a:r>
              <a:rPr lang="en-US" sz="1600" dirty="0" smtClean="0">
                <a:latin typeface="Franklin Gothic Demi" pitchFamily="34" charset="0"/>
              </a:rPr>
              <a:t>PARK GHAT</a:t>
            </a:r>
          </a:p>
          <a:p>
            <a:endParaRPr lang="en-US" sz="1600" dirty="0" smtClean="0">
              <a:latin typeface="Franklin Gothic Demi" pitchFamily="34" charset="0"/>
            </a:endParaRPr>
          </a:p>
          <a:p>
            <a:r>
              <a:rPr lang="en-US" sz="1600" dirty="0" smtClean="0">
                <a:latin typeface="Franklin Gothic Demi" pitchFamily="34" charset="0"/>
              </a:rPr>
              <a:t>BOISHAKHI MONCHO GHAT</a:t>
            </a:r>
          </a:p>
          <a:p>
            <a:endParaRPr lang="en-US" sz="1600" dirty="0" smtClean="0">
              <a:latin typeface="Franklin Gothic Demi" pitchFamily="34" charset="0"/>
            </a:endParaRPr>
          </a:p>
          <a:p>
            <a:r>
              <a:rPr lang="en-US" sz="1600" dirty="0" smtClean="0">
                <a:latin typeface="Franklin Gothic Demi" pitchFamily="34" charset="0"/>
              </a:rPr>
              <a:t>BOTANICAL GARDEN GHAT</a:t>
            </a:r>
            <a:endParaRPr lang="en-US" sz="1600" dirty="0">
              <a:latin typeface="Franklin Gothic Demi" pitchFamily="34" charset="0"/>
            </a:endParaRPr>
          </a:p>
        </p:txBody>
      </p:sp>
      <p:sp>
        <p:nvSpPr>
          <p:cNvPr id="28" name="Rectangle 27"/>
          <p:cNvSpPr/>
          <p:nvPr/>
        </p:nvSpPr>
        <p:spPr>
          <a:xfrm>
            <a:off x="5410200" y="3904833"/>
            <a:ext cx="4648200" cy="2800767"/>
          </a:xfrm>
          <a:prstGeom prst="rect">
            <a:avLst/>
          </a:prstGeom>
        </p:spPr>
        <p:txBody>
          <a:bodyPr wrap="square">
            <a:spAutoFit/>
          </a:bodyPr>
          <a:lstStyle/>
          <a:p>
            <a:r>
              <a:rPr lang="en-US" sz="1600" dirty="0" smtClean="0">
                <a:latin typeface="Franklin Gothic Demi" pitchFamily="34" charset="0"/>
              </a:rPr>
              <a:t>JAILKHANA GHAT</a:t>
            </a:r>
          </a:p>
          <a:p>
            <a:endParaRPr lang="en-US" sz="1600" dirty="0" smtClean="0">
              <a:latin typeface="Franklin Gothic Demi" pitchFamily="34" charset="0"/>
            </a:endParaRPr>
          </a:p>
          <a:p>
            <a:r>
              <a:rPr lang="en-US" sz="1600" dirty="0" smtClean="0">
                <a:latin typeface="Franklin Gothic Demi" pitchFamily="34" charset="0"/>
              </a:rPr>
              <a:t>KACHARI GHAT</a:t>
            </a:r>
          </a:p>
          <a:p>
            <a:endParaRPr lang="en-US" sz="1600" dirty="0" smtClean="0">
              <a:latin typeface="Franklin Gothic Demi" pitchFamily="34" charset="0"/>
            </a:endParaRPr>
          </a:p>
          <a:p>
            <a:r>
              <a:rPr lang="en-US" sz="1600" dirty="0" smtClean="0">
                <a:latin typeface="Franklin Gothic Demi" pitchFamily="34" charset="0"/>
              </a:rPr>
              <a:t>THANA GHAT</a:t>
            </a:r>
          </a:p>
          <a:p>
            <a:endParaRPr lang="en-US" sz="1600" dirty="0" smtClean="0">
              <a:latin typeface="Franklin Gothic Demi" pitchFamily="34" charset="0"/>
            </a:endParaRPr>
          </a:p>
          <a:p>
            <a:r>
              <a:rPr lang="en-US" sz="1600" dirty="0" smtClean="0">
                <a:latin typeface="Franklin Gothic Demi" pitchFamily="34" charset="0"/>
              </a:rPr>
              <a:t>GUDARA GHAT</a:t>
            </a:r>
          </a:p>
          <a:p>
            <a:endParaRPr lang="en-US" sz="1600" dirty="0" smtClean="0">
              <a:latin typeface="Franklin Gothic Demi" pitchFamily="34" charset="0"/>
            </a:endParaRPr>
          </a:p>
          <a:p>
            <a:r>
              <a:rPr lang="en-US" sz="1600" dirty="0" smtClean="0">
                <a:latin typeface="Franklin Gothic Demi" pitchFamily="34" charset="0"/>
              </a:rPr>
              <a:t>PARK GHAT</a:t>
            </a:r>
          </a:p>
          <a:p>
            <a:endParaRPr lang="en-US" sz="1600" dirty="0" smtClean="0">
              <a:latin typeface="Franklin Gothic Demi" pitchFamily="34" charset="0"/>
            </a:endParaRPr>
          </a:p>
          <a:p>
            <a:r>
              <a:rPr lang="en-US" sz="1600" dirty="0" smtClean="0">
                <a:latin typeface="Franklin Gothic Demi" pitchFamily="34" charset="0"/>
              </a:rPr>
              <a:t>RAILWAY STAFF QUARTER GHAT</a:t>
            </a:r>
            <a:endParaRPr lang="en-US" sz="1600" dirty="0">
              <a:latin typeface="Franklin Gothic Demi" pitchFamily="34" charset="0"/>
            </a:endParaRPr>
          </a:p>
        </p:txBody>
      </p:sp>
      <p:sp>
        <p:nvSpPr>
          <p:cNvPr id="32" name="Rectangle 31"/>
          <p:cNvSpPr/>
          <p:nvPr/>
        </p:nvSpPr>
        <p:spPr>
          <a:xfrm>
            <a:off x="1475018" y="4705290"/>
            <a:ext cx="1420582" cy="400110"/>
          </a:xfrm>
          <a:prstGeom prst="rect">
            <a:avLst/>
          </a:prstGeom>
        </p:spPr>
        <p:txBody>
          <a:bodyPr wrap="none">
            <a:spAutoFit/>
          </a:bodyPr>
          <a:lstStyle/>
          <a:p>
            <a:r>
              <a:rPr lang="en-US" sz="2000" dirty="0" smtClean="0">
                <a:latin typeface="Franklin Gothic Demi" pitchFamily="34" charset="0"/>
              </a:rPr>
              <a:t>RELIGIOUS</a:t>
            </a:r>
            <a:endParaRPr lang="en-US" sz="2000" dirty="0">
              <a:latin typeface="Franklin Gothic Demi" pitchFamily="34" charset="0"/>
            </a:endParaRPr>
          </a:p>
        </p:txBody>
      </p:sp>
      <p:sp>
        <p:nvSpPr>
          <p:cNvPr id="33" name="TextBox 18"/>
          <p:cNvSpPr txBox="1">
            <a:spLocks noChangeArrowheads="1"/>
          </p:cNvSpPr>
          <p:nvPr/>
        </p:nvSpPr>
        <p:spPr bwMode="auto">
          <a:xfrm>
            <a:off x="1447800" y="5229761"/>
            <a:ext cx="1608902" cy="1323439"/>
          </a:xfrm>
          <a:prstGeom prst="rect">
            <a:avLst/>
          </a:prstGeom>
          <a:noFill/>
          <a:ln w="9525">
            <a:noFill/>
            <a:miter lim="800000"/>
            <a:headEnd/>
            <a:tailEnd/>
          </a:ln>
        </p:spPr>
        <p:txBody>
          <a:bodyPr wrap="none">
            <a:spAutoFit/>
          </a:bodyPr>
          <a:lstStyle/>
          <a:p>
            <a:r>
              <a:rPr lang="en-US" sz="1600" dirty="0">
                <a:latin typeface="Franklin Gothic Demi" pitchFamily="34" charset="0"/>
              </a:rPr>
              <a:t>SHOSHAN GHAT</a:t>
            </a:r>
          </a:p>
          <a:p>
            <a:endParaRPr lang="en-US" sz="1600" dirty="0">
              <a:latin typeface="Franklin Gothic Demi" pitchFamily="34" charset="0"/>
            </a:endParaRPr>
          </a:p>
          <a:p>
            <a:r>
              <a:rPr lang="en-US" sz="1600" dirty="0">
                <a:latin typeface="Franklin Gothic Demi" pitchFamily="34" charset="0"/>
              </a:rPr>
              <a:t>KALIBARI GHAT</a:t>
            </a:r>
          </a:p>
          <a:p>
            <a:endParaRPr lang="en-US" sz="1600" dirty="0">
              <a:latin typeface="Franklin Gothic Demi" pitchFamily="34" charset="0"/>
            </a:endParaRPr>
          </a:p>
          <a:p>
            <a:r>
              <a:rPr lang="en-US" sz="1600" dirty="0">
                <a:latin typeface="Franklin Gothic Demi" pitchFamily="34" charset="0"/>
              </a:rPr>
              <a:t>JUBLEE GHAT</a:t>
            </a:r>
          </a:p>
        </p:txBody>
      </p:sp>
      <p:graphicFrame>
        <p:nvGraphicFramePr>
          <p:cNvPr id="34" name="Table 33"/>
          <p:cNvGraphicFramePr>
            <a:graphicFrameLocks noGrp="1"/>
          </p:cNvGraphicFramePr>
          <p:nvPr/>
        </p:nvGraphicFramePr>
        <p:xfrm>
          <a:off x="1447800" y="4724400"/>
          <a:ext cx="1490749" cy="365760"/>
        </p:xfrm>
        <a:graphic>
          <a:graphicData uri="http://schemas.openxmlformats.org/drawingml/2006/table">
            <a:tbl>
              <a:tblPr/>
              <a:tblGrid>
                <a:gridCol w="1490749"/>
              </a:tblGrid>
              <a:tr h="340822">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42" name="Rectangle 41"/>
          <p:cNvSpPr/>
          <p:nvPr/>
        </p:nvSpPr>
        <p:spPr>
          <a:xfrm>
            <a:off x="990600" y="1143000"/>
            <a:ext cx="76200" cy="3276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1066800" y="22098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Arrow 43"/>
          <p:cNvSpPr/>
          <p:nvPr/>
        </p:nvSpPr>
        <p:spPr>
          <a:xfrm>
            <a:off x="1066800" y="27432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ight Arrow 44"/>
          <p:cNvSpPr/>
          <p:nvPr/>
        </p:nvSpPr>
        <p:spPr>
          <a:xfrm>
            <a:off x="1066800" y="32004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ight Arrow 45"/>
          <p:cNvSpPr/>
          <p:nvPr/>
        </p:nvSpPr>
        <p:spPr>
          <a:xfrm>
            <a:off x="1066800" y="37338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Arrow 46"/>
          <p:cNvSpPr/>
          <p:nvPr/>
        </p:nvSpPr>
        <p:spPr>
          <a:xfrm>
            <a:off x="1066800" y="41910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Arrow 47"/>
          <p:cNvSpPr/>
          <p:nvPr/>
        </p:nvSpPr>
        <p:spPr>
          <a:xfrm>
            <a:off x="1066800" y="17526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p:cNvSpPr/>
          <p:nvPr/>
        </p:nvSpPr>
        <p:spPr>
          <a:xfrm>
            <a:off x="5029200" y="1219200"/>
            <a:ext cx="76200" cy="1752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ight Arrow 51"/>
          <p:cNvSpPr/>
          <p:nvPr/>
        </p:nvSpPr>
        <p:spPr>
          <a:xfrm>
            <a:off x="5105400" y="22860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ight Arrow 52"/>
          <p:cNvSpPr/>
          <p:nvPr/>
        </p:nvSpPr>
        <p:spPr>
          <a:xfrm>
            <a:off x="5105400" y="27432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ight Arrow 54"/>
          <p:cNvSpPr/>
          <p:nvPr/>
        </p:nvSpPr>
        <p:spPr>
          <a:xfrm>
            <a:off x="5105400" y="17526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ight Arrow 58"/>
          <p:cNvSpPr/>
          <p:nvPr/>
        </p:nvSpPr>
        <p:spPr>
          <a:xfrm>
            <a:off x="1066800" y="53340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ight Arrow 59"/>
          <p:cNvSpPr/>
          <p:nvPr/>
        </p:nvSpPr>
        <p:spPr>
          <a:xfrm>
            <a:off x="1066800" y="57150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ight Arrow 60"/>
          <p:cNvSpPr/>
          <p:nvPr/>
        </p:nvSpPr>
        <p:spPr>
          <a:xfrm>
            <a:off x="1066800" y="63246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p:cNvSpPr/>
          <p:nvPr/>
        </p:nvSpPr>
        <p:spPr>
          <a:xfrm>
            <a:off x="990600" y="4953000"/>
            <a:ext cx="76200" cy="1600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0" y="0"/>
            <a:ext cx="9144000" cy="838200"/>
          </a:xfrm>
          <a:prstGeom prst="rect">
            <a:avLst/>
          </a:prstGeom>
          <a:solidFill>
            <a:schemeClr val="tx1">
              <a:lumMod val="65000"/>
              <a:lumOff val="35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 name="Title 1"/>
          <p:cNvSpPr>
            <a:spLocks noGrp="1"/>
          </p:cNvSpPr>
          <p:nvPr>
            <p:ph type="title"/>
          </p:nvPr>
        </p:nvSpPr>
        <p:spPr>
          <a:xfrm>
            <a:off x="457200" y="-76200"/>
            <a:ext cx="8686800" cy="990600"/>
          </a:xfrm>
        </p:spPr>
        <p:txBody>
          <a:bodyPr/>
          <a:lstStyle/>
          <a:p>
            <a:pPr algn="r" eaLnBrk="1" hangingPunct="1">
              <a:defRPr/>
            </a:pPr>
            <a:r>
              <a:rPr lang="en-US" sz="4000" dirty="0" smtClean="0">
                <a:latin typeface="Franklin Gothic Demi" pitchFamily="34" charset="0"/>
              </a:rPr>
              <a:t>CLASSIFICATION OF GHATS</a:t>
            </a:r>
          </a:p>
        </p:txBody>
      </p:sp>
      <p:sp>
        <p:nvSpPr>
          <p:cNvPr id="69" name="Rectangle 68"/>
          <p:cNvSpPr/>
          <p:nvPr/>
        </p:nvSpPr>
        <p:spPr>
          <a:xfrm>
            <a:off x="5486400" y="3429000"/>
            <a:ext cx="2217851" cy="400110"/>
          </a:xfrm>
          <a:prstGeom prst="rect">
            <a:avLst/>
          </a:prstGeom>
        </p:spPr>
        <p:txBody>
          <a:bodyPr wrap="none">
            <a:spAutoFit/>
          </a:bodyPr>
          <a:lstStyle/>
          <a:p>
            <a:r>
              <a:rPr lang="en-US" sz="2000" dirty="0" smtClean="0">
                <a:latin typeface="Franklin Gothic Demi" pitchFamily="34" charset="0"/>
              </a:rPr>
              <a:t>TRANSPORTATION</a:t>
            </a:r>
            <a:endParaRPr lang="en-US" sz="2000" dirty="0">
              <a:latin typeface="Franklin Gothic Demi" pitchFamily="34" charset="0"/>
            </a:endParaRPr>
          </a:p>
        </p:txBody>
      </p:sp>
      <p:graphicFrame>
        <p:nvGraphicFramePr>
          <p:cNvPr id="70" name="Table 69"/>
          <p:cNvGraphicFramePr>
            <a:graphicFrameLocks noGrp="1"/>
          </p:cNvGraphicFramePr>
          <p:nvPr/>
        </p:nvGraphicFramePr>
        <p:xfrm>
          <a:off x="5421284" y="3429000"/>
          <a:ext cx="2503516" cy="365760"/>
        </p:xfrm>
        <a:graphic>
          <a:graphicData uri="http://schemas.openxmlformats.org/drawingml/2006/table">
            <a:tbl>
              <a:tblPr/>
              <a:tblGrid>
                <a:gridCol w="2503516"/>
              </a:tblGrid>
              <a:tr h="266008">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
        <p:nvSpPr>
          <p:cNvPr id="75" name="Rectangle 74"/>
          <p:cNvSpPr/>
          <p:nvPr/>
        </p:nvSpPr>
        <p:spPr>
          <a:xfrm>
            <a:off x="5029200" y="3581400"/>
            <a:ext cx="76200" cy="2971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ight Arrow 80"/>
          <p:cNvSpPr/>
          <p:nvPr/>
        </p:nvSpPr>
        <p:spPr>
          <a:xfrm>
            <a:off x="5029200" y="49530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ight Arrow 81"/>
          <p:cNvSpPr/>
          <p:nvPr/>
        </p:nvSpPr>
        <p:spPr>
          <a:xfrm>
            <a:off x="5029200" y="54102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ight Arrow 82"/>
          <p:cNvSpPr/>
          <p:nvPr/>
        </p:nvSpPr>
        <p:spPr>
          <a:xfrm>
            <a:off x="5029200" y="59436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ight Arrow 83"/>
          <p:cNvSpPr/>
          <p:nvPr/>
        </p:nvSpPr>
        <p:spPr>
          <a:xfrm>
            <a:off x="5029200" y="64008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Right Arrow 85"/>
          <p:cNvSpPr/>
          <p:nvPr/>
        </p:nvSpPr>
        <p:spPr>
          <a:xfrm>
            <a:off x="5029200" y="38862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ight Arrow 86"/>
          <p:cNvSpPr/>
          <p:nvPr/>
        </p:nvSpPr>
        <p:spPr>
          <a:xfrm>
            <a:off x="5029200" y="4419600"/>
            <a:ext cx="381000" cy="2286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p:cNvSpPr/>
          <p:nvPr/>
        </p:nvSpPr>
        <p:spPr>
          <a:xfrm>
            <a:off x="990600" y="1143000"/>
            <a:ext cx="4572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5029200" y="1219200"/>
            <a:ext cx="4572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p:cNvSpPr/>
          <p:nvPr/>
        </p:nvSpPr>
        <p:spPr>
          <a:xfrm flipV="1">
            <a:off x="990600" y="4876800"/>
            <a:ext cx="457200" cy="762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029200" y="3581400"/>
            <a:ext cx="381000" cy="4571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a:stretch>
            <a:fillRect/>
          </a:stretch>
        </p:blipFill>
        <p:spPr bwMode="auto">
          <a:xfrm>
            <a:off x="228600" y="914400"/>
            <a:ext cx="8551267" cy="4807740"/>
          </a:xfrm>
          <a:prstGeom prst="rect">
            <a:avLst/>
          </a:prstGeom>
          <a:noFill/>
          <a:ln w="9525">
            <a:noFill/>
            <a:miter lim="800000"/>
            <a:headEnd/>
            <a:tailEnd/>
          </a:ln>
          <a:effectLst/>
        </p:spPr>
      </p:pic>
      <p:pic>
        <p:nvPicPr>
          <p:cNvPr id="25" name="Picture 4" descr="C:\Users\wasif\Desktop\pppp.PNG"/>
          <p:cNvPicPr>
            <a:picLocks noChangeAspect="1" noChangeArrowheads="1"/>
          </p:cNvPicPr>
          <p:nvPr/>
        </p:nvPicPr>
        <p:blipFill>
          <a:blip r:embed="rId3"/>
          <a:srcRect/>
          <a:stretch>
            <a:fillRect/>
          </a:stretch>
        </p:blipFill>
        <p:spPr bwMode="auto">
          <a:xfrm>
            <a:off x="-228601" y="4495800"/>
            <a:ext cx="6318887" cy="2362200"/>
          </a:xfrm>
          <a:prstGeom prst="rect">
            <a:avLst/>
          </a:prstGeom>
          <a:noFill/>
        </p:spPr>
      </p:pic>
      <p:pic>
        <p:nvPicPr>
          <p:cNvPr id="4100" name="Picture 4" descr="F:\work\4 1 urban\presen\final presentetion\SEWR.png"/>
          <p:cNvPicPr>
            <a:picLocks noChangeAspect="1" noChangeArrowheads="1"/>
          </p:cNvPicPr>
          <p:nvPr/>
        </p:nvPicPr>
        <p:blipFill>
          <a:blip r:embed="rId4" cstate="print"/>
          <a:srcRect/>
          <a:stretch>
            <a:fillRect/>
          </a:stretch>
        </p:blipFill>
        <p:spPr bwMode="auto">
          <a:xfrm>
            <a:off x="228600" y="104423"/>
            <a:ext cx="8579425" cy="1800577"/>
          </a:xfrm>
          <a:prstGeom prst="rect">
            <a:avLst/>
          </a:prstGeom>
          <a:noFill/>
        </p:spPr>
      </p:pic>
      <p:sp>
        <p:nvSpPr>
          <p:cNvPr id="11" name="Oval 10"/>
          <p:cNvSpPr/>
          <p:nvPr/>
        </p:nvSpPr>
        <p:spPr>
          <a:xfrm>
            <a:off x="6888481" y="1219200"/>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5669281" y="762000"/>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4526281" y="457200"/>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543800" y="1371600"/>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001000" y="1371600"/>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419600" y="457200"/>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343400" y="411481"/>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191000" y="381000"/>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383281" y="335281"/>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819400" y="457200"/>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67000" y="487681"/>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66800" y="944881"/>
            <a:ext cx="45719" cy="4571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685800" y="1916668"/>
            <a:ext cx="2743200" cy="338554"/>
          </a:xfrm>
          <a:prstGeom prst="rect">
            <a:avLst/>
          </a:prstGeom>
          <a:noFill/>
        </p:spPr>
        <p:txBody>
          <a:bodyPr wrap="square" rtlCol="0">
            <a:spAutoFit/>
          </a:bodyPr>
          <a:lstStyle/>
          <a:p>
            <a:r>
              <a:rPr lang="en-US" sz="1600" dirty="0" smtClean="0">
                <a:latin typeface="Franklin Gothic Demi" pitchFamily="34" charset="0"/>
              </a:rPr>
              <a:t>SEWERAGE OUTLET</a:t>
            </a:r>
            <a:endParaRPr lang="en-US" sz="1600" dirty="0">
              <a:latin typeface="Franklin Gothic Demi" pitchFamily="34" charset="0"/>
            </a:endParaRPr>
          </a:p>
        </p:txBody>
      </p:sp>
      <p:sp>
        <p:nvSpPr>
          <p:cNvPr id="24" name="TextBox 23"/>
          <p:cNvSpPr txBox="1"/>
          <p:nvPr/>
        </p:nvSpPr>
        <p:spPr>
          <a:xfrm>
            <a:off x="685800" y="4233446"/>
            <a:ext cx="2743200" cy="338554"/>
          </a:xfrm>
          <a:prstGeom prst="rect">
            <a:avLst/>
          </a:prstGeom>
          <a:noFill/>
        </p:spPr>
        <p:txBody>
          <a:bodyPr wrap="square" rtlCol="0">
            <a:spAutoFit/>
          </a:bodyPr>
          <a:lstStyle/>
          <a:p>
            <a:r>
              <a:rPr lang="en-US" sz="1600" dirty="0" smtClean="0">
                <a:latin typeface="Franklin Gothic Demi" pitchFamily="34" charset="0"/>
              </a:rPr>
              <a:t>CONTOUR</a:t>
            </a:r>
            <a:endParaRPr lang="en-US" sz="1600" dirty="0">
              <a:latin typeface="Franklin Gothic Demi" pitchFamily="34" charset="0"/>
            </a:endParaRPr>
          </a:p>
        </p:txBody>
      </p:sp>
      <p:pic>
        <p:nvPicPr>
          <p:cNvPr id="27" name="Picture 26" descr="e.jpg"/>
          <p:cNvPicPr>
            <a:picLocks noChangeAspect="1"/>
          </p:cNvPicPr>
          <p:nvPr/>
        </p:nvPicPr>
        <p:blipFill>
          <a:blip r:embed="rId5" cstate="print"/>
          <a:stretch>
            <a:fillRect/>
          </a:stretch>
        </p:blipFill>
        <p:spPr>
          <a:xfrm rot="16200000">
            <a:off x="171450" y="1924050"/>
            <a:ext cx="571500" cy="457200"/>
          </a:xfrm>
          <a:prstGeom prst="rect">
            <a:avLst/>
          </a:prstGeom>
        </p:spPr>
      </p:pic>
      <p:pic>
        <p:nvPicPr>
          <p:cNvPr id="28" name="Picture 27" descr="e.jpg"/>
          <p:cNvPicPr>
            <a:picLocks noChangeAspect="1"/>
          </p:cNvPicPr>
          <p:nvPr/>
        </p:nvPicPr>
        <p:blipFill>
          <a:blip r:embed="rId5" cstate="print"/>
          <a:stretch>
            <a:fillRect/>
          </a:stretch>
        </p:blipFill>
        <p:spPr>
          <a:xfrm rot="16200000">
            <a:off x="171450" y="4171950"/>
            <a:ext cx="571500" cy="4572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1565</TotalTime>
  <Words>1460</Words>
  <Application>Microsoft Office PowerPoint</Application>
  <PresentationFormat>On-screen Show (4:3)</PresentationFormat>
  <Paragraphs>367</Paragraphs>
  <Slides>29</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Acrobat Document</vt:lpstr>
      <vt:lpstr>Slide 1</vt:lpstr>
      <vt:lpstr>Slide 2</vt:lpstr>
      <vt:lpstr>Slide 3</vt:lpstr>
      <vt:lpstr>Slide 4</vt:lpstr>
      <vt:lpstr>Slide 5</vt:lpstr>
      <vt:lpstr>Slide 6</vt:lpstr>
      <vt:lpstr>Slide 7</vt:lpstr>
      <vt:lpstr>CLASSIFICATION OF GHATS</vt:lpstr>
      <vt:lpstr>Slide 9</vt:lpstr>
      <vt:lpstr>Slide 10</vt:lpstr>
      <vt:lpstr>Slide 11</vt:lpstr>
      <vt:lpstr> CLUSTER :1</vt:lpstr>
      <vt:lpstr>CLUSTER 2</vt:lpstr>
      <vt:lpstr>CLUSTER 3</vt:lpstr>
      <vt:lpstr>CLUSTER 4</vt:lpstr>
      <vt:lpstr>Slide 16</vt:lpstr>
      <vt:lpstr>Slide 17</vt:lpstr>
      <vt:lpstr>CLUSTER :6</vt:lpstr>
      <vt:lpstr>CASE STUDY 1: SABARMATI RIVERFRONT DEVELOPMENT PROJECT</vt:lpstr>
      <vt:lpstr>CASE STUDY 2  TRANS GANGA RIVERFRONT DEVELOPMENT</vt:lpstr>
      <vt:lpstr>CASE STUDY 3  BRAHMAPUTRA RIVERFRONT DEVELOPMENT       GUWAHATI, ASSAM (ONGOING)</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wasif</dc:creator>
  <cp:lastModifiedBy>Samanti</cp:lastModifiedBy>
  <cp:revision>244</cp:revision>
  <dcterms:created xsi:type="dcterms:W3CDTF">2014-12-08T04:43:39Z</dcterms:created>
  <dcterms:modified xsi:type="dcterms:W3CDTF">2014-12-22T14:08:34Z</dcterms:modified>
</cp:coreProperties>
</file>