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1"/>
  </p:sldMasterIdLst>
  <p:sldIdLst>
    <p:sldId id="256" r:id="rId2"/>
    <p:sldId id="321" r:id="rId3"/>
    <p:sldId id="325" r:id="rId4"/>
    <p:sldId id="280" r:id="rId5"/>
    <p:sldId id="281" r:id="rId6"/>
    <p:sldId id="282" r:id="rId7"/>
    <p:sldId id="336" r:id="rId8"/>
    <p:sldId id="337" r:id="rId9"/>
    <p:sldId id="283" r:id="rId10"/>
    <p:sldId id="284" r:id="rId11"/>
    <p:sldId id="285" r:id="rId12"/>
    <p:sldId id="286" r:id="rId13"/>
    <p:sldId id="287" r:id="rId14"/>
    <p:sldId id="288" r:id="rId15"/>
    <p:sldId id="289" r:id="rId16"/>
    <p:sldId id="290" r:id="rId17"/>
    <p:sldId id="291" r:id="rId18"/>
    <p:sldId id="292" r:id="rId19"/>
    <p:sldId id="293" r:id="rId20"/>
    <p:sldId id="326" r:id="rId21"/>
    <p:sldId id="294" r:id="rId22"/>
    <p:sldId id="327" r:id="rId23"/>
    <p:sldId id="295" r:id="rId24"/>
    <p:sldId id="319" r:id="rId25"/>
    <p:sldId id="316" r:id="rId26"/>
    <p:sldId id="328" r:id="rId27"/>
    <p:sldId id="317" r:id="rId28"/>
    <p:sldId id="318" r:id="rId29"/>
    <p:sldId id="314" r:id="rId30"/>
    <p:sldId id="329" r:id="rId31"/>
    <p:sldId id="312" r:id="rId32"/>
    <p:sldId id="313" r:id="rId33"/>
    <p:sldId id="297" r:id="rId34"/>
    <p:sldId id="330" r:id="rId35"/>
    <p:sldId id="331" r:id="rId36"/>
    <p:sldId id="332" r:id="rId37"/>
    <p:sldId id="333" r:id="rId38"/>
    <p:sldId id="298" r:id="rId39"/>
    <p:sldId id="299" r:id="rId40"/>
    <p:sldId id="334" r:id="rId41"/>
    <p:sldId id="300" r:id="rId42"/>
    <p:sldId id="335" r:id="rId43"/>
    <p:sldId id="301" r:id="rId44"/>
    <p:sldId id="302" r:id="rId45"/>
    <p:sldId id="303" r:id="rId46"/>
    <p:sldId id="304" r:id="rId47"/>
    <p:sldId id="305" r:id="rId48"/>
    <p:sldId id="260" r:id="rId49"/>
    <p:sldId id="268" r:id="rId50"/>
    <p:sldId id="306" r:id="rId51"/>
    <p:sldId id="269" r:id="rId52"/>
    <p:sldId id="307" r:id="rId53"/>
    <p:sldId id="263" r:id="rId54"/>
    <p:sldId id="340" r:id="rId55"/>
    <p:sldId id="267" r:id="rId56"/>
    <p:sldId id="265" r:id="rId57"/>
    <p:sldId id="308" r:id="rId58"/>
    <p:sldId id="309" r:id="rId59"/>
    <p:sldId id="338" r:id="rId60"/>
    <p:sldId id="339" r:id="rId61"/>
    <p:sldId id="341" r:id="rId62"/>
    <p:sldId id="342"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IF" initials="A"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59B29"/>
    <a:srgbClr val="517D21"/>
    <a:srgbClr val="9F4233"/>
    <a:srgbClr val="461700"/>
    <a:srgbClr val="993300"/>
    <a:srgbClr val="EA8C2E"/>
    <a:srgbClr val="7CBF33"/>
    <a:srgbClr val="EFDA3D"/>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8934" autoAdjust="0"/>
  </p:normalViewPr>
  <p:slideViewPr>
    <p:cSldViewPr snapToGrid="0">
      <p:cViewPr varScale="1">
        <p:scale>
          <a:sx n="70" d="100"/>
          <a:sy n="70" d="100"/>
        </p:scale>
        <p:origin x="-120" y="-1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12/23/2014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98277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12/23/2014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90184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12/23/2014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17883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12/23/2014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757932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12/23/2014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55973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12/23/2014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385334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12/23/2014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49239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12/23/2014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3375806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12/23/2014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4343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B61BEF0D-F0BB-DE4B-95CE-6DB70DBA9567}" type="datetimeFigureOut">
              <a:rPr lang="en-US" smtClean="0"/>
              <a:pPr/>
              <a:t>12/23/2014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09021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12/23/2014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35044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12/23/2014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757239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12/23/2014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02395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B61BEF0D-F0BB-DE4B-95CE-6DB70DBA9567}" type="datetimeFigureOut">
              <a:rPr lang="en-US" smtClean="0"/>
              <a:pPr/>
              <a:t>12/23/2014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81300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61BEF0D-F0BB-DE4B-95CE-6DB70DBA9567}" type="datetimeFigureOut">
              <a:rPr lang="en-US" smtClean="0"/>
              <a:pPr/>
              <a:t>12/23/2014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4532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42A54C80-263E-416B-A8E0-580EDEADCBDC}" type="datetimeFigureOut">
              <a:rPr lang="en-US" smtClean="0"/>
              <a:t>12/23/2014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2424366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12/23/2014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29758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61BEF0D-F0BB-DE4B-95CE-6DB70DBA9567}" type="datetimeFigureOut">
              <a:rPr lang="en-US" smtClean="0"/>
              <a:pPr/>
              <a:t>12/23/2014</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33917679"/>
      </p:ext>
    </p:extLst>
  </p:cSld>
  <p:clrMap bg1="dk1" tx1="lt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4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xml"/><Relationship Id="rId4" Type="http://schemas.openxmlformats.org/officeDocument/2006/relationships/image" Target="../media/image78.jpg"/></Relationships>
</file>

<file path=ppt/slides/_rels/slide49.xml.rels><?xml version="1.0" encoding="UTF-8" standalone="yes"?>
<Relationships xmlns="http://schemas.openxmlformats.org/package/2006/relationships"><Relationship Id="rId3" Type="http://schemas.openxmlformats.org/officeDocument/2006/relationships/image" Target="../media/image80.jpg"/><Relationship Id="rId7" Type="http://schemas.openxmlformats.org/officeDocument/2006/relationships/hyperlink" Target="http://en.wikipedia.org/wiki/New_York_City" TargetMode="External"/><Relationship Id="rId2" Type="http://schemas.openxmlformats.org/officeDocument/2006/relationships/image" Target="../media/image79.jpg"/><Relationship Id="rId1" Type="http://schemas.openxmlformats.org/officeDocument/2006/relationships/slideLayout" Target="../slideLayouts/slideLayout2.xml"/><Relationship Id="rId6" Type="http://schemas.openxmlformats.org/officeDocument/2006/relationships/hyperlink" Target="http://en.wikipedia.org/wiki/Manhattan" TargetMode="External"/><Relationship Id="rId5" Type="http://schemas.openxmlformats.org/officeDocument/2006/relationships/hyperlink" Target="http://en.wikipedia.org/wiki/Borough_(New_York_City)" TargetMode="External"/><Relationship Id="rId4" Type="http://schemas.openxmlformats.org/officeDocument/2006/relationships/hyperlink" Target="http://en.wikipedia.org/wiki/Urban_park"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4.jpg"/><Relationship Id="rId4" Type="http://schemas.openxmlformats.org/officeDocument/2006/relationships/image" Target="../media/image83.png"/></Relationships>
</file>

<file path=ppt/slides/_rels/slide52.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5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5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95.jpeg"/></Relationships>
</file>

<file path=ppt/slides/_rels/slide56.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5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5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image" Target="../media/image13.png"/><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4.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1307" y="618187"/>
            <a:ext cx="8358150" cy="3857653"/>
          </a:xfrm>
        </p:spPr>
        <p:txBody>
          <a:bodyPr/>
          <a:lstStyle/>
          <a:p>
            <a:pPr algn="ctr"/>
            <a:r>
              <a:rPr lang="en-SG" sz="4000" b="1" dirty="0" smtClean="0"/>
              <a:t>OPEN </a:t>
            </a:r>
            <a:r>
              <a:rPr lang="en-SG" sz="4000" b="1" dirty="0"/>
              <a:t>SPACE ADAPTATION IN DISASTER </a:t>
            </a:r>
            <a:r>
              <a:rPr lang="en-SG" sz="4000" b="1" dirty="0" smtClean="0"/>
              <a:t>MANAGEMENT</a:t>
            </a:r>
            <a:r>
              <a:rPr lang="bn-BD" sz="4000" b="1" dirty="0" smtClean="0"/>
              <a:t>   </a:t>
            </a:r>
            <a:r>
              <a:rPr lang="en-SG" sz="4000" b="1" dirty="0" smtClean="0"/>
              <a:t>:</a:t>
            </a:r>
            <a:r>
              <a:rPr lang="en-SG" sz="3000" b="1" dirty="0" smtClean="0"/>
              <a:t>DESIGNING </a:t>
            </a:r>
            <a:r>
              <a:rPr lang="en-SG" sz="3000" b="1" dirty="0"/>
              <a:t>RECREATIONAL FACILITIES AND OPEN SPACES IN MYMENSINGH CITY AND THEIR POSSIBLE UTILIZATION IN DISASTER MANAGEMENT PROGRAM </a:t>
            </a:r>
            <a:endParaRPr lang="en-US" sz="3000" dirty="0"/>
          </a:p>
        </p:txBody>
      </p:sp>
      <p:sp>
        <p:nvSpPr>
          <p:cNvPr id="3" name="Subtitle 2"/>
          <p:cNvSpPr>
            <a:spLocks noGrp="1"/>
          </p:cNvSpPr>
          <p:nvPr>
            <p:ph type="subTitle" idx="1"/>
          </p:nvPr>
        </p:nvSpPr>
        <p:spPr>
          <a:xfrm>
            <a:off x="1030548" y="4630382"/>
            <a:ext cx="7972391" cy="1096899"/>
          </a:xfrm>
        </p:spPr>
        <p:txBody>
          <a:bodyPr/>
          <a:lstStyle/>
          <a:p>
            <a:endParaRPr lang="en-US" dirty="0"/>
          </a:p>
          <a:p>
            <a:r>
              <a:rPr lang="en-US" sz="2500" dirty="0"/>
              <a:t> </a:t>
            </a:r>
            <a:r>
              <a:rPr lang="en-US" sz="2500" b="1" dirty="0"/>
              <a:t>PROJECT 08 </a:t>
            </a:r>
            <a:endParaRPr lang="en-US" sz="2500" dirty="0"/>
          </a:p>
        </p:txBody>
      </p:sp>
    </p:spTree>
    <p:extLst>
      <p:ext uri="{BB962C8B-B14F-4D97-AF65-F5344CB8AC3E}">
        <p14:creationId xmlns:p14="http://schemas.microsoft.com/office/powerpoint/2010/main" val="1917590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096" y="924809"/>
            <a:ext cx="9547538" cy="5718680"/>
          </a:xfrm>
          <a:prstGeom prst="rect">
            <a:avLst/>
          </a:prstGeom>
        </p:spPr>
      </p:pic>
      <p:sp>
        <p:nvSpPr>
          <p:cNvPr id="6" name="Rectangle 5"/>
          <p:cNvSpPr/>
          <p:nvPr/>
        </p:nvSpPr>
        <p:spPr>
          <a:xfrm>
            <a:off x="734096" y="235073"/>
            <a:ext cx="7932826" cy="707886"/>
          </a:xfrm>
          <a:prstGeom prst="rect">
            <a:avLst/>
          </a:prstGeom>
        </p:spPr>
        <p:txBody>
          <a:bodyPr wrap="square">
            <a:spAutoFit/>
          </a:bodyPr>
          <a:lstStyle/>
          <a:p>
            <a:r>
              <a:rPr lang="en-US" sz="3000" dirty="0"/>
              <a:t>International Case Study : </a:t>
            </a:r>
            <a:r>
              <a:rPr lang="en-US" sz="4000" b="1" dirty="0">
                <a:solidFill>
                  <a:srgbClr val="CCFF33"/>
                </a:solidFill>
              </a:rPr>
              <a:t>Haiti 2010</a:t>
            </a:r>
            <a:endParaRPr lang="en-US" sz="3000" b="1" dirty="0">
              <a:solidFill>
                <a:srgbClr val="CCFF33"/>
              </a:solidFill>
            </a:endParaRPr>
          </a:p>
        </p:txBody>
      </p:sp>
    </p:spTree>
    <p:extLst>
      <p:ext uri="{BB962C8B-B14F-4D97-AF65-F5344CB8AC3E}">
        <p14:creationId xmlns:p14="http://schemas.microsoft.com/office/powerpoint/2010/main" val="41745118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548" y="787848"/>
            <a:ext cx="9144000" cy="5591795"/>
          </a:xfrm>
          <a:prstGeom prst="rect">
            <a:avLst/>
          </a:prstGeom>
        </p:spPr>
      </p:pic>
    </p:spTree>
    <p:extLst>
      <p:ext uri="{BB962C8B-B14F-4D97-AF65-F5344CB8AC3E}">
        <p14:creationId xmlns:p14="http://schemas.microsoft.com/office/powerpoint/2010/main" val="16757818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140" y="1237957"/>
            <a:ext cx="9742425" cy="4800615"/>
          </a:xfrm>
          <a:prstGeom prst="rect">
            <a:avLst/>
          </a:prstGeom>
        </p:spPr>
      </p:pic>
    </p:spTree>
    <p:extLst>
      <p:ext uri="{BB962C8B-B14F-4D97-AF65-F5344CB8AC3E}">
        <p14:creationId xmlns:p14="http://schemas.microsoft.com/office/powerpoint/2010/main" val="36036450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 y="394419"/>
            <a:ext cx="9904154" cy="6147057"/>
          </a:xfrm>
          <a:prstGeom prst="rect">
            <a:avLst/>
          </a:prstGeom>
        </p:spPr>
      </p:pic>
    </p:spTree>
    <p:extLst>
      <p:ext uri="{BB962C8B-B14F-4D97-AF65-F5344CB8AC3E}">
        <p14:creationId xmlns:p14="http://schemas.microsoft.com/office/powerpoint/2010/main" val="6128199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366" y="561639"/>
            <a:ext cx="10238051" cy="5979837"/>
          </a:xfrm>
          <a:prstGeom prst="rect">
            <a:avLst/>
          </a:prstGeom>
        </p:spPr>
      </p:pic>
    </p:spTree>
    <p:extLst>
      <p:ext uri="{BB962C8B-B14F-4D97-AF65-F5344CB8AC3E}">
        <p14:creationId xmlns:p14="http://schemas.microsoft.com/office/powerpoint/2010/main" val="20486631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517" y="0"/>
            <a:ext cx="9144000" cy="6858000"/>
          </a:xfrm>
          <a:prstGeom prst="rect">
            <a:avLst/>
          </a:prstGeom>
          <a:effectLst>
            <a:glow rad="228600">
              <a:schemeClr val="accent5">
                <a:satMod val="175000"/>
                <a:alpha val="40000"/>
              </a:schemeClr>
            </a:glow>
          </a:effectLst>
        </p:spPr>
      </p:pic>
      <p:sp>
        <p:nvSpPr>
          <p:cNvPr id="12" name="Freeform 11"/>
          <p:cNvSpPr/>
          <p:nvPr/>
        </p:nvSpPr>
        <p:spPr>
          <a:xfrm>
            <a:off x="197773" y="1417983"/>
            <a:ext cx="6602086" cy="5141843"/>
          </a:xfrm>
          <a:custGeom>
            <a:avLst/>
            <a:gdLst>
              <a:gd name="connsiteX0" fmla="*/ 3526088 w 6602086"/>
              <a:gd name="connsiteY0" fmla="*/ 0 h 5141843"/>
              <a:gd name="connsiteX1" fmla="*/ 3645357 w 6602086"/>
              <a:gd name="connsiteY1" fmla="*/ 26504 h 5141843"/>
              <a:gd name="connsiteX2" fmla="*/ 3671862 w 6602086"/>
              <a:gd name="connsiteY2" fmla="*/ 66260 h 5141843"/>
              <a:gd name="connsiteX3" fmla="*/ 3751375 w 6602086"/>
              <a:gd name="connsiteY3" fmla="*/ 119269 h 5141843"/>
              <a:gd name="connsiteX4" fmla="*/ 3791131 w 6602086"/>
              <a:gd name="connsiteY4" fmla="*/ 145774 h 5141843"/>
              <a:gd name="connsiteX5" fmla="*/ 3870644 w 6602086"/>
              <a:gd name="connsiteY5" fmla="*/ 172278 h 5141843"/>
              <a:gd name="connsiteX6" fmla="*/ 3923653 w 6602086"/>
              <a:gd name="connsiteY6" fmla="*/ 238539 h 5141843"/>
              <a:gd name="connsiteX7" fmla="*/ 3950157 w 6602086"/>
              <a:gd name="connsiteY7" fmla="*/ 291547 h 5141843"/>
              <a:gd name="connsiteX8" fmla="*/ 4003166 w 6602086"/>
              <a:gd name="connsiteY8" fmla="*/ 318052 h 5141843"/>
              <a:gd name="connsiteX9" fmla="*/ 4042923 w 6602086"/>
              <a:gd name="connsiteY9" fmla="*/ 344556 h 5141843"/>
              <a:gd name="connsiteX10" fmla="*/ 4082679 w 6602086"/>
              <a:gd name="connsiteY10" fmla="*/ 384313 h 5141843"/>
              <a:gd name="connsiteX11" fmla="*/ 4215201 w 6602086"/>
              <a:gd name="connsiteY11" fmla="*/ 424069 h 5141843"/>
              <a:gd name="connsiteX12" fmla="*/ 4281462 w 6602086"/>
              <a:gd name="connsiteY12" fmla="*/ 477078 h 5141843"/>
              <a:gd name="connsiteX13" fmla="*/ 4321218 w 6602086"/>
              <a:gd name="connsiteY13" fmla="*/ 516834 h 5141843"/>
              <a:gd name="connsiteX14" fmla="*/ 4374227 w 6602086"/>
              <a:gd name="connsiteY14" fmla="*/ 543339 h 5141843"/>
              <a:gd name="connsiteX15" fmla="*/ 4453740 w 6602086"/>
              <a:gd name="connsiteY15" fmla="*/ 596347 h 5141843"/>
              <a:gd name="connsiteX16" fmla="*/ 4480244 w 6602086"/>
              <a:gd name="connsiteY16" fmla="*/ 622852 h 5141843"/>
              <a:gd name="connsiteX17" fmla="*/ 4520001 w 6602086"/>
              <a:gd name="connsiteY17" fmla="*/ 636104 h 5141843"/>
              <a:gd name="connsiteX18" fmla="*/ 4559757 w 6602086"/>
              <a:gd name="connsiteY18" fmla="*/ 662608 h 5141843"/>
              <a:gd name="connsiteX19" fmla="*/ 4586262 w 6602086"/>
              <a:gd name="connsiteY19" fmla="*/ 689113 h 5141843"/>
              <a:gd name="connsiteX20" fmla="*/ 4626018 w 6602086"/>
              <a:gd name="connsiteY20" fmla="*/ 702365 h 5141843"/>
              <a:gd name="connsiteX21" fmla="*/ 4652523 w 6602086"/>
              <a:gd name="connsiteY21" fmla="*/ 742121 h 5141843"/>
              <a:gd name="connsiteX22" fmla="*/ 4679027 w 6602086"/>
              <a:gd name="connsiteY22" fmla="*/ 768626 h 5141843"/>
              <a:gd name="connsiteX23" fmla="*/ 4745288 w 6602086"/>
              <a:gd name="connsiteY23" fmla="*/ 848139 h 5141843"/>
              <a:gd name="connsiteX24" fmla="*/ 4811549 w 6602086"/>
              <a:gd name="connsiteY24" fmla="*/ 927652 h 5141843"/>
              <a:gd name="connsiteX25" fmla="*/ 4851305 w 6602086"/>
              <a:gd name="connsiteY25" fmla="*/ 980660 h 5141843"/>
              <a:gd name="connsiteX26" fmla="*/ 4970575 w 6602086"/>
              <a:gd name="connsiteY26" fmla="*/ 1073426 h 5141843"/>
              <a:gd name="connsiteX27" fmla="*/ 4997079 w 6602086"/>
              <a:gd name="connsiteY27" fmla="*/ 1113182 h 5141843"/>
              <a:gd name="connsiteX28" fmla="*/ 5023584 w 6602086"/>
              <a:gd name="connsiteY28" fmla="*/ 1166191 h 5141843"/>
              <a:gd name="connsiteX29" fmla="*/ 5063340 w 6602086"/>
              <a:gd name="connsiteY29" fmla="*/ 1192695 h 5141843"/>
              <a:gd name="connsiteX30" fmla="*/ 5142853 w 6602086"/>
              <a:gd name="connsiteY30" fmla="*/ 1245704 h 5141843"/>
              <a:gd name="connsiteX31" fmla="*/ 5169357 w 6602086"/>
              <a:gd name="connsiteY31" fmla="*/ 1285460 h 5141843"/>
              <a:gd name="connsiteX32" fmla="*/ 5235618 w 6602086"/>
              <a:gd name="connsiteY32" fmla="*/ 1351721 h 5141843"/>
              <a:gd name="connsiteX33" fmla="*/ 5248870 w 6602086"/>
              <a:gd name="connsiteY33" fmla="*/ 1391478 h 5141843"/>
              <a:gd name="connsiteX34" fmla="*/ 5301879 w 6602086"/>
              <a:gd name="connsiteY34" fmla="*/ 1444487 h 5141843"/>
              <a:gd name="connsiteX35" fmla="*/ 5315131 w 6602086"/>
              <a:gd name="connsiteY35" fmla="*/ 1484243 h 5141843"/>
              <a:gd name="connsiteX36" fmla="*/ 5341636 w 6602086"/>
              <a:gd name="connsiteY36" fmla="*/ 1524000 h 5141843"/>
              <a:gd name="connsiteX37" fmla="*/ 5354888 w 6602086"/>
              <a:gd name="connsiteY37" fmla="*/ 1577008 h 5141843"/>
              <a:gd name="connsiteX38" fmla="*/ 5407897 w 6602086"/>
              <a:gd name="connsiteY38" fmla="*/ 1696278 h 5141843"/>
              <a:gd name="connsiteX39" fmla="*/ 5447653 w 6602086"/>
              <a:gd name="connsiteY39" fmla="*/ 1762539 h 5141843"/>
              <a:gd name="connsiteX40" fmla="*/ 5474157 w 6602086"/>
              <a:gd name="connsiteY40" fmla="*/ 1855304 h 5141843"/>
              <a:gd name="connsiteX41" fmla="*/ 5513914 w 6602086"/>
              <a:gd name="connsiteY41" fmla="*/ 1948069 h 5141843"/>
              <a:gd name="connsiteX42" fmla="*/ 5527166 w 6602086"/>
              <a:gd name="connsiteY42" fmla="*/ 1987826 h 5141843"/>
              <a:gd name="connsiteX43" fmla="*/ 5553670 w 6602086"/>
              <a:gd name="connsiteY43" fmla="*/ 2040834 h 5141843"/>
              <a:gd name="connsiteX44" fmla="*/ 5566923 w 6602086"/>
              <a:gd name="connsiteY44" fmla="*/ 2080591 h 5141843"/>
              <a:gd name="connsiteX45" fmla="*/ 5619931 w 6602086"/>
              <a:gd name="connsiteY45" fmla="*/ 2146852 h 5141843"/>
              <a:gd name="connsiteX46" fmla="*/ 5646436 w 6602086"/>
              <a:gd name="connsiteY46" fmla="*/ 2186608 h 5141843"/>
              <a:gd name="connsiteX47" fmla="*/ 5712697 w 6602086"/>
              <a:gd name="connsiteY47" fmla="*/ 2266121 h 5141843"/>
              <a:gd name="connsiteX48" fmla="*/ 5752453 w 6602086"/>
              <a:gd name="connsiteY48" fmla="*/ 2385391 h 5141843"/>
              <a:gd name="connsiteX49" fmla="*/ 5778957 w 6602086"/>
              <a:gd name="connsiteY49" fmla="*/ 2464904 h 5141843"/>
              <a:gd name="connsiteX50" fmla="*/ 5792210 w 6602086"/>
              <a:gd name="connsiteY50" fmla="*/ 2531165 h 5141843"/>
              <a:gd name="connsiteX51" fmla="*/ 5805462 w 6602086"/>
              <a:gd name="connsiteY51" fmla="*/ 2663687 h 5141843"/>
              <a:gd name="connsiteX52" fmla="*/ 5845218 w 6602086"/>
              <a:gd name="connsiteY52" fmla="*/ 2703443 h 5141843"/>
              <a:gd name="connsiteX53" fmla="*/ 5858470 w 6602086"/>
              <a:gd name="connsiteY53" fmla="*/ 2809460 h 5141843"/>
              <a:gd name="connsiteX54" fmla="*/ 5884975 w 6602086"/>
              <a:gd name="connsiteY54" fmla="*/ 2902226 h 5141843"/>
              <a:gd name="connsiteX55" fmla="*/ 5898227 w 6602086"/>
              <a:gd name="connsiteY55" fmla="*/ 2968487 h 5141843"/>
              <a:gd name="connsiteX56" fmla="*/ 5924731 w 6602086"/>
              <a:gd name="connsiteY56" fmla="*/ 3048000 h 5141843"/>
              <a:gd name="connsiteX57" fmla="*/ 5937984 w 6602086"/>
              <a:gd name="connsiteY57" fmla="*/ 3087756 h 5141843"/>
              <a:gd name="connsiteX58" fmla="*/ 5964488 w 6602086"/>
              <a:gd name="connsiteY58" fmla="*/ 3127513 h 5141843"/>
              <a:gd name="connsiteX59" fmla="*/ 6004244 w 6602086"/>
              <a:gd name="connsiteY59" fmla="*/ 3273287 h 5141843"/>
              <a:gd name="connsiteX60" fmla="*/ 6030749 w 6602086"/>
              <a:gd name="connsiteY60" fmla="*/ 3366052 h 5141843"/>
              <a:gd name="connsiteX61" fmla="*/ 6057253 w 6602086"/>
              <a:gd name="connsiteY61" fmla="*/ 3578087 h 5141843"/>
              <a:gd name="connsiteX62" fmla="*/ 6110262 w 6602086"/>
              <a:gd name="connsiteY62" fmla="*/ 3657600 h 5141843"/>
              <a:gd name="connsiteX63" fmla="*/ 6150018 w 6602086"/>
              <a:gd name="connsiteY63" fmla="*/ 3750365 h 5141843"/>
              <a:gd name="connsiteX64" fmla="*/ 6163270 w 6602086"/>
              <a:gd name="connsiteY64" fmla="*/ 3803374 h 5141843"/>
              <a:gd name="connsiteX65" fmla="*/ 6176523 w 6602086"/>
              <a:gd name="connsiteY65" fmla="*/ 3962400 h 5141843"/>
              <a:gd name="connsiteX66" fmla="*/ 6189775 w 6602086"/>
              <a:gd name="connsiteY66" fmla="*/ 4002156 h 5141843"/>
              <a:gd name="connsiteX67" fmla="*/ 6203027 w 6602086"/>
              <a:gd name="connsiteY67" fmla="*/ 4055165 h 5141843"/>
              <a:gd name="connsiteX68" fmla="*/ 6242784 w 6602086"/>
              <a:gd name="connsiteY68" fmla="*/ 4267200 h 5141843"/>
              <a:gd name="connsiteX69" fmla="*/ 6282540 w 6602086"/>
              <a:gd name="connsiteY69" fmla="*/ 4452730 h 5141843"/>
              <a:gd name="connsiteX70" fmla="*/ 6322297 w 6602086"/>
              <a:gd name="connsiteY70" fmla="*/ 4479234 h 5141843"/>
              <a:gd name="connsiteX71" fmla="*/ 6362053 w 6602086"/>
              <a:gd name="connsiteY71" fmla="*/ 4572000 h 5141843"/>
              <a:gd name="connsiteX72" fmla="*/ 6375305 w 6602086"/>
              <a:gd name="connsiteY72" fmla="*/ 4611756 h 5141843"/>
              <a:gd name="connsiteX73" fmla="*/ 6415062 w 6602086"/>
              <a:gd name="connsiteY73" fmla="*/ 4638260 h 5141843"/>
              <a:gd name="connsiteX74" fmla="*/ 6454818 w 6602086"/>
              <a:gd name="connsiteY74" fmla="*/ 4757530 h 5141843"/>
              <a:gd name="connsiteX75" fmla="*/ 6481323 w 6602086"/>
              <a:gd name="connsiteY75" fmla="*/ 4837043 h 5141843"/>
              <a:gd name="connsiteX76" fmla="*/ 6507827 w 6602086"/>
              <a:gd name="connsiteY76" fmla="*/ 4903304 h 5141843"/>
              <a:gd name="connsiteX77" fmla="*/ 6534331 w 6602086"/>
              <a:gd name="connsiteY77" fmla="*/ 4982817 h 5141843"/>
              <a:gd name="connsiteX78" fmla="*/ 6547584 w 6602086"/>
              <a:gd name="connsiteY78" fmla="*/ 5022574 h 5141843"/>
              <a:gd name="connsiteX79" fmla="*/ 6587340 w 6602086"/>
              <a:gd name="connsiteY79" fmla="*/ 5049078 h 5141843"/>
              <a:gd name="connsiteX80" fmla="*/ 6600592 w 6602086"/>
              <a:gd name="connsiteY80" fmla="*/ 5088834 h 5141843"/>
              <a:gd name="connsiteX81" fmla="*/ 6560836 w 6602086"/>
              <a:gd name="connsiteY81" fmla="*/ 5102087 h 5141843"/>
              <a:gd name="connsiteX82" fmla="*/ 6468070 w 6602086"/>
              <a:gd name="connsiteY82" fmla="*/ 5141843 h 5141843"/>
              <a:gd name="connsiteX83" fmla="*/ 6123514 w 6602086"/>
              <a:gd name="connsiteY83" fmla="*/ 5115339 h 5141843"/>
              <a:gd name="connsiteX84" fmla="*/ 6057253 w 6602086"/>
              <a:gd name="connsiteY84" fmla="*/ 5102087 h 5141843"/>
              <a:gd name="connsiteX85" fmla="*/ 5871723 w 6602086"/>
              <a:gd name="connsiteY85" fmla="*/ 5075582 h 5141843"/>
              <a:gd name="connsiteX86" fmla="*/ 5792210 w 6602086"/>
              <a:gd name="connsiteY86" fmla="*/ 5049078 h 5141843"/>
              <a:gd name="connsiteX87" fmla="*/ 5752453 w 6602086"/>
              <a:gd name="connsiteY87" fmla="*/ 5022574 h 5141843"/>
              <a:gd name="connsiteX88" fmla="*/ 5659688 w 6602086"/>
              <a:gd name="connsiteY88" fmla="*/ 5009321 h 5141843"/>
              <a:gd name="connsiteX89" fmla="*/ 5566923 w 6602086"/>
              <a:gd name="connsiteY89" fmla="*/ 4982817 h 5141843"/>
              <a:gd name="connsiteX90" fmla="*/ 5381392 w 6602086"/>
              <a:gd name="connsiteY90" fmla="*/ 4956313 h 5141843"/>
              <a:gd name="connsiteX91" fmla="*/ 5182610 w 6602086"/>
              <a:gd name="connsiteY91" fmla="*/ 4929808 h 5141843"/>
              <a:gd name="connsiteX92" fmla="*/ 4983827 w 6602086"/>
              <a:gd name="connsiteY92" fmla="*/ 4876800 h 5141843"/>
              <a:gd name="connsiteX93" fmla="*/ 4904314 w 6602086"/>
              <a:gd name="connsiteY93" fmla="*/ 4863547 h 5141843"/>
              <a:gd name="connsiteX94" fmla="*/ 4679027 w 6602086"/>
              <a:gd name="connsiteY94" fmla="*/ 4837043 h 5141843"/>
              <a:gd name="connsiteX95" fmla="*/ 4520001 w 6602086"/>
              <a:gd name="connsiteY95" fmla="*/ 4810539 h 5141843"/>
              <a:gd name="connsiteX96" fmla="*/ 4307966 w 6602086"/>
              <a:gd name="connsiteY96" fmla="*/ 4784034 h 5141843"/>
              <a:gd name="connsiteX97" fmla="*/ 4188697 w 6602086"/>
              <a:gd name="connsiteY97" fmla="*/ 4770782 h 5141843"/>
              <a:gd name="connsiteX98" fmla="*/ 4095931 w 6602086"/>
              <a:gd name="connsiteY98" fmla="*/ 4757530 h 5141843"/>
              <a:gd name="connsiteX99" fmla="*/ 3989914 w 6602086"/>
              <a:gd name="connsiteY99" fmla="*/ 4744278 h 5141843"/>
              <a:gd name="connsiteX100" fmla="*/ 3883897 w 6602086"/>
              <a:gd name="connsiteY100" fmla="*/ 4717774 h 5141843"/>
              <a:gd name="connsiteX101" fmla="*/ 3804384 w 6602086"/>
              <a:gd name="connsiteY101" fmla="*/ 4704521 h 5141843"/>
              <a:gd name="connsiteX102" fmla="*/ 3751375 w 6602086"/>
              <a:gd name="connsiteY102" fmla="*/ 4691269 h 5141843"/>
              <a:gd name="connsiteX103" fmla="*/ 3711618 w 6602086"/>
              <a:gd name="connsiteY103" fmla="*/ 4678017 h 5141843"/>
              <a:gd name="connsiteX104" fmla="*/ 3486331 w 6602086"/>
              <a:gd name="connsiteY104" fmla="*/ 4664765 h 5141843"/>
              <a:gd name="connsiteX105" fmla="*/ 3340557 w 6602086"/>
              <a:gd name="connsiteY105" fmla="*/ 4638260 h 5141843"/>
              <a:gd name="connsiteX106" fmla="*/ 3234540 w 6602086"/>
              <a:gd name="connsiteY106" fmla="*/ 4625008 h 5141843"/>
              <a:gd name="connsiteX107" fmla="*/ 3128523 w 6602086"/>
              <a:gd name="connsiteY107" fmla="*/ 4598504 h 5141843"/>
              <a:gd name="connsiteX108" fmla="*/ 3062262 w 6602086"/>
              <a:gd name="connsiteY108" fmla="*/ 4585252 h 5141843"/>
              <a:gd name="connsiteX109" fmla="*/ 2982749 w 6602086"/>
              <a:gd name="connsiteY109" fmla="*/ 4558747 h 5141843"/>
              <a:gd name="connsiteX110" fmla="*/ 2942992 w 6602086"/>
              <a:gd name="connsiteY110" fmla="*/ 4545495 h 5141843"/>
              <a:gd name="connsiteX111" fmla="*/ 2903236 w 6602086"/>
              <a:gd name="connsiteY111" fmla="*/ 4532243 h 5141843"/>
              <a:gd name="connsiteX112" fmla="*/ 2863479 w 6602086"/>
              <a:gd name="connsiteY112" fmla="*/ 4518991 h 5141843"/>
              <a:gd name="connsiteX113" fmla="*/ 2730957 w 6602086"/>
              <a:gd name="connsiteY113" fmla="*/ 4465982 h 5141843"/>
              <a:gd name="connsiteX114" fmla="*/ 2651444 w 6602086"/>
              <a:gd name="connsiteY114" fmla="*/ 4452730 h 5141843"/>
              <a:gd name="connsiteX115" fmla="*/ 2492418 w 6602086"/>
              <a:gd name="connsiteY115" fmla="*/ 4412974 h 5141843"/>
              <a:gd name="connsiteX116" fmla="*/ 2452662 w 6602086"/>
              <a:gd name="connsiteY116" fmla="*/ 4399721 h 5141843"/>
              <a:gd name="connsiteX117" fmla="*/ 2346644 w 6602086"/>
              <a:gd name="connsiteY117" fmla="*/ 4373217 h 5141843"/>
              <a:gd name="connsiteX118" fmla="*/ 2306888 w 6602086"/>
              <a:gd name="connsiteY118" fmla="*/ 4346713 h 5141843"/>
              <a:gd name="connsiteX119" fmla="*/ 2200870 w 6602086"/>
              <a:gd name="connsiteY119" fmla="*/ 4320208 h 5141843"/>
              <a:gd name="connsiteX120" fmla="*/ 2161114 w 6602086"/>
              <a:gd name="connsiteY120" fmla="*/ 4306956 h 5141843"/>
              <a:gd name="connsiteX121" fmla="*/ 2108105 w 6602086"/>
              <a:gd name="connsiteY121" fmla="*/ 4293704 h 5141843"/>
              <a:gd name="connsiteX122" fmla="*/ 2068349 w 6602086"/>
              <a:gd name="connsiteY122" fmla="*/ 4280452 h 5141843"/>
              <a:gd name="connsiteX123" fmla="*/ 1829810 w 6602086"/>
              <a:gd name="connsiteY123" fmla="*/ 4253947 h 5141843"/>
              <a:gd name="connsiteX124" fmla="*/ 1723792 w 6602086"/>
              <a:gd name="connsiteY124" fmla="*/ 4227443 h 5141843"/>
              <a:gd name="connsiteX125" fmla="*/ 1617775 w 6602086"/>
              <a:gd name="connsiteY125" fmla="*/ 4214191 h 5141843"/>
              <a:gd name="connsiteX126" fmla="*/ 1538262 w 6602086"/>
              <a:gd name="connsiteY126" fmla="*/ 4200939 h 5141843"/>
              <a:gd name="connsiteX127" fmla="*/ 1445497 w 6602086"/>
              <a:gd name="connsiteY127" fmla="*/ 4187687 h 5141843"/>
              <a:gd name="connsiteX128" fmla="*/ 1339479 w 6602086"/>
              <a:gd name="connsiteY128" fmla="*/ 4161182 h 5141843"/>
              <a:gd name="connsiteX129" fmla="*/ 1193705 w 6602086"/>
              <a:gd name="connsiteY129" fmla="*/ 4147930 h 5141843"/>
              <a:gd name="connsiteX130" fmla="*/ 1114192 w 6602086"/>
              <a:gd name="connsiteY130" fmla="*/ 4134678 h 5141843"/>
              <a:gd name="connsiteX131" fmla="*/ 981670 w 6602086"/>
              <a:gd name="connsiteY131" fmla="*/ 4094921 h 5141843"/>
              <a:gd name="connsiteX132" fmla="*/ 941914 w 6602086"/>
              <a:gd name="connsiteY132" fmla="*/ 4081669 h 5141843"/>
              <a:gd name="connsiteX133" fmla="*/ 835897 w 6602086"/>
              <a:gd name="connsiteY133" fmla="*/ 4055165 h 5141843"/>
              <a:gd name="connsiteX134" fmla="*/ 809392 w 6602086"/>
              <a:gd name="connsiteY134" fmla="*/ 4028660 h 5141843"/>
              <a:gd name="connsiteX135" fmla="*/ 743131 w 6602086"/>
              <a:gd name="connsiteY135" fmla="*/ 4015408 h 5141843"/>
              <a:gd name="connsiteX136" fmla="*/ 690123 w 6602086"/>
              <a:gd name="connsiteY136" fmla="*/ 4002156 h 5141843"/>
              <a:gd name="connsiteX137" fmla="*/ 557601 w 6602086"/>
              <a:gd name="connsiteY137" fmla="*/ 3962400 h 5141843"/>
              <a:gd name="connsiteX138" fmla="*/ 517844 w 6602086"/>
              <a:gd name="connsiteY138" fmla="*/ 3949147 h 5141843"/>
              <a:gd name="connsiteX139" fmla="*/ 464836 w 6602086"/>
              <a:gd name="connsiteY139" fmla="*/ 3935895 h 5141843"/>
              <a:gd name="connsiteX140" fmla="*/ 385323 w 6602086"/>
              <a:gd name="connsiteY140" fmla="*/ 3909391 h 5141843"/>
              <a:gd name="connsiteX141" fmla="*/ 332314 w 6602086"/>
              <a:gd name="connsiteY141" fmla="*/ 3896139 h 5141843"/>
              <a:gd name="connsiteX142" fmla="*/ 239549 w 6602086"/>
              <a:gd name="connsiteY142" fmla="*/ 3856382 h 5141843"/>
              <a:gd name="connsiteX143" fmla="*/ 160036 w 6602086"/>
              <a:gd name="connsiteY143" fmla="*/ 3829878 h 5141843"/>
              <a:gd name="connsiteX144" fmla="*/ 67270 w 6602086"/>
              <a:gd name="connsiteY144" fmla="*/ 3763617 h 5141843"/>
              <a:gd name="connsiteX145" fmla="*/ 40766 w 6602086"/>
              <a:gd name="connsiteY145" fmla="*/ 3723860 h 5141843"/>
              <a:gd name="connsiteX146" fmla="*/ 1010 w 6602086"/>
              <a:gd name="connsiteY146" fmla="*/ 3657600 h 514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6602086" h="5141843">
                <a:moveTo>
                  <a:pt x="3526088" y="0"/>
                </a:moveTo>
                <a:cubicBezTo>
                  <a:pt x="3526902" y="136"/>
                  <a:pt x="3628186" y="12768"/>
                  <a:pt x="3645357" y="26504"/>
                </a:cubicBezTo>
                <a:cubicBezTo>
                  <a:pt x="3657794" y="36453"/>
                  <a:pt x="3659876" y="55772"/>
                  <a:pt x="3671862" y="66260"/>
                </a:cubicBezTo>
                <a:cubicBezTo>
                  <a:pt x="3695835" y="87236"/>
                  <a:pt x="3724871" y="101599"/>
                  <a:pt x="3751375" y="119269"/>
                </a:cubicBezTo>
                <a:cubicBezTo>
                  <a:pt x="3764627" y="128104"/>
                  <a:pt x="3776021" y="140737"/>
                  <a:pt x="3791131" y="145774"/>
                </a:cubicBezTo>
                <a:lnTo>
                  <a:pt x="3870644" y="172278"/>
                </a:lnTo>
                <a:cubicBezTo>
                  <a:pt x="3902287" y="267200"/>
                  <a:pt x="3857049" y="158613"/>
                  <a:pt x="3923653" y="238539"/>
                </a:cubicBezTo>
                <a:cubicBezTo>
                  <a:pt x="3936300" y="253715"/>
                  <a:pt x="3936188" y="277578"/>
                  <a:pt x="3950157" y="291547"/>
                </a:cubicBezTo>
                <a:cubicBezTo>
                  <a:pt x="3964126" y="305516"/>
                  <a:pt x="3986014" y="308251"/>
                  <a:pt x="4003166" y="318052"/>
                </a:cubicBezTo>
                <a:cubicBezTo>
                  <a:pt x="4016995" y="325954"/>
                  <a:pt x="4030687" y="334360"/>
                  <a:pt x="4042923" y="344556"/>
                </a:cubicBezTo>
                <a:cubicBezTo>
                  <a:pt x="4057321" y="356554"/>
                  <a:pt x="4066296" y="375211"/>
                  <a:pt x="4082679" y="384313"/>
                </a:cubicBezTo>
                <a:cubicBezTo>
                  <a:pt x="4109076" y="398978"/>
                  <a:pt x="4180980" y="415514"/>
                  <a:pt x="4215201" y="424069"/>
                </a:cubicBezTo>
                <a:cubicBezTo>
                  <a:pt x="4292300" y="501171"/>
                  <a:pt x="4181169" y="393501"/>
                  <a:pt x="4281462" y="477078"/>
                </a:cubicBezTo>
                <a:cubicBezTo>
                  <a:pt x="4295859" y="489076"/>
                  <a:pt x="4305968" y="505941"/>
                  <a:pt x="4321218" y="516834"/>
                </a:cubicBezTo>
                <a:cubicBezTo>
                  <a:pt x="4337294" y="528317"/>
                  <a:pt x="4357287" y="533175"/>
                  <a:pt x="4374227" y="543339"/>
                </a:cubicBezTo>
                <a:cubicBezTo>
                  <a:pt x="4401542" y="559728"/>
                  <a:pt x="4431216" y="573822"/>
                  <a:pt x="4453740" y="596347"/>
                </a:cubicBezTo>
                <a:cubicBezTo>
                  <a:pt x="4462575" y="605182"/>
                  <a:pt x="4469530" y="616424"/>
                  <a:pt x="4480244" y="622852"/>
                </a:cubicBezTo>
                <a:cubicBezTo>
                  <a:pt x="4492222" y="630039"/>
                  <a:pt x="4506749" y="631687"/>
                  <a:pt x="4520001" y="636104"/>
                </a:cubicBezTo>
                <a:cubicBezTo>
                  <a:pt x="4533253" y="644939"/>
                  <a:pt x="4547320" y="652659"/>
                  <a:pt x="4559757" y="662608"/>
                </a:cubicBezTo>
                <a:cubicBezTo>
                  <a:pt x="4569514" y="670413"/>
                  <a:pt x="4575548" y="682685"/>
                  <a:pt x="4586262" y="689113"/>
                </a:cubicBezTo>
                <a:cubicBezTo>
                  <a:pt x="4598240" y="696300"/>
                  <a:pt x="4612766" y="697948"/>
                  <a:pt x="4626018" y="702365"/>
                </a:cubicBezTo>
                <a:cubicBezTo>
                  <a:pt x="4634853" y="715617"/>
                  <a:pt x="4642573" y="729684"/>
                  <a:pt x="4652523" y="742121"/>
                </a:cubicBezTo>
                <a:cubicBezTo>
                  <a:pt x="4660328" y="751877"/>
                  <a:pt x="4672096" y="758230"/>
                  <a:pt x="4679027" y="768626"/>
                </a:cubicBezTo>
                <a:cubicBezTo>
                  <a:pt x="4732829" y="849330"/>
                  <a:pt x="4672828" y="799832"/>
                  <a:pt x="4745288" y="848139"/>
                </a:cubicBezTo>
                <a:cubicBezTo>
                  <a:pt x="4803866" y="936006"/>
                  <a:pt x="4735021" y="838369"/>
                  <a:pt x="4811549" y="927652"/>
                </a:cubicBezTo>
                <a:cubicBezTo>
                  <a:pt x="4825923" y="944421"/>
                  <a:pt x="4834797" y="965986"/>
                  <a:pt x="4851305" y="980660"/>
                </a:cubicBezTo>
                <a:cubicBezTo>
                  <a:pt x="4946295" y="1065095"/>
                  <a:pt x="4908363" y="998771"/>
                  <a:pt x="4970575" y="1073426"/>
                </a:cubicBezTo>
                <a:cubicBezTo>
                  <a:pt x="4980771" y="1085661"/>
                  <a:pt x="4989177" y="1099354"/>
                  <a:pt x="4997079" y="1113182"/>
                </a:cubicBezTo>
                <a:cubicBezTo>
                  <a:pt x="5006880" y="1130334"/>
                  <a:pt x="5010937" y="1151015"/>
                  <a:pt x="5023584" y="1166191"/>
                </a:cubicBezTo>
                <a:cubicBezTo>
                  <a:pt x="5033780" y="1178426"/>
                  <a:pt x="5050903" y="1182745"/>
                  <a:pt x="5063340" y="1192695"/>
                </a:cubicBezTo>
                <a:cubicBezTo>
                  <a:pt x="5130795" y="1246660"/>
                  <a:pt x="5036005" y="1192281"/>
                  <a:pt x="5142853" y="1245704"/>
                </a:cubicBezTo>
                <a:cubicBezTo>
                  <a:pt x="5151688" y="1258956"/>
                  <a:pt x="5158869" y="1273474"/>
                  <a:pt x="5169357" y="1285460"/>
                </a:cubicBezTo>
                <a:cubicBezTo>
                  <a:pt x="5189926" y="1308967"/>
                  <a:pt x="5235618" y="1351721"/>
                  <a:pt x="5235618" y="1351721"/>
                </a:cubicBezTo>
                <a:cubicBezTo>
                  <a:pt x="5240035" y="1364973"/>
                  <a:pt x="5240751" y="1380111"/>
                  <a:pt x="5248870" y="1391478"/>
                </a:cubicBezTo>
                <a:cubicBezTo>
                  <a:pt x="5263394" y="1411812"/>
                  <a:pt x="5301879" y="1444487"/>
                  <a:pt x="5301879" y="1444487"/>
                </a:cubicBezTo>
                <a:cubicBezTo>
                  <a:pt x="5306296" y="1457739"/>
                  <a:pt x="5308884" y="1471749"/>
                  <a:pt x="5315131" y="1484243"/>
                </a:cubicBezTo>
                <a:cubicBezTo>
                  <a:pt x="5322254" y="1498489"/>
                  <a:pt x="5335362" y="1509360"/>
                  <a:pt x="5341636" y="1524000"/>
                </a:cubicBezTo>
                <a:cubicBezTo>
                  <a:pt x="5348811" y="1540740"/>
                  <a:pt x="5349655" y="1559563"/>
                  <a:pt x="5354888" y="1577008"/>
                </a:cubicBezTo>
                <a:cubicBezTo>
                  <a:pt x="5380694" y="1663030"/>
                  <a:pt x="5369164" y="1638179"/>
                  <a:pt x="5407897" y="1696278"/>
                </a:cubicBezTo>
                <a:cubicBezTo>
                  <a:pt x="5445437" y="1808899"/>
                  <a:pt x="5393081" y="1671584"/>
                  <a:pt x="5447653" y="1762539"/>
                </a:cubicBezTo>
                <a:cubicBezTo>
                  <a:pt x="5456319" y="1776983"/>
                  <a:pt x="5471006" y="1844276"/>
                  <a:pt x="5474157" y="1855304"/>
                </a:cubicBezTo>
                <a:cubicBezTo>
                  <a:pt x="5491915" y="1917454"/>
                  <a:pt x="5483628" y="1877400"/>
                  <a:pt x="5513914" y="1948069"/>
                </a:cubicBezTo>
                <a:cubicBezTo>
                  <a:pt x="5519417" y="1960909"/>
                  <a:pt x="5521663" y="1974986"/>
                  <a:pt x="5527166" y="1987826"/>
                </a:cubicBezTo>
                <a:cubicBezTo>
                  <a:pt x="5534948" y="2005984"/>
                  <a:pt x="5545888" y="2022676"/>
                  <a:pt x="5553670" y="2040834"/>
                </a:cubicBezTo>
                <a:cubicBezTo>
                  <a:pt x="5559173" y="2053674"/>
                  <a:pt x="5560676" y="2068097"/>
                  <a:pt x="5566923" y="2080591"/>
                </a:cubicBezTo>
                <a:cubicBezTo>
                  <a:pt x="5594113" y="2134971"/>
                  <a:pt x="5587064" y="2105768"/>
                  <a:pt x="5619931" y="2146852"/>
                </a:cubicBezTo>
                <a:cubicBezTo>
                  <a:pt x="5629881" y="2159289"/>
                  <a:pt x="5636240" y="2174372"/>
                  <a:pt x="5646436" y="2186608"/>
                </a:cubicBezTo>
                <a:cubicBezTo>
                  <a:pt x="5731467" y="2288645"/>
                  <a:pt x="5646890" y="2167414"/>
                  <a:pt x="5712697" y="2266121"/>
                </a:cubicBezTo>
                <a:lnTo>
                  <a:pt x="5752453" y="2385391"/>
                </a:lnTo>
                <a:cubicBezTo>
                  <a:pt x="5752454" y="2385395"/>
                  <a:pt x="5778956" y="2464901"/>
                  <a:pt x="5778957" y="2464904"/>
                </a:cubicBezTo>
                <a:lnTo>
                  <a:pt x="5792210" y="2531165"/>
                </a:lnTo>
                <a:cubicBezTo>
                  <a:pt x="5796627" y="2575339"/>
                  <a:pt x="5792406" y="2621256"/>
                  <a:pt x="5805462" y="2663687"/>
                </a:cubicBezTo>
                <a:cubicBezTo>
                  <a:pt x="5810973" y="2681599"/>
                  <a:pt x="5838813" y="2685830"/>
                  <a:pt x="5845218" y="2703443"/>
                </a:cubicBezTo>
                <a:cubicBezTo>
                  <a:pt x="5857389" y="2736913"/>
                  <a:pt x="5852615" y="2774331"/>
                  <a:pt x="5858470" y="2809460"/>
                </a:cubicBezTo>
                <a:cubicBezTo>
                  <a:pt x="5870863" y="2883815"/>
                  <a:pt x="5869222" y="2839212"/>
                  <a:pt x="5884975" y="2902226"/>
                </a:cubicBezTo>
                <a:cubicBezTo>
                  <a:pt x="5890438" y="2924078"/>
                  <a:pt x="5892301" y="2946756"/>
                  <a:pt x="5898227" y="2968487"/>
                </a:cubicBezTo>
                <a:cubicBezTo>
                  <a:pt x="5905578" y="2995441"/>
                  <a:pt x="5915896" y="3021496"/>
                  <a:pt x="5924731" y="3048000"/>
                </a:cubicBezTo>
                <a:cubicBezTo>
                  <a:pt x="5929148" y="3061252"/>
                  <a:pt x="5930236" y="3076133"/>
                  <a:pt x="5937984" y="3087756"/>
                </a:cubicBezTo>
                <a:cubicBezTo>
                  <a:pt x="5946819" y="3101008"/>
                  <a:pt x="5958019" y="3112959"/>
                  <a:pt x="5964488" y="3127513"/>
                </a:cubicBezTo>
                <a:cubicBezTo>
                  <a:pt x="5992070" y="3189574"/>
                  <a:pt x="5990386" y="3210928"/>
                  <a:pt x="6004244" y="3273287"/>
                </a:cubicBezTo>
                <a:cubicBezTo>
                  <a:pt x="6015336" y="3323197"/>
                  <a:pt x="6015994" y="3321786"/>
                  <a:pt x="6030749" y="3366052"/>
                </a:cubicBezTo>
                <a:cubicBezTo>
                  <a:pt x="6030802" y="3366532"/>
                  <a:pt x="6051344" y="3562724"/>
                  <a:pt x="6057253" y="3578087"/>
                </a:cubicBezTo>
                <a:cubicBezTo>
                  <a:pt x="6068688" y="3607818"/>
                  <a:pt x="6110262" y="3657600"/>
                  <a:pt x="6110262" y="3657600"/>
                </a:cubicBezTo>
                <a:cubicBezTo>
                  <a:pt x="6148308" y="3809785"/>
                  <a:pt x="6095107" y="3622237"/>
                  <a:pt x="6150018" y="3750365"/>
                </a:cubicBezTo>
                <a:cubicBezTo>
                  <a:pt x="6157193" y="3767106"/>
                  <a:pt x="6158853" y="3785704"/>
                  <a:pt x="6163270" y="3803374"/>
                </a:cubicBezTo>
                <a:cubicBezTo>
                  <a:pt x="6167688" y="3856383"/>
                  <a:pt x="6169493" y="3909674"/>
                  <a:pt x="6176523" y="3962400"/>
                </a:cubicBezTo>
                <a:cubicBezTo>
                  <a:pt x="6178369" y="3976246"/>
                  <a:pt x="6185938" y="3988725"/>
                  <a:pt x="6189775" y="4002156"/>
                </a:cubicBezTo>
                <a:cubicBezTo>
                  <a:pt x="6194779" y="4019669"/>
                  <a:pt x="6199211" y="4037356"/>
                  <a:pt x="6203027" y="4055165"/>
                </a:cubicBezTo>
                <a:cubicBezTo>
                  <a:pt x="6215412" y="4112964"/>
                  <a:pt x="6233689" y="4203537"/>
                  <a:pt x="6242784" y="4267200"/>
                </a:cubicBezTo>
                <a:cubicBezTo>
                  <a:pt x="6244404" y="4278540"/>
                  <a:pt x="6256617" y="4435449"/>
                  <a:pt x="6282540" y="4452730"/>
                </a:cubicBezTo>
                <a:lnTo>
                  <a:pt x="6322297" y="4479234"/>
                </a:lnTo>
                <a:cubicBezTo>
                  <a:pt x="6349877" y="4589555"/>
                  <a:pt x="6316295" y="4480483"/>
                  <a:pt x="6362053" y="4572000"/>
                </a:cubicBezTo>
                <a:cubicBezTo>
                  <a:pt x="6368300" y="4584494"/>
                  <a:pt x="6366579" y="4600848"/>
                  <a:pt x="6375305" y="4611756"/>
                </a:cubicBezTo>
                <a:cubicBezTo>
                  <a:pt x="6385255" y="4624193"/>
                  <a:pt x="6401810" y="4629425"/>
                  <a:pt x="6415062" y="4638260"/>
                </a:cubicBezTo>
                <a:lnTo>
                  <a:pt x="6454818" y="4757530"/>
                </a:lnTo>
                <a:lnTo>
                  <a:pt x="6481323" y="4837043"/>
                </a:lnTo>
                <a:cubicBezTo>
                  <a:pt x="6490158" y="4859130"/>
                  <a:pt x="6499698" y="4880948"/>
                  <a:pt x="6507827" y="4903304"/>
                </a:cubicBezTo>
                <a:cubicBezTo>
                  <a:pt x="6517374" y="4929560"/>
                  <a:pt x="6525496" y="4956313"/>
                  <a:pt x="6534331" y="4982817"/>
                </a:cubicBezTo>
                <a:cubicBezTo>
                  <a:pt x="6538749" y="4996069"/>
                  <a:pt x="6535961" y="5014825"/>
                  <a:pt x="6547584" y="5022574"/>
                </a:cubicBezTo>
                <a:lnTo>
                  <a:pt x="6587340" y="5049078"/>
                </a:lnTo>
                <a:cubicBezTo>
                  <a:pt x="6591757" y="5062330"/>
                  <a:pt x="6606839" y="5076340"/>
                  <a:pt x="6600592" y="5088834"/>
                </a:cubicBezTo>
                <a:cubicBezTo>
                  <a:pt x="6594345" y="5101328"/>
                  <a:pt x="6573675" y="5096584"/>
                  <a:pt x="6560836" y="5102087"/>
                </a:cubicBezTo>
                <a:cubicBezTo>
                  <a:pt x="6446223" y="5151207"/>
                  <a:pt x="6561294" y="5110769"/>
                  <a:pt x="6468070" y="5141843"/>
                </a:cubicBezTo>
                <a:cubicBezTo>
                  <a:pt x="6353218" y="5133008"/>
                  <a:pt x="6236468" y="5137930"/>
                  <a:pt x="6123514" y="5115339"/>
                </a:cubicBezTo>
                <a:cubicBezTo>
                  <a:pt x="6101427" y="5110922"/>
                  <a:pt x="6079502" y="5105600"/>
                  <a:pt x="6057253" y="5102087"/>
                </a:cubicBezTo>
                <a:cubicBezTo>
                  <a:pt x="5995546" y="5092344"/>
                  <a:pt x="5871723" y="5075582"/>
                  <a:pt x="5871723" y="5075582"/>
                </a:cubicBezTo>
                <a:cubicBezTo>
                  <a:pt x="5845219" y="5066747"/>
                  <a:pt x="5815456" y="5064575"/>
                  <a:pt x="5792210" y="5049078"/>
                </a:cubicBezTo>
                <a:cubicBezTo>
                  <a:pt x="5778958" y="5040243"/>
                  <a:pt x="5767708" y="5027151"/>
                  <a:pt x="5752453" y="5022574"/>
                </a:cubicBezTo>
                <a:cubicBezTo>
                  <a:pt x="5722535" y="5013598"/>
                  <a:pt x="5690610" y="5013739"/>
                  <a:pt x="5659688" y="5009321"/>
                </a:cubicBezTo>
                <a:cubicBezTo>
                  <a:pt x="5628179" y="4998818"/>
                  <a:pt x="5600201" y="4988363"/>
                  <a:pt x="5566923" y="4982817"/>
                </a:cubicBezTo>
                <a:cubicBezTo>
                  <a:pt x="5505301" y="4972547"/>
                  <a:pt x="5443236" y="4965148"/>
                  <a:pt x="5381392" y="4956313"/>
                </a:cubicBezTo>
                <a:cubicBezTo>
                  <a:pt x="5253316" y="4938016"/>
                  <a:pt x="5319684" y="4946942"/>
                  <a:pt x="5182610" y="4929808"/>
                </a:cubicBezTo>
                <a:cubicBezTo>
                  <a:pt x="5139617" y="4917525"/>
                  <a:pt x="5024993" y="4883661"/>
                  <a:pt x="4983827" y="4876800"/>
                </a:cubicBezTo>
                <a:cubicBezTo>
                  <a:pt x="4957323" y="4872382"/>
                  <a:pt x="4930976" y="4866880"/>
                  <a:pt x="4904314" y="4863547"/>
                </a:cubicBezTo>
                <a:cubicBezTo>
                  <a:pt x="4705170" y="4838653"/>
                  <a:pt x="4840747" y="4862577"/>
                  <a:pt x="4679027" y="4837043"/>
                </a:cubicBezTo>
                <a:cubicBezTo>
                  <a:pt x="4625945" y="4828662"/>
                  <a:pt x="4573326" y="4817205"/>
                  <a:pt x="4520001" y="4810539"/>
                </a:cubicBezTo>
                <a:lnTo>
                  <a:pt x="4307966" y="4784034"/>
                </a:lnTo>
                <a:lnTo>
                  <a:pt x="4188697" y="4770782"/>
                </a:lnTo>
                <a:cubicBezTo>
                  <a:pt x="4157702" y="4766908"/>
                  <a:pt x="4126893" y="4761658"/>
                  <a:pt x="4095931" y="4757530"/>
                </a:cubicBezTo>
                <a:cubicBezTo>
                  <a:pt x="4060629" y="4752823"/>
                  <a:pt x="4024918" y="4750841"/>
                  <a:pt x="3989914" y="4744278"/>
                </a:cubicBezTo>
                <a:cubicBezTo>
                  <a:pt x="3954111" y="4737565"/>
                  <a:pt x="3919515" y="4725407"/>
                  <a:pt x="3883897" y="4717774"/>
                </a:cubicBezTo>
                <a:cubicBezTo>
                  <a:pt x="3857623" y="4712144"/>
                  <a:pt x="3830732" y="4709791"/>
                  <a:pt x="3804384" y="4704521"/>
                </a:cubicBezTo>
                <a:cubicBezTo>
                  <a:pt x="3786524" y="4700949"/>
                  <a:pt x="3768888" y="4696273"/>
                  <a:pt x="3751375" y="4691269"/>
                </a:cubicBezTo>
                <a:cubicBezTo>
                  <a:pt x="3737943" y="4687431"/>
                  <a:pt x="3725518" y="4679407"/>
                  <a:pt x="3711618" y="4678017"/>
                </a:cubicBezTo>
                <a:cubicBezTo>
                  <a:pt x="3636766" y="4670532"/>
                  <a:pt x="3561427" y="4669182"/>
                  <a:pt x="3486331" y="4664765"/>
                </a:cubicBezTo>
                <a:cubicBezTo>
                  <a:pt x="3408296" y="4645256"/>
                  <a:pt x="3442304" y="4651827"/>
                  <a:pt x="3340557" y="4638260"/>
                </a:cubicBezTo>
                <a:cubicBezTo>
                  <a:pt x="3305255" y="4633553"/>
                  <a:pt x="3269544" y="4631571"/>
                  <a:pt x="3234540" y="4625008"/>
                </a:cubicBezTo>
                <a:cubicBezTo>
                  <a:pt x="3198737" y="4618295"/>
                  <a:pt x="3164017" y="4606695"/>
                  <a:pt x="3128523" y="4598504"/>
                </a:cubicBezTo>
                <a:cubicBezTo>
                  <a:pt x="3106575" y="4593439"/>
                  <a:pt x="3083993" y="4591179"/>
                  <a:pt x="3062262" y="4585252"/>
                </a:cubicBezTo>
                <a:cubicBezTo>
                  <a:pt x="3035308" y="4577901"/>
                  <a:pt x="3009253" y="4567582"/>
                  <a:pt x="2982749" y="4558747"/>
                </a:cubicBezTo>
                <a:lnTo>
                  <a:pt x="2942992" y="4545495"/>
                </a:lnTo>
                <a:lnTo>
                  <a:pt x="2903236" y="4532243"/>
                </a:lnTo>
                <a:cubicBezTo>
                  <a:pt x="2889984" y="4527826"/>
                  <a:pt x="2875973" y="4525238"/>
                  <a:pt x="2863479" y="4518991"/>
                </a:cubicBezTo>
                <a:cubicBezTo>
                  <a:pt x="2820222" y="4497363"/>
                  <a:pt x="2780080" y="4474169"/>
                  <a:pt x="2730957" y="4465982"/>
                </a:cubicBezTo>
                <a:lnTo>
                  <a:pt x="2651444" y="4452730"/>
                </a:lnTo>
                <a:cubicBezTo>
                  <a:pt x="2546440" y="4417729"/>
                  <a:pt x="2599489" y="4430819"/>
                  <a:pt x="2492418" y="4412974"/>
                </a:cubicBezTo>
                <a:cubicBezTo>
                  <a:pt x="2479166" y="4408556"/>
                  <a:pt x="2466214" y="4403109"/>
                  <a:pt x="2452662" y="4399721"/>
                </a:cubicBezTo>
                <a:lnTo>
                  <a:pt x="2346644" y="4373217"/>
                </a:lnTo>
                <a:cubicBezTo>
                  <a:pt x="2333392" y="4364382"/>
                  <a:pt x="2321133" y="4353836"/>
                  <a:pt x="2306888" y="4346713"/>
                </a:cubicBezTo>
                <a:cubicBezTo>
                  <a:pt x="2276591" y="4331564"/>
                  <a:pt x="2231120" y="4327770"/>
                  <a:pt x="2200870" y="4320208"/>
                </a:cubicBezTo>
                <a:cubicBezTo>
                  <a:pt x="2187318" y="4316820"/>
                  <a:pt x="2174545" y="4310793"/>
                  <a:pt x="2161114" y="4306956"/>
                </a:cubicBezTo>
                <a:cubicBezTo>
                  <a:pt x="2143601" y="4301952"/>
                  <a:pt x="2125618" y="4298708"/>
                  <a:pt x="2108105" y="4293704"/>
                </a:cubicBezTo>
                <a:cubicBezTo>
                  <a:pt x="2094674" y="4289867"/>
                  <a:pt x="2082093" y="4282951"/>
                  <a:pt x="2068349" y="4280452"/>
                </a:cubicBezTo>
                <a:cubicBezTo>
                  <a:pt x="2022506" y="4272117"/>
                  <a:pt x="1867848" y="4257751"/>
                  <a:pt x="1829810" y="4253947"/>
                </a:cubicBezTo>
                <a:cubicBezTo>
                  <a:pt x="1794471" y="4245112"/>
                  <a:pt x="1759595" y="4234156"/>
                  <a:pt x="1723792" y="4227443"/>
                </a:cubicBezTo>
                <a:cubicBezTo>
                  <a:pt x="1688788" y="4220880"/>
                  <a:pt x="1653031" y="4219228"/>
                  <a:pt x="1617775" y="4214191"/>
                </a:cubicBezTo>
                <a:cubicBezTo>
                  <a:pt x="1591175" y="4210391"/>
                  <a:pt x="1564819" y="4205025"/>
                  <a:pt x="1538262" y="4200939"/>
                </a:cubicBezTo>
                <a:cubicBezTo>
                  <a:pt x="1507390" y="4196189"/>
                  <a:pt x="1476126" y="4193813"/>
                  <a:pt x="1445497" y="4187687"/>
                </a:cubicBezTo>
                <a:cubicBezTo>
                  <a:pt x="1409777" y="4180543"/>
                  <a:pt x="1375460" y="4166863"/>
                  <a:pt x="1339479" y="4161182"/>
                </a:cubicBezTo>
                <a:cubicBezTo>
                  <a:pt x="1291284" y="4153572"/>
                  <a:pt x="1242163" y="4153631"/>
                  <a:pt x="1193705" y="4147930"/>
                </a:cubicBezTo>
                <a:cubicBezTo>
                  <a:pt x="1167019" y="4144791"/>
                  <a:pt x="1140696" y="4139095"/>
                  <a:pt x="1114192" y="4134678"/>
                </a:cubicBezTo>
                <a:cubicBezTo>
                  <a:pt x="1024158" y="4104667"/>
                  <a:pt x="1133380" y="4140434"/>
                  <a:pt x="981670" y="4094921"/>
                </a:cubicBezTo>
                <a:cubicBezTo>
                  <a:pt x="968290" y="4090907"/>
                  <a:pt x="955391" y="4085344"/>
                  <a:pt x="941914" y="4081669"/>
                </a:cubicBezTo>
                <a:cubicBezTo>
                  <a:pt x="906771" y="4072085"/>
                  <a:pt x="835897" y="4055165"/>
                  <a:pt x="835897" y="4055165"/>
                </a:cubicBezTo>
                <a:cubicBezTo>
                  <a:pt x="827062" y="4046330"/>
                  <a:pt x="820876" y="4033582"/>
                  <a:pt x="809392" y="4028660"/>
                </a:cubicBezTo>
                <a:cubicBezTo>
                  <a:pt x="788689" y="4019787"/>
                  <a:pt x="765119" y="4020294"/>
                  <a:pt x="743131" y="4015408"/>
                </a:cubicBezTo>
                <a:cubicBezTo>
                  <a:pt x="725352" y="4011457"/>
                  <a:pt x="707792" y="4006573"/>
                  <a:pt x="690123" y="4002156"/>
                </a:cubicBezTo>
                <a:cubicBezTo>
                  <a:pt x="635549" y="3947584"/>
                  <a:pt x="684240" y="3985426"/>
                  <a:pt x="557601" y="3962400"/>
                </a:cubicBezTo>
                <a:cubicBezTo>
                  <a:pt x="543857" y="3959901"/>
                  <a:pt x="531276" y="3952985"/>
                  <a:pt x="517844" y="3949147"/>
                </a:cubicBezTo>
                <a:cubicBezTo>
                  <a:pt x="500332" y="3944143"/>
                  <a:pt x="482281" y="3941128"/>
                  <a:pt x="464836" y="3935895"/>
                </a:cubicBezTo>
                <a:cubicBezTo>
                  <a:pt x="438076" y="3927867"/>
                  <a:pt x="412427" y="3916167"/>
                  <a:pt x="385323" y="3909391"/>
                </a:cubicBezTo>
                <a:cubicBezTo>
                  <a:pt x="367653" y="3904974"/>
                  <a:pt x="349827" y="3901143"/>
                  <a:pt x="332314" y="3896139"/>
                </a:cubicBezTo>
                <a:cubicBezTo>
                  <a:pt x="257656" y="3874809"/>
                  <a:pt x="327904" y="3891724"/>
                  <a:pt x="239549" y="3856382"/>
                </a:cubicBezTo>
                <a:cubicBezTo>
                  <a:pt x="213609" y="3846006"/>
                  <a:pt x="160036" y="3829878"/>
                  <a:pt x="160036" y="3829878"/>
                </a:cubicBezTo>
                <a:cubicBezTo>
                  <a:pt x="98628" y="3737767"/>
                  <a:pt x="180741" y="3844668"/>
                  <a:pt x="67270" y="3763617"/>
                </a:cubicBezTo>
                <a:cubicBezTo>
                  <a:pt x="54310" y="3754359"/>
                  <a:pt x="52028" y="3735122"/>
                  <a:pt x="40766" y="3723860"/>
                </a:cubicBezTo>
                <a:cubicBezTo>
                  <a:pt x="-10016" y="3673077"/>
                  <a:pt x="1010" y="3727368"/>
                  <a:pt x="1010" y="3657600"/>
                </a:cubicBezTo>
              </a:path>
            </a:pathLst>
          </a:custGeom>
          <a:noFill/>
          <a:ln w="76200">
            <a:prstDash val="sysDash"/>
            <a:headEnd type="none" w="med" len="med"/>
            <a:tailEnd type="triangle" w="med" len="med"/>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357809" y="1431235"/>
            <a:ext cx="3405859" cy="3750365"/>
          </a:xfrm>
          <a:custGeom>
            <a:avLst/>
            <a:gdLst>
              <a:gd name="connsiteX0" fmla="*/ 0 w 3405859"/>
              <a:gd name="connsiteY0" fmla="*/ 3750365 h 3750365"/>
              <a:gd name="connsiteX1" fmla="*/ 66261 w 3405859"/>
              <a:gd name="connsiteY1" fmla="*/ 3697356 h 3750365"/>
              <a:gd name="connsiteX2" fmla="*/ 92765 w 3405859"/>
              <a:gd name="connsiteY2" fmla="*/ 3617843 h 3750365"/>
              <a:gd name="connsiteX3" fmla="*/ 119269 w 3405859"/>
              <a:gd name="connsiteY3" fmla="*/ 3578087 h 3750365"/>
              <a:gd name="connsiteX4" fmla="*/ 159026 w 3405859"/>
              <a:gd name="connsiteY4" fmla="*/ 3405808 h 3750365"/>
              <a:gd name="connsiteX5" fmla="*/ 172278 w 3405859"/>
              <a:gd name="connsiteY5" fmla="*/ 3366052 h 3750365"/>
              <a:gd name="connsiteX6" fmla="*/ 212034 w 3405859"/>
              <a:gd name="connsiteY6" fmla="*/ 3339548 h 3750365"/>
              <a:gd name="connsiteX7" fmla="*/ 291548 w 3405859"/>
              <a:gd name="connsiteY7" fmla="*/ 3260035 h 3750365"/>
              <a:gd name="connsiteX8" fmla="*/ 371061 w 3405859"/>
              <a:gd name="connsiteY8" fmla="*/ 3220278 h 3750365"/>
              <a:gd name="connsiteX9" fmla="*/ 437321 w 3405859"/>
              <a:gd name="connsiteY9" fmla="*/ 3154017 h 3750365"/>
              <a:gd name="connsiteX10" fmla="*/ 463826 w 3405859"/>
              <a:gd name="connsiteY10" fmla="*/ 3127513 h 3750365"/>
              <a:gd name="connsiteX11" fmla="*/ 490330 w 3405859"/>
              <a:gd name="connsiteY11" fmla="*/ 3101008 h 3750365"/>
              <a:gd name="connsiteX12" fmla="*/ 516834 w 3405859"/>
              <a:gd name="connsiteY12" fmla="*/ 3021495 h 3750365"/>
              <a:gd name="connsiteX13" fmla="*/ 530087 w 3405859"/>
              <a:gd name="connsiteY13" fmla="*/ 2981739 h 3750365"/>
              <a:gd name="connsiteX14" fmla="*/ 556591 w 3405859"/>
              <a:gd name="connsiteY14" fmla="*/ 2941982 h 3750365"/>
              <a:gd name="connsiteX15" fmla="*/ 569843 w 3405859"/>
              <a:gd name="connsiteY15" fmla="*/ 2888974 h 3750365"/>
              <a:gd name="connsiteX16" fmla="*/ 596348 w 3405859"/>
              <a:gd name="connsiteY16" fmla="*/ 2782956 h 3750365"/>
              <a:gd name="connsiteX17" fmla="*/ 649356 w 3405859"/>
              <a:gd name="connsiteY17" fmla="*/ 2703443 h 3750365"/>
              <a:gd name="connsiteX18" fmla="*/ 675861 w 3405859"/>
              <a:gd name="connsiteY18" fmla="*/ 2663687 h 3750365"/>
              <a:gd name="connsiteX19" fmla="*/ 702365 w 3405859"/>
              <a:gd name="connsiteY19" fmla="*/ 2637182 h 3750365"/>
              <a:gd name="connsiteX20" fmla="*/ 755374 w 3405859"/>
              <a:gd name="connsiteY20" fmla="*/ 2557669 h 3750365"/>
              <a:gd name="connsiteX21" fmla="*/ 795130 w 3405859"/>
              <a:gd name="connsiteY21" fmla="*/ 2491408 h 3750365"/>
              <a:gd name="connsiteX22" fmla="*/ 834887 w 3405859"/>
              <a:gd name="connsiteY22" fmla="*/ 2464904 h 3750365"/>
              <a:gd name="connsiteX23" fmla="*/ 887895 w 3405859"/>
              <a:gd name="connsiteY23" fmla="*/ 2425148 h 3750365"/>
              <a:gd name="connsiteX24" fmla="*/ 967408 w 3405859"/>
              <a:gd name="connsiteY24" fmla="*/ 2372139 h 3750365"/>
              <a:gd name="connsiteX25" fmla="*/ 1046921 w 3405859"/>
              <a:gd name="connsiteY25" fmla="*/ 2266122 h 3750365"/>
              <a:gd name="connsiteX26" fmla="*/ 1086678 w 3405859"/>
              <a:gd name="connsiteY26" fmla="*/ 2213113 h 3750365"/>
              <a:gd name="connsiteX27" fmla="*/ 1113182 w 3405859"/>
              <a:gd name="connsiteY27" fmla="*/ 2186608 h 3750365"/>
              <a:gd name="connsiteX28" fmla="*/ 1139687 w 3405859"/>
              <a:gd name="connsiteY28" fmla="*/ 2146852 h 3750365"/>
              <a:gd name="connsiteX29" fmla="*/ 1192695 w 3405859"/>
              <a:gd name="connsiteY29" fmla="*/ 2054087 h 3750365"/>
              <a:gd name="connsiteX30" fmla="*/ 1298713 w 3405859"/>
              <a:gd name="connsiteY30" fmla="*/ 1921565 h 3750365"/>
              <a:gd name="connsiteX31" fmla="*/ 1391478 w 3405859"/>
              <a:gd name="connsiteY31" fmla="*/ 1868556 h 3750365"/>
              <a:gd name="connsiteX32" fmla="*/ 1431234 w 3405859"/>
              <a:gd name="connsiteY32" fmla="*/ 1815548 h 3750365"/>
              <a:gd name="connsiteX33" fmla="*/ 1484243 w 3405859"/>
              <a:gd name="connsiteY33" fmla="*/ 1762539 h 3750365"/>
              <a:gd name="connsiteX34" fmla="*/ 1537252 w 3405859"/>
              <a:gd name="connsiteY34" fmla="*/ 1656522 h 3750365"/>
              <a:gd name="connsiteX35" fmla="*/ 1590261 w 3405859"/>
              <a:gd name="connsiteY35" fmla="*/ 1603513 h 3750365"/>
              <a:gd name="connsiteX36" fmla="*/ 1669774 w 3405859"/>
              <a:gd name="connsiteY36" fmla="*/ 1497495 h 3750365"/>
              <a:gd name="connsiteX37" fmla="*/ 1722782 w 3405859"/>
              <a:gd name="connsiteY37" fmla="*/ 1431235 h 3750365"/>
              <a:gd name="connsiteX38" fmla="*/ 1749287 w 3405859"/>
              <a:gd name="connsiteY38" fmla="*/ 1391478 h 3750365"/>
              <a:gd name="connsiteX39" fmla="*/ 1815548 w 3405859"/>
              <a:gd name="connsiteY39" fmla="*/ 1338469 h 3750365"/>
              <a:gd name="connsiteX40" fmla="*/ 1842052 w 3405859"/>
              <a:gd name="connsiteY40" fmla="*/ 1298713 h 3750365"/>
              <a:gd name="connsiteX41" fmla="*/ 1881808 w 3405859"/>
              <a:gd name="connsiteY41" fmla="*/ 1245704 h 3750365"/>
              <a:gd name="connsiteX42" fmla="*/ 1908313 w 3405859"/>
              <a:gd name="connsiteY42" fmla="*/ 1205948 h 3750365"/>
              <a:gd name="connsiteX43" fmla="*/ 1934817 w 3405859"/>
              <a:gd name="connsiteY43" fmla="*/ 1179443 h 3750365"/>
              <a:gd name="connsiteX44" fmla="*/ 1974574 w 3405859"/>
              <a:gd name="connsiteY44" fmla="*/ 1113182 h 3750365"/>
              <a:gd name="connsiteX45" fmla="*/ 2001078 w 3405859"/>
              <a:gd name="connsiteY45" fmla="*/ 1060174 h 3750365"/>
              <a:gd name="connsiteX46" fmla="*/ 2080591 w 3405859"/>
              <a:gd name="connsiteY46" fmla="*/ 993913 h 3750365"/>
              <a:gd name="connsiteX47" fmla="*/ 2186608 w 3405859"/>
              <a:gd name="connsiteY47" fmla="*/ 914400 h 3750365"/>
              <a:gd name="connsiteX48" fmla="*/ 2226365 w 3405859"/>
              <a:gd name="connsiteY48" fmla="*/ 887895 h 3750365"/>
              <a:gd name="connsiteX49" fmla="*/ 2279374 w 3405859"/>
              <a:gd name="connsiteY49" fmla="*/ 834887 h 3750365"/>
              <a:gd name="connsiteX50" fmla="*/ 2332382 w 3405859"/>
              <a:gd name="connsiteY50" fmla="*/ 821635 h 3750365"/>
              <a:gd name="connsiteX51" fmla="*/ 2385391 w 3405859"/>
              <a:gd name="connsiteY51" fmla="*/ 781878 h 3750365"/>
              <a:gd name="connsiteX52" fmla="*/ 2464904 w 3405859"/>
              <a:gd name="connsiteY52" fmla="*/ 728869 h 3750365"/>
              <a:gd name="connsiteX53" fmla="*/ 2557669 w 3405859"/>
              <a:gd name="connsiteY53" fmla="*/ 662608 h 3750365"/>
              <a:gd name="connsiteX54" fmla="*/ 2584174 w 3405859"/>
              <a:gd name="connsiteY54" fmla="*/ 636104 h 3750365"/>
              <a:gd name="connsiteX55" fmla="*/ 2637182 w 3405859"/>
              <a:gd name="connsiteY55" fmla="*/ 569843 h 3750365"/>
              <a:gd name="connsiteX56" fmla="*/ 2690191 w 3405859"/>
              <a:gd name="connsiteY56" fmla="*/ 556591 h 3750365"/>
              <a:gd name="connsiteX57" fmla="*/ 2769704 w 3405859"/>
              <a:gd name="connsiteY57" fmla="*/ 490330 h 3750365"/>
              <a:gd name="connsiteX58" fmla="*/ 2809461 w 3405859"/>
              <a:gd name="connsiteY58" fmla="*/ 477078 h 3750365"/>
              <a:gd name="connsiteX59" fmla="*/ 2915478 w 3405859"/>
              <a:gd name="connsiteY59" fmla="*/ 410817 h 3750365"/>
              <a:gd name="connsiteX60" fmla="*/ 3034748 w 3405859"/>
              <a:gd name="connsiteY60" fmla="*/ 344556 h 3750365"/>
              <a:gd name="connsiteX61" fmla="*/ 3114261 w 3405859"/>
              <a:gd name="connsiteY61" fmla="*/ 291548 h 3750365"/>
              <a:gd name="connsiteX62" fmla="*/ 3140765 w 3405859"/>
              <a:gd name="connsiteY62" fmla="*/ 265043 h 3750365"/>
              <a:gd name="connsiteX63" fmla="*/ 3207026 w 3405859"/>
              <a:gd name="connsiteY63" fmla="*/ 238539 h 3750365"/>
              <a:gd name="connsiteX64" fmla="*/ 3246782 w 3405859"/>
              <a:gd name="connsiteY64" fmla="*/ 198782 h 3750365"/>
              <a:gd name="connsiteX65" fmla="*/ 3286539 w 3405859"/>
              <a:gd name="connsiteY65" fmla="*/ 172278 h 3750365"/>
              <a:gd name="connsiteX66" fmla="*/ 3352800 w 3405859"/>
              <a:gd name="connsiteY66" fmla="*/ 106017 h 3750365"/>
              <a:gd name="connsiteX67" fmla="*/ 3379304 w 3405859"/>
              <a:gd name="connsiteY67" fmla="*/ 53008 h 3750365"/>
              <a:gd name="connsiteX68" fmla="*/ 3405808 w 3405859"/>
              <a:gd name="connsiteY68" fmla="*/ 0 h 375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405859" h="3750365">
                <a:moveTo>
                  <a:pt x="0" y="3750365"/>
                </a:moveTo>
                <a:cubicBezTo>
                  <a:pt x="22087" y="3732695"/>
                  <a:pt x="50041" y="3720528"/>
                  <a:pt x="66261" y="3697356"/>
                </a:cubicBezTo>
                <a:cubicBezTo>
                  <a:pt x="82282" y="3674468"/>
                  <a:pt x="77268" y="3641089"/>
                  <a:pt x="92765" y="3617843"/>
                </a:cubicBezTo>
                <a:lnTo>
                  <a:pt x="119269" y="3578087"/>
                </a:lnTo>
                <a:cubicBezTo>
                  <a:pt x="143013" y="3340646"/>
                  <a:pt x="104700" y="3514459"/>
                  <a:pt x="159026" y="3405808"/>
                </a:cubicBezTo>
                <a:cubicBezTo>
                  <a:pt x="165273" y="3393314"/>
                  <a:pt x="163552" y="3376960"/>
                  <a:pt x="172278" y="3366052"/>
                </a:cubicBezTo>
                <a:cubicBezTo>
                  <a:pt x="182227" y="3353615"/>
                  <a:pt x="198782" y="3348383"/>
                  <a:pt x="212034" y="3339548"/>
                </a:cubicBezTo>
                <a:cubicBezTo>
                  <a:pt x="241673" y="3295090"/>
                  <a:pt x="238440" y="3290382"/>
                  <a:pt x="291548" y="3260035"/>
                </a:cubicBezTo>
                <a:cubicBezTo>
                  <a:pt x="358514" y="3221768"/>
                  <a:pt x="305884" y="3277308"/>
                  <a:pt x="371061" y="3220278"/>
                </a:cubicBezTo>
                <a:cubicBezTo>
                  <a:pt x="394568" y="3199709"/>
                  <a:pt x="415234" y="3176104"/>
                  <a:pt x="437321" y="3154017"/>
                </a:cubicBezTo>
                <a:lnTo>
                  <a:pt x="463826" y="3127513"/>
                </a:lnTo>
                <a:lnTo>
                  <a:pt x="490330" y="3101008"/>
                </a:lnTo>
                <a:lnTo>
                  <a:pt x="516834" y="3021495"/>
                </a:lnTo>
                <a:cubicBezTo>
                  <a:pt x="521251" y="3008243"/>
                  <a:pt x="522339" y="2993362"/>
                  <a:pt x="530087" y="2981739"/>
                </a:cubicBezTo>
                <a:lnTo>
                  <a:pt x="556591" y="2941982"/>
                </a:lnTo>
                <a:cubicBezTo>
                  <a:pt x="561008" y="2924313"/>
                  <a:pt x="565892" y="2906753"/>
                  <a:pt x="569843" y="2888974"/>
                </a:cubicBezTo>
                <a:cubicBezTo>
                  <a:pt x="574196" y="2869386"/>
                  <a:pt x="583190" y="2806641"/>
                  <a:pt x="596348" y="2782956"/>
                </a:cubicBezTo>
                <a:cubicBezTo>
                  <a:pt x="611818" y="2755110"/>
                  <a:pt x="631686" y="2729947"/>
                  <a:pt x="649356" y="2703443"/>
                </a:cubicBezTo>
                <a:cubicBezTo>
                  <a:pt x="658191" y="2690191"/>
                  <a:pt x="664599" y="2674949"/>
                  <a:pt x="675861" y="2663687"/>
                </a:cubicBezTo>
                <a:cubicBezTo>
                  <a:pt x="684696" y="2654852"/>
                  <a:pt x="694868" y="2647177"/>
                  <a:pt x="702365" y="2637182"/>
                </a:cubicBezTo>
                <a:cubicBezTo>
                  <a:pt x="721478" y="2611698"/>
                  <a:pt x="738985" y="2584984"/>
                  <a:pt x="755374" y="2557669"/>
                </a:cubicBezTo>
                <a:cubicBezTo>
                  <a:pt x="768626" y="2535582"/>
                  <a:pt x="778367" y="2510965"/>
                  <a:pt x="795130" y="2491408"/>
                </a:cubicBezTo>
                <a:cubicBezTo>
                  <a:pt x="805495" y="2479315"/>
                  <a:pt x="821926" y="2474161"/>
                  <a:pt x="834887" y="2464904"/>
                </a:cubicBezTo>
                <a:cubicBezTo>
                  <a:pt x="852860" y="2452066"/>
                  <a:pt x="869801" y="2437814"/>
                  <a:pt x="887895" y="2425148"/>
                </a:cubicBezTo>
                <a:cubicBezTo>
                  <a:pt x="913991" y="2406881"/>
                  <a:pt x="944883" y="2394663"/>
                  <a:pt x="967408" y="2372139"/>
                </a:cubicBezTo>
                <a:cubicBezTo>
                  <a:pt x="1028194" y="2311356"/>
                  <a:pt x="957011" y="2386001"/>
                  <a:pt x="1046921" y="2266122"/>
                </a:cubicBezTo>
                <a:cubicBezTo>
                  <a:pt x="1060173" y="2248452"/>
                  <a:pt x="1072538" y="2230081"/>
                  <a:pt x="1086678" y="2213113"/>
                </a:cubicBezTo>
                <a:cubicBezTo>
                  <a:pt x="1094677" y="2203515"/>
                  <a:pt x="1105377" y="2196364"/>
                  <a:pt x="1113182" y="2186608"/>
                </a:cubicBezTo>
                <a:cubicBezTo>
                  <a:pt x="1123132" y="2174171"/>
                  <a:pt x="1130852" y="2160104"/>
                  <a:pt x="1139687" y="2146852"/>
                </a:cubicBezTo>
                <a:cubicBezTo>
                  <a:pt x="1161768" y="2080607"/>
                  <a:pt x="1141640" y="2127022"/>
                  <a:pt x="1192695" y="2054087"/>
                </a:cubicBezTo>
                <a:cubicBezTo>
                  <a:pt x="1212862" y="2025277"/>
                  <a:pt x="1259817" y="1941013"/>
                  <a:pt x="1298713" y="1921565"/>
                </a:cubicBezTo>
                <a:cubicBezTo>
                  <a:pt x="1319503" y="1911170"/>
                  <a:pt x="1372746" y="1887288"/>
                  <a:pt x="1391478" y="1868556"/>
                </a:cubicBezTo>
                <a:cubicBezTo>
                  <a:pt x="1407096" y="1852938"/>
                  <a:pt x="1416690" y="1832170"/>
                  <a:pt x="1431234" y="1815548"/>
                </a:cubicBezTo>
                <a:cubicBezTo>
                  <a:pt x="1447689" y="1796742"/>
                  <a:pt x="1470382" y="1783331"/>
                  <a:pt x="1484243" y="1762539"/>
                </a:cubicBezTo>
                <a:cubicBezTo>
                  <a:pt x="1506159" y="1729665"/>
                  <a:pt x="1509314" y="1684460"/>
                  <a:pt x="1537252" y="1656522"/>
                </a:cubicBezTo>
                <a:cubicBezTo>
                  <a:pt x="1554922" y="1638852"/>
                  <a:pt x="1576400" y="1624305"/>
                  <a:pt x="1590261" y="1603513"/>
                </a:cubicBezTo>
                <a:cubicBezTo>
                  <a:pt x="1650200" y="1513604"/>
                  <a:pt x="1620745" y="1546524"/>
                  <a:pt x="1669774" y="1497495"/>
                </a:cubicBezTo>
                <a:cubicBezTo>
                  <a:pt x="1695573" y="1420098"/>
                  <a:pt x="1662840" y="1491177"/>
                  <a:pt x="1722782" y="1431235"/>
                </a:cubicBezTo>
                <a:cubicBezTo>
                  <a:pt x="1734044" y="1419973"/>
                  <a:pt x="1738025" y="1402740"/>
                  <a:pt x="1749287" y="1391478"/>
                </a:cubicBezTo>
                <a:cubicBezTo>
                  <a:pt x="1818168" y="1322597"/>
                  <a:pt x="1763088" y="1404043"/>
                  <a:pt x="1815548" y="1338469"/>
                </a:cubicBezTo>
                <a:cubicBezTo>
                  <a:pt x="1825497" y="1326032"/>
                  <a:pt x="1832795" y="1311673"/>
                  <a:pt x="1842052" y="1298713"/>
                </a:cubicBezTo>
                <a:cubicBezTo>
                  <a:pt x="1854890" y="1280740"/>
                  <a:pt x="1868970" y="1263677"/>
                  <a:pt x="1881808" y="1245704"/>
                </a:cubicBezTo>
                <a:cubicBezTo>
                  <a:pt x="1891065" y="1232744"/>
                  <a:pt x="1898363" y="1218385"/>
                  <a:pt x="1908313" y="1205948"/>
                </a:cubicBezTo>
                <a:cubicBezTo>
                  <a:pt x="1916118" y="1196192"/>
                  <a:pt x="1925982" y="1188278"/>
                  <a:pt x="1934817" y="1179443"/>
                </a:cubicBezTo>
                <a:cubicBezTo>
                  <a:pt x="1965578" y="1087159"/>
                  <a:pt x="1926064" y="1185946"/>
                  <a:pt x="1974574" y="1113182"/>
                </a:cubicBezTo>
                <a:cubicBezTo>
                  <a:pt x="1985532" y="1096745"/>
                  <a:pt x="1989596" y="1076249"/>
                  <a:pt x="2001078" y="1060174"/>
                </a:cubicBezTo>
                <a:cubicBezTo>
                  <a:pt x="2037359" y="1009379"/>
                  <a:pt x="2037764" y="1030622"/>
                  <a:pt x="2080591" y="993913"/>
                </a:cubicBezTo>
                <a:cubicBezTo>
                  <a:pt x="2204894" y="887368"/>
                  <a:pt x="2065930" y="983359"/>
                  <a:pt x="2186608" y="914400"/>
                </a:cubicBezTo>
                <a:cubicBezTo>
                  <a:pt x="2200437" y="906498"/>
                  <a:pt x="2214272" y="898260"/>
                  <a:pt x="2226365" y="887895"/>
                </a:cubicBezTo>
                <a:cubicBezTo>
                  <a:pt x="2245338" y="871633"/>
                  <a:pt x="2258184" y="848131"/>
                  <a:pt x="2279374" y="834887"/>
                </a:cubicBezTo>
                <a:cubicBezTo>
                  <a:pt x="2294819" y="825234"/>
                  <a:pt x="2314713" y="826052"/>
                  <a:pt x="2332382" y="821635"/>
                </a:cubicBezTo>
                <a:cubicBezTo>
                  <a:pt x="2350052" y="808383"/>
                  <a:pt x="2367297" y="794544"/>
                  <a:pt x="2385391" y="781878"/>
                </a:cubicBezTo>
                <a:cubicBezTo>
                  <a:pt x="2411487" y="763611"/>
                  <a:pt x="2442379" y="751393"/>
                  <a:pt x="2464904" y="728869"/>
                </a:cubicBezTo>
                <a:cubicBezTo>
                  <a:pt x="2527791" y="665984"/>
                  <a:pt x="2494207" y="683764"/>
                  <a:pt x="2557669" y="662608"/>
                </a:cubicBezTo>
                <a:cubicBezTo>
                  <a:pt x="2566504" y="653773"/>
                  <a:pt x="2576369" y="645860"/>
                  <a:pt x="2584174" y="636104"/>
                </a:cubicBezTo>
                <a:cubicBezTo>
                  <a:pt x="2596658" y="620500"/>
                  <a:pt x="2615852" y="580508"/>
                  <a:pt x="2637182" y="569843"/>
                </a:cubicBezTo>
                <a:cubicBezTo>
                  <a:pt x="2653473" y="561698"/>
                  <a:pt x="2672521" y="561008"/>
                  <a:pt x="2690191" y="556591"/>
                </a:cubicBezTo>
                <a:cubicBezTo>
                  <a:pt x="2719497" y="527286"/>
                  <a:pt x="2732808" y="508778"/>
                  <a:pt x="2769704" y="490330"/>
                </a:cubicBezTo>
                <a:cubicBezTo>
                  <a:pt x="2782198" y="484083"/>
                  <a:pt x="2796209" y="481495"/>
                  <a:pt x="2809461" y="477078"/>
                </a:cubicBezTo>
                <a:cubicBezTo>
                  <a:pt x="2932507" y="384793"/>
                  <a:pt x="2794205" y="483582"/>
                  <a:pt x="2915478" y="410817"/>
                </a:cubicBezTo>
                <a:cubicBezTo>
                  <a:pt x="3029396" y="342465"/>
                  <a:pt x="2954781" y="371211"/>
                  <a:pt x="3034748" y="344556"/>
                </a:cubicBezTo>
                <a:cubicBezTo>
                  <a:pt x="3061252" y="326887"/>
                  <a:pt x="3091737" y="314073"/>
                  <a:pt x="3114261" y="291548"/>
                </a:cubicBezTo>
                <a:cubicBezTo>
                  <a:pt x="3123096" y="282713"/>
                  <a:pt x="3129917" y="271242"/>
                  <a:pt x="3140765" y="265043"/>
                </a:cubicBezTo>
                <a:cubicBezTo>
                  <a:pt x="3161419" y="253241"/>
                  <a:pt x="3184939" y="247374"/>
                  <a:pt x="3207026" y="238539"/>
                </a:cubicBezTo>
                <a:cubicBezTo>
                  <a:pt x="3220278" y="225287"/>
                  <a:pt x="3232384" y="210780"/>
                  <a:pt x="3246782" y="198782"/>
                </a:cubicBezTo>
                <a:cubicBezTo>
                  <a:pt x="3259018" y="188586"/>
                  <a:pt x="3274553" y="182766"/>
                  <a:pt x="3286539" y="172278"/>
                </a:cubicBezTo>
                <a:cubicBezTo>
                  <a:pt x="3310046" y="151709"/>
                  <a:pt x="3352800" y="106017"/>
                  <a:pt x="3352800" y="106017"/>
                </a:cubicBezTo>
                <a:cubicBezTo>
                  <a:pt x="3361635" y="88347"/>
                  <a:pt x="3369503" y="70160"/>
                  <a:pt x="3379304" y="53008"/>
                </a:cubicBezTo>
                <a:cubicBezTo>
                  <a:pt x="3408258" y="2337"/>
                  <a:pt x="3405808" y="31187"/>
                  <a:pt x="3405808" y="0"/>
                </a:cubicBezTo>
              </a:path>
            </a:pathLst>
          </a:custGeom>
          <a:noFill/>
          <a:ln w="76200">
            <a:prstDash val="sysDash"/>
            <a:headEnd type="none" w="med" len="med"/>
            <a:tailEnd type="triangle" w="med" len="med"/>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9528517" y="2623930"/>
            <a:ext cx="2663483" cy="954107"/>
          </a:xfrm>
          <a:prstGeom prst="rect">
            <a:avLst/>
          </a:prstGeom>
          <a:noFill/>
        </p:spPr>
        <p:txBody>
          <a:bodyPr wrap="square" rtlCol="0">
            <a:spAutoFit/>
          </a:bodyPr>
          <a:lstStyle/>
          <a:p>
            <a:r>
              <a:rPr lang="en-US" sz="2800" b="1" dirty="0" smtClean="0"/>
              <a:t>SHELTER CAMPS</a:t>
            </a:r>
            <a:endParaRPr lang="en-US" sz="2800" b="1" dirty="0"/>
          </a:p>
        </p:txBody>
      </p:sp>
      <p:cxnSp>
        <p:nvCxnSpPr>
          <p:cNvPr id="16" name="Straight Arrow Connector 15"/>
          <p:cNvCxnSpPr>
            <a:endCxn id="14" idx="1"/>
          </p:cNvCxnSpPr>
          <p:nvPr/>
        </p:nvCxnSpPr>
        <p:spPr>
          <a:xfrm>
            <a:off x="4187687" y="3100983"/>
            <a:ext cx="5340830" cy="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221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865" y="0"/>
            <a:ext cx="8711514" cy="6858000"/>
          </a:xfrm>
          <a:prstGeom prst="rect">
            <a:avLst/>
          </a:prstGeom>
        </p:spPr>
      </p:pic>
      <p:sp>
        <p:nvSpPr>
          <p:cNvPr id="3" name="Freeform 2"/>
          <p:cNvSpPr/>
          <p:nvPr/>
        </p:nvSpPr>
        <p:spPr>
          <a:xfrm>
            <a:off x="225287" y="675861"/>
            <a:ext cx="8706708" cy="5844209"/>
          </a:xfrm>
          <a:custGeom>
            <a:avLst/>
            <a:gdLst>
              <a:gd name="connsiteX0" fmla="*/ 291548 w 8706708"/>
              <a:gd name="connsiteY0" fmla="*/ 4797287 h 5844209"/>
              <a:gd name="connsiteX1" fmla="*/ 344556 w 8706708"/>
              <a:gd name="connsiteY1" fmla="*/ 4731026 h 5844209"/>
              <a:gd name="connsiteX2" fmla="*/ 397565 w 8706708"/>
              <a:gd name="connsiteY2" fmla="*/ 4664765 h 5844209"/>
              <a:gd name="connsiteX3" fmla="*/ 424070 w 8706708"/>
              <a:gd name="connsiteY3" fmla="*/ 4625009 h 5844209"/>
              <a:gd name="connsiteX4" fmla="*/ 463826 w 8706708"/>
              <a:gd name="connsiteY4" fmla="*/ 4611756 h 5844209"/>
              <a:gd name="connsiteX5" fmla="*/ 503583 w 8706708"/>
              <a:gd name="connsiteY5" fmla="*/ 4572000 h 5844209"/>
              <a:gd name="connsiteX6" fmla="*/ 556591 w 8706708"/>
              <a:gd name="connsiteY6" fmla="*/ 4505739 h 5844209"/>
              <a:gd name="connsiteX7" fmla="*/ 583096 w 8706708"/>
              <a:gd name="connsiteY7" fmla="*/ 4465982 h 5844209"/>
              <a:gd name="connsiteX8" fmla="*/ 622852 w 8706708"/>
              <a:gd name="connsiteY8" fmla="*/ 4412974 h 5844209"/>
              <a:gd name="connsiteX9" fmla="*/ 662609 w 8706708"/>
              <a:gd name="connsiteY9" fmla="*/ 4333461 h 5844209"/>
              <a:gd name="connsiteX10" fmla="*/ 702365 w 8706708"/>
              <a:gd name="connsiteY10" fmla="*/ 4293704 h 5844209"/>
              <a:gd name="connsiteX11" fmla="*/ 728870 w 8706708"/>
              <a:gd name="connsiteY11" fmla="*/ 4253948 h 5844209"/>
              <a:gd name="connsiteX12" fmla="*/ 768626 w 8706708"/>
              <a:gd name="connsiteY12" fmla="*/ 4227443 h 5844209"/>
              <a:gd name="connsiteX13" fmla="*/ 808383 w 8706708"/>
              <a:gd name="connsiteY13" fmla="*/ 4174435 h 5844209"/>
              <a:gd name="connsiteX14" fmla="*/ 834887 w 8706708"/>
              <a:gd name="connsiteY14" fmla="*/ 4147930 h 5844209"/>
              <a:gd name="connsiteX15" fmla="*/ 887896 w 8706708"/>
              <a:gd name="connsiteY15" fmla="*/ 4055165 h 5844209"/>
              <a:gd name="connsiteX16" fmla="*/ 927652 w 8706708"/>
              <a:gd name="connsiteY16" fmla="*/ 4015409 h 5844209"/>
              <a:gd name="connsiteX17" fmla="*/ 993913 w 8706708"/>
              <a:gd name="connsiteY17" fmla="*/ 3949148 h 5844209"/>
              <a:gd name="connsiteX18" fmla="*/ 1007165 w 8706708"/>
              <a:gd name="connsiteY18" fmla="*/ 3909391 h 5844209"/>
              <a:gd name="connsiteX19" fmla="*/ 1073426 w 8706708"/>
              <a:gd name="connsiteY19" fmla="*/ 3856382 h 5844209"/>
              <a:gd name="connsiteX20" fmla="*/ 1099930 w 8706708"/>
              <a:gd name="connsiteY20" fmla="*/ 3803374 h 5844209"/>
              <a:gd name="connsiteX21" fmla="*/ 1126435 w 8706708"/>
              <a:gd name="connsiteY21" fmla="*/ 3776869 h 5844209"/>
              <a:gd name="connsiteX22" fmla="*/ 1152939 w 8706708"/>
              <a:gd name="connsiteY22" fmla="*/ 3737113 h 5844209"/>
              <a:gd name="connsiteX23" fmla="*/ 1192696 w 8706708"/>
              <a:gd name="connsiteY23" fmla="*/ 3697356 h 5844209"/>
              <a:gd name="connsiteX24" fmla="*/ 1219200 w 8706708"/>
              <a:gd name="connsiteY24" fmla="*/ 3644348 h 5844209"/>
              <a:gd name="connsiteX25" fmla="*/ 1285461 w 8706708"/>
              <a:gd name="connsiteY25" fmla="*/ 3591339 h 5844209"/>
              <a:gd name="connsiteX26" fmla="*/ 1364974 w 8706708"/>
              <a:gd name="connsiteY26" fmla="*/ 3472069 h 5844209"/>
              <a:gd name="connsiteX27" fmla="*/ 1457739 w 8706708"/>
              <a:gd name="connsiteY27" fmla="*/ 3352800 h 5844209"/>
              <a:gd name="connsiteX28" fmla="*/ 1457739 w 8706708"/>
              <a:gd name="connsiteY28" fmla="*/ 3246782 h 5844209"/>
              <a:gd name="connsiteX29" fmla="*/ 1417983 w 8706708"/>
              <a:gd name="connsiteY29" fmla="*/ 3207026 h 5844209"/>
              <a:gd name="connsiteX30" fmla="*/ 1364974 w 8706708"/>
              <a:gd name="connsiteY30" fmla="*/ 3127513 h 5844209"/>
              <a:gd name="connsiteX31" fmla="*/ 1325217 w 8706708"/>
              <a:gd name="connsiteY31" fmla="*/ 3061252 h 5844209"/>
              <a:gd name="connsiteX32" fmla="*/ 1285461 w 8706708"/>
              <a:gd name="connsiteY32" fmla="*/ 2849217 h 5844209"/>
              <a:gd name="connsiteX33" fmla="*/ 1258956 w 8706708"/>
              <a:gd name="connsiteY33" fmla="*/ 2663687 h 5844209"/>
              <a:gd name="connsiteX34" fmla="*/ 1272209 w 8706708"/>
              <a:gd name="connsiteY34" fmla="*/ 2027582 h 5844209"/>
              <a:gd name="connsiteX35" fmla="*/ 1272209 w 8706708"/>
              <a:gd name="connsiteY35" fmla="*/ 1749287 h 5844209"/>
              <a:gd name="connsiteX36" fmla="*/ 1245704 w 8706708"/>
              <a:gd name="connsiteY36" fmla="*/ 1709530 h 5844209"/>
              <a:gd name="connsiteX37" fmla="*/ 1219200 w 8706708"/>
              <a:gd name="connsiteY37" fmla="*/ 1577009 h 5844209"/>
              <a:gd name="connsiteX38" fmla="*/ 1179443 w 8706708"/>
              <a:gd name="connsiteY38" fmla="*/ 1470991 h 5844209"/>
              <a:gd name="connsiteX39" fmla="*/ 1166191 w 8706708"/>
              <a:gd name="connsiteY39" fmla="*/ 1351722 h 5844209"/>
              <a:gd name="connsiteX40" fmla="*/ 1285461 w 8706708"/>
              <a:gd name="connsiteY40" fmla="*/ 1364974 h 5844209"/>
              <a:gd name="connsiteX41" fmla="*/ 1417983 w 8706708"/>
              <a:gd name="connsiteY41" fmla="*/ 1417982 h 5844209"/>
              <a:gd name="connsiteX42" fmla="*/ 1630017 w 8706708"/>
              <a:gd name="connsiteY42" fmla="*/ 1444487 h 5844209"/>
              <a:gd name="connsiteX43" fmla="*/ 1683026 w 8706708"/>
              <a:gd name="connsiteY43" fmla="*/ 1470991 h 5844209"/>
              <a:gd name="connsiteX44" fmla="*/ 1749287 w 8706708"/>
              <a:gd name="connsiteY44" fmla="*/ 1484243 h 5844209"/>
              <a:gd name="connsiteX45" fmla="*/ 1842052 w 8706708"/>
              <a:gd name="connsiteY45" fmla="*/ 1510748 h 5844209"/>
              <a:gd name="connsiteX46" fmla="*/ 1948070 w 8706708"/>
              <a:gd name="connsiteY46" fmla="*/ 1537252 h 5844209"/>
              <a:gd name="connsiteX47" fmla="*/ 2756452 w 8706708"/>
              <a:gd name="connsiteY47" fmla="*/ 1524000 h 5844209"/>
              <a:gd name="connsiteX48" fmla="*/ 3419061 w 8706708"/>
              <a:gd name="connsiteY48" fmla="*/ 1484243 h 5844209"/>
              <a:gd name="connsiteX49" fmla="*/ 3551583 w 8706708"/>
              <a:gd name="connsiteY49" fmla="*/ 1457739 h 5844209"/>
              <a:gd name="connsiteX50" fmla="*/ 3591339 w 8706708"/>
              <a:gd name="connsiteY50" fmla="*/ 1444487 h 5844209"/>
              <a:gd name="connsiteX51" fmla="*/ 3710609 w 8706708"/>
              <a:gd name="connsiteY51" fmla="*/ 1404730 h 5844209"/>
              <a:gd name="connsiteX52" fmla="*/ 3869635 w 8706708"/>
              <a:gd name="connsiteY52" fmla="*/ 1378226 h 5844209"/>
              <a:gd name="connsiteX53" fmla="*/ 4002156 w 8706708"/>
              <a:gd name="connsiteY53" fmla="*/ 1325217 h 5844209"/>
              <a:gd name="connsiteX54" fmla="*/ 4081670 w 8706708"/>
              <a:gd name="connsiteY54" fmla="*/ 1298713 h 5844209"/>
              <a:gd name="connsiteX55" fmla="*/ 4121426 w 8706708"/>
              <a:gd name="connsiteY55" fmla="*/ 1285461 h 5844209"/>
              <a:gd name="connsiteX56" fmla="*/ 4214191 w 8706708"/>
              <a:gd name="connsiteY56" fmla="*/ 1205948 h 5844209"/>
              <a:gd name="connsiteX57" fmla="*/ 4227443 w 8706708"/>
              <a:gd name="connsiteY57" fmla="*/ 1166191 h 5844209"/>
              <a:gd name="connsiteX58" fmla="*/ 4253948 w 8706708"/>
              <a:gd name="connsiteY58" fmla="*/ 1139687 h 5844209"/>
              <a:gd name="connsiteX59" fmla="*/ 4280452 w 8706708"/>
              <a:gd name="connsiteY59" fmla="*/ 1099930 h 5844209"/>
              <a:gd name="connsiteX60" fmla="*/ 4320209 w 8706708"/>
              <a:gd name="connsiteY60" fmla="*/ 1033669 h 5844209"/>
              <a:gd name="connsiteX61" fmla="*/ 4346713 w 8706708"/>
              <a:gd name="connsiteY61" fmla="*/ 980661 h 5844209"/>
              <a:gd name="connsiteX62" fmla="*/ 4386470 w 8706708"/>
              <a:gd name="connsiteY62" fmla="*/ 927652 h 5844209"/>
              <a:gd name="connsiteX63" fmla="*/ 4439478 w 8706708"/>
              <a:gd name="connsiteY63" fmla="*/ 821635 h 5844209"/>
              <a:gd name="connsiteX64" fmla="*/ 4479235 w 8706708"/>
              <a:gd name="connsiteY64" fmla="*/ 742122 h 5844209"/>
              <a:gd name="connsiteX65" fmla="*/ 4545496 w 8706708"/>
              <a:gd name="connsiteY65" fmla="*/ 596348 h 5844209"/>
              <a:gd name="connsiteX66" fmla="*/ 4585252 w 8706708"/>
              <a:gd name="connsiteY66" fmla="*/ 516835 h 5844209"/>
              <a:gd name="connsiteX67" fmla="*/ 4638261 w 8706708"/>
              <a:gd name="connsiteY67" fmla="*/ 503582 h 5844209"/>
              <a:gd name="connsiteX68" fmla="*/ 4770783 w 8706708"/>
              <a:gd name="connsiteY68" fmla="*/ 490330 h 5844209"/>
              <a:gd name="connsiteX69" fmla="*/ 4956313 w 8706708"/>
              <a:gd name="connsiteY69" fmla="*/ 450574 h 5844209"/>
              <a:gd name="connsiteX70" fmla="*/ 5009322 w 8706708"/>
              <a:gd name="connsiteY70" fmla="*/ 424069 h 5844209"/>
              <a:gd name="connsiteX71" fmla="*/ 5088835 w 8706708"/>
              <a:gd name="connsiteY71" fmla="*/ 397565 h 5844209"/>
              <a:gd name="connsiteX72" fmla="*/ 5181600 w 8706708"/>
              <a:gd name="connsiteY72" fmla="*/ 371061 h 5844209"/>
              <a:gd name="connsiteX73" fmla="*/ 5300870 w 8706708"/>
              <a:gd name="connsiteY73" fmla="*/ 318052 h 5844209"/>
              <a:gd name="connsiteX74" fmla="*/ 5340626 w 8706708"/>
              <a:gd name="connsiteY74" fmla="*/ 304800 h 5844209"/>
              <a:gd name="connsiteX75" fmla="*/ 5393635 w 8706708"/>
              <a:gd name="connsiteY75" fmla="*/ 278296 h 5844209"/>
              <a:gd name="connsiteX76" fmla="*/ 5592417 w 8706708"/>
              <a:gd name="connsiteY76" fmla="*/ 304800 h 5844209"/>
              <a:gd name="connsiteX77" fmla="*/ 5671930 w 8706708"/>
              <a:gd name="connsiteY77" fmla="*/ 318052 h 5844209"/>
              <a:gd name="connsiteX78" fmla="*/ 6149009 w 8706708"/>
              <a:gd name="connsiteY78" fmla="*/ 304800 h 5844209"/>
              <a:gd name="connsiteX79" fmla="*/ 6255026 w 8706708"/>
              <a:gd name="connsiteY79" fmla="*/ 278296 h 5844209"/>
              <a:gd name="connsiteX80" fmla="*/ 6347791 w 8706708"/>
              <a:gd name="connsiteY80" fmla="*/ 238539 h 5844209"/>
              <a:gd name="connsiteX81" fmla="*/ 6467061 w 8706708"/>
              <a:gd name="connsiteY81" fmla="*/ 212035 h 5844209"/>
              <a:gd name="connsiteX82" fmla="*/ 6546574 w 8706708"/>
              <a:gd name="connsiteY82" fmla="*/ 172278 h 5844209"/>
              <a:gd name="connsiteX83" fmla="*/ 6626087 w 8706708"/>
              <a:gd name="connsiteY83" fmla="*/ 145774 h 5844209"/>
              <a:gd name="connsiteX84" fmla="*/ 6665843 w 8706708"/>
              <a:gd name="connsiteY84" fmla="*/ 132522 h 5844209"/>
              <a:gd name="connsiteX85" fmla="*/ 6705600 w 8706708"/>
              <a:gd name="connsiteY85" fmla="*/ 119269 h 5844209"/>
              <a:gd name="connsiteX86" fmla="*/ 6771861 w 8706708"/>
              <a:gd name="connsiteY86" fmla="*/ 106017 h 5844209"/>
              <a:gd name="connsiteX87" fmla="*/ 6904383 w 8706708"/>
              <a:gd name="connsiteY87" fmla="*/ 92765 h 5844209"/>
              <a:gd name="connsiteX88" fmla="*/ 7063409 w 8706708"/>
              <a:gd name="connsiteY88" fmla="*/ 53009 h 5844209"/>
              <a:gd name="connsiteX89" fmla="*/ 7169426 w 8706708"/>
              <a:gd name="connsiteY89" fmla="*/ 26504 h 5844209"/>
              <a:gd name="connsiteX90" fmla="*/ 7381461 w 8706708"/>
              <a:gd name="connsiteY90" fmla="*/ 0 h 5844209"/>
              <a:gd name="connsiteX91" fmla="*/ 7686261 w 8706708"/>
              <a:gd name="connsiteY91" fmla="*/ 26504 h 5844209"/>
              <a:gd name="connsiteX92" fmla="*/ 7726017 w 8706708"/>
              <a:gd name="connsiteY92" fmla="*/ 79513 h 5844209"/>
              <a:gd name="connsiteX93" fmla="*/ 7818783 w 8706708"/>
              <a:gd name="connsiteY93" fmla="*/ 185530 h 5844209"/>
              <a:gd name="connsiteX94" fmla="*/ 7898296 w 8706708"/>
              <a:gd name="connsiteY94" fmla="*/ 265043 h 5844209"/>
              <a:gd name="connsiteX95" fmla="*/ 7924800 w 8706708"/>
              <a:gd name="connsiteY95" fmla="*/ 291548 h 5844209"/>
              <a:gd name="connsiteX96" fmla="*/ 7951304 w 8706708"/>
              <a:gd name="connsiteY96" fmla="*/ 331304 h 5844209"/>
              <a:gd name="connsiteX97" fmla="*/ 8136835 w 8706708"/>
              <a:gd name="connsiteY97" fmla="*/ 384313 h 5844209"/>
              <a:gd name="connsiteX98" fmla="*/ 8150087 w 8706708"/>
              <a:gd name="connsiteY98" fmla="*/ 424069 h 5844209"/>
              <a:gd name="connsiteX99" fmla="*/ 8322365 w 8706708"/>
              <a:gd name="connsiteY99" fmla="*/ 543339 h 5844209"/>
              <a:gd name="connsiteX100" fmla="*/ 8362122 w 8706708"/>
              <a:gd name="connsiteY100" fmla="*/ 583096 h 5844209"/>
              <a:gd name="connsiteX101" fmla="*/ 8415130 w 8706708"/>
              <a:gd name="connsiteY101" fmla="*/ 596348 h 5844209"/>
              <a:gd name="connsiteX102" fmla="*/ 8507896 w 8706708"/>
              <a:gd name="connsiteY102" fmla="*/ 636104 h 5844209"/>
              <a:gd name="connsiteX103" fmla="*/ 8560904 w 8706708"/>
              <a:gd name="connsiteY103" fmla="*/ 742122 h 5844209"/>
              <a:gd name="connsiteX104" fmla="*/ 8587409 w 8706708"/>
              <a:gd name="connsiteY104" fmla="*/ 768626 h 5844209"/>
              <a:gd name="connsiteX105" fmla="*/ 8613913 w 8706708"/>
              <a:gd name="connsiteY105" fmla="*/ 808382 h 5844209"/>
              <a:gd name="connsiteX106" fmla="*/ 8666922 w 8706708"/>
              <a:gd name="connsiteY106" fmla="*/ 861391 h 5844209"/>
              <a:gd name="connsiteX107" fmla="*/ 8693426 w 8706708"/>
              <a:gd name="connsiteY107" fmla="*/ 887896 h 5844209"/>
              <a:gd name="connsiteX108" fmla="*/ 8693426 w 8706708"/>
              <a:gd name="connsiteY108" fmla="*/ 1616765 h 5844209"/>
              <a:gd name="connsiteX109" fmla="*/ 8680174 w 8706708"/>
              <a:gd name="connsiteY109" fmla="*/ 1709530 h 5844209"/>
              <a:gd name="connsiteX110" fmla="*/ 8600661 w 8706708"/>
              <a:gd name="connsiteY110" fmla="*/ 1736035 h 5844209"/>
              <a:gd name="connsiteX111" fmla="*/ 8534400 w 8706708"/>
              <a:gd name="connsiteY111" fmla="*/ 1802296 h 5844209"/>
              <a:gd name="connsiteX112" fmla="*/ 8507896 w 8706708"/>
              <a:gd name="connsiteY112" fmla="*/ 1881809 h 5844209"/>
              <a:gd name="connsiteX113" fmla="*/ 8494643 w 8706708"/>
              <a:gd name="connsiteY113" fmla="*/ 2226365 h 5844209"/>
              <a:gd name="connsiteX114" fmla="*/ 8481391 w 8706708"/>
              <a:gd name="connsiteY114" fmla="*/ 2266122 h 5844209"/>
              <a:gd name="connsiteX115" fmla="*/ 8468139 w 8706708"/>
              <a:gd name="connsiteY115" fmla="*/ 2319130 h 5844209"/>
              <a:gd name="connsiteX116" fmla="*/ 8441635 w 8706708"/>
              <a:gd name="connsiteY116" fmla="*/ 2358887 h 5844209"/>
              <a:gd name="connsiteX117" fmla="*/ 8401878 w 8706708"/>
              <a:gd name="connsiteY117" fmla="*/ 2491409 h 5844209"/>
              <a:gd name="connsiteX118" fmla="*/ 8388626 w 8706708"/>
              <a:gd name="connsiteY118" fmla="*/ 2531165 h 5844209"/>
              <a:gd name="connsiteX119" fmla="*/ 8375374 w 8706708"/>
              <a:gd name="connsiteY119" fmla="*/ 2637182 h 5844209"/>
              <a:gd name="connsiteX120" fmla="*/ 8348870 w 8706708"/>
              <a:gd name="connsiteY120" fmla="*/ 2663687 h 5844209"/>
              <a:gd name="connsiteX121" fmla="*/ 8335617 w 8706708"/>
              <a:gd name="connsiteY121" fmla="*/ 2716696 h 5844209"/>
              <a:gd name="connsiteX122" fmla="*/ 8309113 w 8706708"/>
              <a:gd name="connsiteY122" fmla="*/ 2928730 h 5844209"/>
              <a:gd name="connsiteX123" fmla="*/ 8282609 w 8706708"/>
              <a:gd name="connsiteY123" fmla="*/ 3048000 h 5844209"/>
              <a:gd name="connsiteX124" fmla="*/ 8269356 w 8706708"/>
              <a:gd name="connsiteY124" fmla="*/ 3154017 h 5844209"/>
              <a:gd name="connsiteX125" fmla="*/ 8256104 w 8706708"/>
              <a:gd name="connsiteY125" fmla="*/ 3246782 h 5844209"/>
              <a:gd name="connsiteX126" fmla="*/ 8269356 w 8706708"/>
              <a:gd name="connsiteY126" fmla="*/ 3485322 h 5844209"/>
              <a:gd name="connsiteX127" fmla="*/ 8295861 w 8706708"/>
              <a:gd name="connsiteY127" fmla="*/ 3564835 h 5844209"/>
              <a:gd name="connsiteX128" fmla="*/ 8282609 w 8706708"/>
              <a:gd name="connsiteY128" fmla="*/ 3869635 h 5844209"/>
              <a:gd name="connsiteX129" fmla="*/ 8269356 w 8706708"/>
              <a:gd name="connsiteY129" fmla="*/ 3909391 h 5844209"/>
              <a:gd name="connsiteX130" fmla="*/ 8242852 w 8706708"/>
              <a:gd name="connsiteY130" fmla="*/ 4015409 h 5844209"/>
              <a:gd name="connsiteX131" fmla="*/ 8216348 w 8706708"/>
              <a:gd name="connsiteY131" fmla="*/ 4055165 h 5844209"/>
              <a:gd name="connsiteX132" fmla="*/ 8189843 w 8706708"/>
              <a:gd name="connsiteY132" fmla="*/ 4134678 h 5844209"/>
              <a:gd name="connsiteX133" fmla="*/ 8150087 w 8706708"/>
              <a:gd name="connsiteY133" fmla="*/ 4187687 h 5844209"/>
              <a:gd name="connsiteX134" fmla="*/ 8110330 w 8706708"/>
              <a:gd name="connsiteY134" fmla="*/ 4227443 h 5844209"/>
              <a:gd name="connsiteX135" fmla="*/ 8044070 w 8706708"/>
              <a:gd name="connsiteY135" fmla="*/ 4293704 h 5844209"/>
              <a:gd name="connsiteX136" fmla="*/ 8017565 w 8706708"/>
              <a:gd name="connsiteY136" fmla="*/ 4333461 h 5844209"/>
              <a:gd name="connsiteX137" fmla="*/ 7938052 w 8706708"/>
              <a:gd name="connsiteY137" fmla="*/ 4373217 h 5844209"/>
              <a:gd name="connsiteX138" fmla="*/ 7832035 w 8706708"/>
              <a:gd name="connsiteY138" fmla="*/ 4426226 h 5844209"/>
              <a:gd name="connsiteX139" fmla="*/ 7765774 w 8706708"/>
              <a:gd name="connsiteY139" fmla="*/ 4479235 h 5844209"/>
              <a:gd name="connsiteX140" fmla="*/ 7726017 w 8706708"/>
              <a:gd name="connsiteY140" fmla="*/ 4492487 h 5844209"/>
              <a:gd name="connsiteX141" fmla="*/ 7673009 w 8706708"/>
              <a:gd name="connsiteY141" fmla="*/ 4532243 h 5844209"/>
              <a:gd name="connsiteX142" fmla="*/ 7620000 w 8706708"/>
              <a:gd name="connsiteY142" fmla="*/ 4545496 h 5844209"/>
              <a:gd name="connsiteX143" fmla="*/ 7580243 w 8706708"/>
              <a:gd name="connsiteY143" fmla="*/ 4558748 h 5844209"/>
              <a:gd name="connsiteX144" fmla="*/ 7407965 w 8706708"/>
              <a:gd name="connsiteY144" fmla="*/ 4585252 h 5844209"/>
              <a:gd name="connsiteX145" fmla="*/ 7195930 w 8706708"/>
              <a:gd name="connsiteY145" fmla="*/ 4611756 h 5844209"/>
              <a:gd name="connsiteX146" fmla="*/ 7089913 w 8706708"/>
              <a:gd name="connsiteY146" fmla="*/ 4638261 h 5844209"/>
              <a:gd name="connsiteX147" fmla="*/ 6970643 w 8706708"/>
              <a:gd name="connsiteY147" fmla="*/ 4651513 h 5844209"/>
              <a:gd name="connsiteX148" fmla="*/ 6930887 w 8706708"/>
              <a:gd name="connsiteY148" fmla="*/ 4678017 h 5844209"/>
              <a:gd name="connsiteX149" fmla="*/ 6824870 w 8706708"/>
              <a:gd name="connsiteY149" fmla="*/ 4691269 h 5844209"/>
              <a:gd name="connsiteX150" fmla="*/ 5976730 w 8706708"/>
              <a:gd name="connsiteY150" fmla="*/ 4717774 h 5844209"/>
              <a:gd name="connsiteX151" fmla="*/ 5936974 w 8706708"/>
              <a:gd name="connsiteY151" fmla="*/ 4757530 h 5844209"/>
              <a:gd name="connsiteX152" fmla="*/ 5910470 w 8706708"/>
              <a:gd name="connsiteY152" fmla="*/ 4797287 h 5844209"/>
              <a:gd name="connsiteX153" fmla="*/ 5870713 w 8706708"/>
              <a:gd name="connsiteY153" fmla="*/ 4823791 h 5844209"/>
              <a:gd name="connsiteX154" fmla="*/ 5751443 w 8706708"/>
              <a:gd name="connsiteY154" fmla="*/ 4969565 h 5844209"/>
              <a:gd name="connsiteX155" fmla="*/ 5711687 w 8706708"/>
              <a:gd name="connsiteY155" fmla="*/ 5009322 h 5844209"/>
              <a:gd name="connsiteX156" fmla="*/ 5671930 w 8706708"/>
              <a:gd name="connsiteY156" fmla="*/ 5035826 h 5844209"/>
              <a:gd name="connsiteX157" fmla="*/ 5618922 w 8706708"/>
              <a:gd name="connsiteY157" fmla="*/ 5062330 h 5844209"/>
              <a:gd name="connsiteX158" fmla="*/ 5579165 w 8706708"/>
              <a:gd name="connsiteY158" fmla="*/ 5102087 h 5844209"/>
              <a:gd name="connsiteX159" fmla="*/ 5499652 w 8706708"/>
              <a:gd name="connsiteY159" fmla="*/ 5155096 h 5844209"/>
              <a:gd name="connsiteX160" fmla="*/ 5459896 w 8706708"/>
              <a:gd name="connsiteY160" fmla="*/ 5181600 h 5844209"/>
              <a:gd name="connsiteX161" fmla="*/ 5380383 w 8706708"/>
              <a:gd name="connsiteY161" fmla="*/ 5274365 h 5844209"/>
              <a:gd name="connsiteX162" fmla="*/ 5353878 w 8706708"/>
              <a:gd name="connsiteY162" fmla="*/ 5300869 h 5844209"/>
              <a:gd name="connsiteX163" fmla="*/ 5327374 w 8706708"/>
              <a:gd name="connsiteY163" fmla="*/ 5340626 h 5844209"/>
              <a:gd name="connsiteX164" fmla="*/ 5208104 w 8706708"/>
              <a:gd name="connsiteY164" fmla="*/ 5406887 h 5844209"/>
              <a:gd name="connsiteX165" fmla="*/ 5168348 w 8706708"/>
              <a:gd name="connsiteY165" fmla="*/ 5433391 h 5844209"/>
              <a:gd name="connsiteX166" fmla="*/ 5062330 w 8706708"/>
              <a:gd name="connsiteY166" fmla="*/ 5473148 h 5844209"/>
              <a:gd name="connsiteX167" fmla="*/ 5009322 w 8706708"/>
              <a:gd name="connsiteY167" fmla="*/ 5512904 h 5844209"/>
              <a:gd name="connsiteX168" fmla="*/ 4982817 w 8706708"/>
              <a:gd name="connsiteY168" fmla="*/ 5552661 h 5844209"/>
              <a:gd name="connsiteX169" fmla="*/ 4876800 w 8706708"/>
              <a:gd name="connsiteY169" fmla="*/ 5605669 h 5844209"/>
              <a:gd name="connsiteX170" fmla="*/ 4823791 w 8706708"/>
              <a:gd name="connsiteY170" fmla="*/ 5632174 h 5844209"/>
              <a:gd name="connsiteX171" fmla="*/ 4717774 w 8706708"/>
              <a:gd name="connsiteY171" fmla="*/ 5724939 h 5844209"/>
              <a:gd name="connsiteX172" fmla="*/ 4664765 w 8706708"/>
              <a:gd name="connsiteY172" fmla="*/ 5738191 h 5844209"/>
              <a:gd name="connsiteX173" fmla="*/ 4585252 w 8706708"/>
              <a:gd name="connsiteY173" fmla="*/ 5777948 h 5844209"/>
              <a:gd name="connsiteX174" fmla="*/ 4545496 w 8706708"/>
              <a:gd name="connsiteY174" fmla="*/ 5804452 h 5844209"/>
              <a:gd name="connsiteX175" fmla="*/ 4465983 w 8706708"/>
              <a:gd name="connsiteY175" fmla="*/ 5817704 h 5844209"/>
              <a:gd name="connsiteX176" fmla="*/ 4320209 w 8706708"/>
              <a:gd name="connsiteY176" fmla="*/ 5844209 h 5844209"/>
              <a:gd name="connsiteX177" fmla="*/ 4068417 w 8706708"/>
              <a:gd name="connsiteY177" fmla="*/ 5830956 h 5844209"/>
              <a:gd name="connsiteX178" fmla="*/ 4041913 w 8706708"/>
              <a:gd name="connsiteY178" fmla="*/ 5791200 h 5844209"/>
              <a:gd name="connsiteX179" fmla="*/ 4028661 w 8706708"/>
              <a:gd name="connsiteY179" fmla="*/ 5327374 h 5844209"/>
              <a:gd name="connsiteX180" fmla="*/ 3975652 w 8706708"/>
              <a:gd name="connsiteY180" fmla="*/ 5300869 h 5844209"/>
              <a:gd name="connsiteX181" fmla="*/ 3935896 w 8706708"/>
              <a:gd name="connsiteY181" fmla="*/ 5261113 h 5844209"/>
              <a:gd name="connsiteX182" fmla="*/ 3882887 w 8706708"/>
              <a:gd name="connsiteY182" fmla="*/ 5221356 h 5844209"/>
              <a:gd name="connsiteX183" fmla="*/ 3816626 w 8706708"/>
              <a:gd name="connsiteY183" fmla="*/ 5155096 h 5844209"/>
              <a:gd name="connsiteX184" fmla="*/ 3737113 w 8706708"/>
              <a:gd name="connsiteY184" fmla="*/ 5128591 h 5844209"/>
              <a:gd name="connsiteX185" fmla="*/ 3697356 w 8706708"/>
              <a:gd name="connsiteY185" fmla="*/ 5102087 h 5844209"/>
              <a:gd name="connsiteX186" fmla="*/ 3564835 w 8706708"/>
              <a:gd name="connsiteY186" fmla="*/ 5075582 h 5844209"/>
              <a:gd name="connsiteX187" fmla="*/ 3511826 w 8706708"/>
              <a:gd name="connsiteY187" fmla="*/ 5062330 h 5844209"/>
              <a:gd name="connsiteX188" fmla="*/ 3379304 w 8706708"/>
              <a:gd name="connsiteY188" fmla="*/ 5049078 h 5844209"/>
              <a:gd name="connsiteX189" fmla="*/ 2981739 w 8706708"/>
              <a:gd name="connsiteY189" fmla="*/ 5022574 h 5844209"/>
              <a:gd name="connsiteX190" fmla="*/ 2875722 w 8706708"/>
              <a:gd name="connsiteY190" fmla="*/ 5009322 h 5844209"/>
              <a:gd name="connsiteX191" fmla="*/ 2782956 w 8706708"/>
              <a:gd name="connsiteY191" fmla="*/ 4996069 h 5844209"/>
              <a:gd name="connsiteX192" fmla="*/ 2491409 w 8706708"/>
              <a:gd name="connsiteY192" fmla="*/ 4982817 h 5844209"/>
              <a:gd name="connsiteX193" fmla="*/ 2120348 w 8706708"/>
              <a:gd name="connsiteY193" fmla="*/ 4996069 h 5844209"/>
              <a:gd name="connsiteX194" fmla="*/ 2080591 w 8706708"/>
              <a:gd name="connsiteY194" fmla="*/ 5022574 h 5844209"/>
              <a:gd name="connsiteX195" fmla="*/ 2027583 w 8706708"/>
              <a:gd name="connsiteY195" fmla="*/ 5035826 h 5844209"/>
              <a:gd name="connsiteX196" fmla="*/ 1934817 w 8706708"/>
              <a:gd name="connsiteY196" fmla="*/ 5115339 h 5844209"/>
              <a:gd name="connsiteX197" fmla="*/ 1881809 w 8706708"/>
              <a:gd name="connsiteY197" fmla="*/ 5128591 h 5844209"/>
              <a:gd name="connsiteX198" fmla="*/ 1789043 w 8706708"/>
              <a:gd name="connsiteY198" fmla="*/ 5155096 h 5844209"/>
              <a:gd name="connsiteX199" fmla="*/ 1709530 w 8706708"/>
              <a:gd name="connsiteY199" fmla="*/ 5168348 h 5844209"/>
              <a:gd name="connsiteX200" fmla="*/ 1669774 w 8706708"/>
              <a:gd name="connsiteY200" fmla="*/ 5181600 h 5844209"/>
              <a:gd name="connsiteX201" fmla="*/ 1616765 w 8706708"/>
              <a:gd name="connsiteY201" fmla="*/ 5194852 h 5844209"/>
              <a:gd name="connsiteX202" fmla="*/ 1537252 w 8706708"/>
              <a:gd name="connsiteY202" fmla="*/ 5221356 h 5844209"/>
              <a:gd name="connsiteX203" fmla="*/ 1497496 w 8706708"/>
              <a:gd name="connsiteY203" fmla="*/ 5247861 h 5844209"/>
              <a:gd name="connsiteX204" fmla="*/ 1457739 w 8706708"/>
              <a:gd name="connsiteY204" fmla="*/ 5261113 h 5844209"/>
              <a:gd name="connsiteX205" fmla="*/ 1351722 w 8706708"/>
              <a:gd name="connsiteY205" fmla="*/ 5287617 h 5844209"/>
              <a:gd name="connsiteX206" fmla="*/ 1298713 w 8706708"/>
              <a:gd name="connsiteY206" fmla="*/ 5300869 h 5844209"/>
              <a:gd name="connsiteX207" fmla="*/ 1232452 w 8706708"/>
              <a:gd name="connsiteY207" fmla="*/ 5314122 h 5844209"/>
              <a:gd name="connsiteX208" fmla="*/ 1192696 w 8706708"/>
              <a:gd name="connsiteY208" fmla="*/ 5327374 h 5844209"/>
              <a:gd name="connsiteX209" fmla="*/ 1086678 w 8706708"/>
              <a:gd name="connsiteY209" fmla="*/ 5353878 h 5844209"/>
              <a:gd name="connsiteX210" fmla="*/ 940904 w 8706708"/>
              <a:gd name="connsiteY210" fmla="*/ 5393635 h 5844209"/>
              <a:gd name="connsiteX211" fmla="*/ 702365 w 8706708"/>
              <a:gd name="connsiteY211" fmla="*/ 5406887 h 5844209"/>
              <a:gd name="connsiteX212" fmla="*/ 569843 w 8706708"/>
              <a:gd name="connsiteY212" fmla="*/ 5420139 h 5844209"/>
              <a:gd name="connsiteX213" fmla="*/ 172278 w 8706708"/>
              <a:gd name="connsiteY213" fmla="*/ 5433391 h 5844209"/>
              <a:gd name="connsiteX214" fmla="*/ 39756 w 8706708"/>
              <a:gd name="connsiteY214" fmla="*/ 5433391 h 5844209"/>
              <a:gd name="connsiteX215" fmla="*/ 13252 w 8706708"/>
              <a:gd name="connsiteY215" fmla="*/ 5353878 h 5844209"/>
              <a:gd name="connsiteX216" fmla="*/ 0 w 8706708"/>
              <a:gd name="connsiteY216" fmla="*/ 5261113 h 5844209"/>
              <a:gd name="connsiteX217" fmla="*/ 26504 w 8706708"/>
              <a:gd name="connsiteY217" fmla="*/ 5155096 h 5844209"/>
              <a:gd name="connsiteX218" fmla="*/ 39756 w 8706708"/>
              <a:gd name="connsiteY218" fmla="*/ 5062330 h 5844209"/>
              <a:gd name="connsiteX219" fmla="*/ 53009 w 8706708"/>
              <a:gd name="connsiteY219" fmla="*/ 5022574 h 5844209"/>
              <a:gd name="connsiteX220" fmla="*/ 92765 w 8706708"/>
              <a:gd name="connsiteY220" fmla="*/ 5009322 h 5844209"/>
              <a:gd name="connsiteX221" fmla="*/ 145774 w 8706708"/>
              <a:gd name="connsiteY221" fmla="*/ 4969565 h 584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8706708" h="5844209">
                <a:moveTo>
                  <a:pt x="291548" y="4797287"/>
                </a:moveTo>
                <a:cubicBezTo>
                  <a:pt x="309217" y="4775200"/>
                  <a:pt x="329565" y="4755012"/>
                  <a:pt x="344556" y="4731026"/>
                </a:cubicBezTo>
                <a:cubicBezTo>
                  <a:pt x="390277" y="4657872"/>
                  <a:pt x="314910" y="4719868"/>
                  <a:pt x="397565" y="4664765"/>
                </a:cubicBezTo>
                <a:cubicBezTo>
                  <a:pt x="406400" y="4651513"/>
                  <a:pt x="411633" y="4634959"/>
                  <a:pt x="424070" y="4625009"/>
                </a:cubicBezTo>
                <a:cubicBezTo>
                  <a:pt x="434978" y="4616283"/>
                  <a:pt x="452203" y="4619505"/>
                  <a:pt x="463826" y="4611756"/>
                </a:cubicBezTo>
                <a:cubicBezTo>
                  <a:pt x="479420" y="4601360"/>
                  <a:pt x="490331" y="4585252"/>
                  <a:pt x="503583" y="4572000"/>
                </a:cubicBezTo>
                <a:cubicBezTo>
                  <a:pt x="529382" y="4494602"/>
                  <a:pt x="496649" y="4565681"/>
                  <a:pt x="556591" y="4505739"/>
                </a:cubicBezTo>
                <a:cubicBezTo>
                  <a:pt x="567853" y="4494477"/>
                  <a:pt x="573838" y="4478943"/>
                  <a:pt x="583096" y="4465982"/>
                </a:cubicBezTo>
                <a:cubicBezTo>
                  <a:pt x="595934" y="4448009"/>
                  <a:pt x="609600" y="4430643"/>
                  <a:pt x="622852" y="4412974"/>
                </a:cubicBezTo>
                <a:cubicBezTo>
                  <a:pt x="636134" y="4373126"/>
                  <a:pt x="634063" y="4367716"/>
                  <a:pt x="662609" y="4333461"/>
                </a:cubicBezTo>
                <a:cubicBezTo>
                  <a:pt x="674607" y="4319063"/>
                  <a:pt x="690367" y="4308102"/>
                  <a:pt x="702365" y="4293704"/>
                </a:cubicBezTo>
                <a:cubicBezTo>
                  <a:pt x="712561" y="4281468"/>
                  <a:pt x="717608" y="4265210"/>
                  <a:pt x="728870" y="4253948"/>
                </a:cubicBezTo>
                <a:cubicBezTo>
                  <a:pt x="740132" y="4242686"/>
                  <a:pt x="757364" y="4238705"/>
                  <a:pt x="768626" y="4227443"/>
                </a:cubicBezTo>
                <a:cubicBezTo>
                  <a:pt x="784244" y="4211825"/>
                  <a:pt x="794243" y="4191403"/>
                  <a:pt x="808383" y="4174435"/>
                </a:cubicBezTo>
                <a:cubicBezTo>
                  <a:pt x="816382" y="4164837"/>
                  <a:pt x="827082" y="4157686"/>
                  <a:pt x="834887" y="4147930"/>
                </a:cubicBezTo>
                <a:cubicBezTo>
                  <a:pt x="918363" y="4043584"/>
                  <a:pt x="797194" y="4182147"/>
                  <a:pt x="887896" y="4055165"/>
                </a:cubicBezTo>
                <a:cubicBezTo>
                  <a:pt x="898789" y="4039915"/>
                  <a:pt x="915654" y="4029806"/>
                  <a:pt x="927652" y="4015409"/>
                </a:cubicBezTo>
                <a:cubicBezTo>
                  <a:pt x="982869" y="3949148"/>
                  <a:pt x="921025" y="3997739"/>
                  <a:pt x="993913" y="3949148"/>
                </a:cubicBezTo>
                <a:cubicBezTo>
                  <a:pt x="998330" y="3935896"/>
                  <a:pt x="998439" y="3920299"/>
                  <a:pt x="1007165" y="3909391"/>
                </a:cubicBezTo>
                <a:cubicBezTo>
                  <a:pt x="1078061" y="3820771"/>
                  <a:pt x="1019388" y="3937440"/>
                  <a:pt x="1073426" y="3856382"/>
                </a:cubicBezTo>
                <a:cubicBezTo>
                  <a:pt x="1084384" y="3839945"/>
                  <a:pt x="1088972" y="3819811"/>
                  <a:pt x="1099930" y="3803374"/>
                </a:cubicBezTo>
                <a:cubicBezTo>
                  <a:pt x="1106861" y="3792978"/>
                  <a:pt x="1118630" y="3786626"/>
                  <a:pt x="1126435" y="3776869"/>
                </a:cubicBezTo>
                <a:cubicBezTo>
                  <a:pt x="1136384" y="3764432"/>
                  <a:pt x="1142743" y="3749348"/>
                  <a:pt x="1152939" y="3737113"/>
                </a:cubicBezTo>
                <a:cubicBezTo>
                  <a:pt x="1164937" y="3722715"/>
                  <a:pt x="1181803" y="3712607"/>
                  <a:pt x="1192696" y="3697356"/>
                </a:cubicBezTo>
                <a:cubicBezTo>
                  <a:pt x="1204178" y="3681281"/>
                  <a:pt x="1208242" y="3660785"/>
                  <a:pt x="1219200" y="3644348"/>
                </a:cubicBezTo>
                <a:cubicBezTo>
                  <a:pt x="1234308" y="3621685"/>
                  <a:pt x="1264191" y="3605519"/>
                  <a:pt x="1285461" y="3591339"/>
                </a:cubicBezTo>
                <a:cubicBezTo>
                  <a:pt x="1315517" y="3471111"/>
                  <a:pt x="1270007" y="3614519"/>
                  <a:pt x="1364974" y="3472069"/>
                </a:cubicBezTo>
                <a:cubicBezTo>
                  <a:pt x="1428379" y="3376962"/>
                  <a:pt x="1395459" y="3415080"/>
                  <a:pt x="1457739" y="3352800"/>
                </a:cubicBezTo>
                <a:cubicBezTo>
                  <a:pt x="1472163" y="3309527"/>
                  <a:pt x="1483325" y="3297955"/>
                  <a:pt x="1457739" y="3246782"/>
                </a:cubicBezTo>
                <a:cubicBezTo>
                  <a:pt x="1449358" y="3230019"/>
                  <a:pt x="1431235" y="3220278"/>
                  <a:pt x="1417983" y="3207026"/>
                </a:cubicBezTo>
                <a:cubicBezTo>
                  <a:pt x="1391404" y="3127292"/>
                  <a:pt x="1424535" y="3206928"/>
                  <a:pt x="1364974" y="3127513"/>
                </a:cubicBezTo>
                <a:cubicBezTo>
                  <a:pt x="1349519" y="3106907"/>
                  <a:pt x="1338469" y="3083339"/>
                  <a:pt x="1325217" y="3061252"/>
                </a:cubicBezTo>
                <a:cubicBezTo>
                  <a:pt x="1286439" y="2906138"/>
                  <a:pt x="1306786" y="3005602"/>
                  <a:pt x="1285461" y="2849217"/>
                </a:cubicBezTo>
                <a:cubicBezTo>
                  <a:pt x="1277020" y="2787319"/>
                  <a:pt x="1258956" y="2663687"/>
                  <a:pt x="1258956" y="2663687"/>
                </a:cubicBezTo>
                <a:cubicBezTo>
                  <a:pt x="1263374" y="2451652"/>
                  <a:pt x="1264900" y="2239537"/>
                  <a:pt x="1272209" y="2027582"/>
                </a:cubicBezTo>
                <a:cubicBezTo>
                  <a:pt x="1277141" y="1884557"/>
                  <a:pt x="1303960" y="1897458"/>
                  <a:pt x="1272209" y="1749287"/>
                </a:cubicBezTo>
                <a:cubicBezTo>
                  <a:pt x="1268872" y="1733713"/>
                  <a:pt x="1254539" y="1722782"/>
                  <a:pt x="1245704" y="1709530"/>
                </a:cubicBezTo>
                <a:cubicBezTo>
                  <a:pt x="1215765" y="1619713"/>
                  <a:pt x="1249654" y="1729283"/>
                  <a:pt x="1219200" y="1577009"/>
                </a:cubicBezTo>
                <a:cubicBezTo>
                  <a:pt x="1215044" y="1556230"/>
                  <a:pt x="1182836" y="1479473"/>
                  <a:pt x="1179443" y="1470991"/>
                </a:cubicBezTo>
                <a:cubicBezTo>
                  <a:pt x="1175026" y="1431235"/>
                  <a:pt x="1137906" y="1380007"/>
                  <a:pt x="1166191" y="1351722"/>
                </a:cubicBezTo>
                <a:cubicBezTo>
                  <a:pt x="1194476" y="1323437"/>
                  <a:pt x="1246236" y="1357129"/>
                  <a:pt x="1285461" y="1364974"/>
                </a:cubicBezTo>
                <a:cubicBezTo>
                  <a:pt x="1423328" y="1392547"/>
                  <a:pt x="1311975" y="1382645"/>
                  <a:pt x="1417983" y="1417982"/>
                </a:cubicBezTo>
                <a:cubicBezTo>
                  <a:pt x="1469336" y="1435100"/>
                  <a:pt x="1597742" y="1441553"/>
                  <a:pt x="1630017" y="1444487"/>
                </a:cubicBezTo>
                <a:cubicBezTo>
                  <a:pt x="1647687" y="1453322"/>
                  <a:pt x="1664285" y="1464744"/>
                  <a:pt x="1683026" y="1470991"/>
                </a:cubicBezTo>
                <a:cubicBezTo>
                  <a:pt x="1704395" y="1478114"/>
                  <a:pt x="1727435" y="1478780"/>
                  <a:pt x="1749287" y="1484243"/>
                </a:cubicBezTo>
                <a:cubicBezTo>
                  <a:pt x="1780486" y="1492043"/>
                  <a:pt x="1810979" y="1502462"/>
                  <a:pt x="1842052" y="1510748"/>
                </a:cubicBezTo>
                <a:cubicBezTo>
                  <a:pt x="1877249" y="1520134"/>
                  <a:pt x="1948070" y="1537252"/>
                  <a:pt x="1948070" y="1537252"/>
                </a:cubicBezTo>
                <a:lnTo>
                  <a:pt x="2756452" y="1524000"/>
                </a:lnTo>
                <a:cubicBezTo>
                  <a:pt x="3197591" y="1515088"/>
                  <a:pt x="3131578" y="1536513"/>
                  <a:pt x="3419061" y="1484243"/>
                </a:cubicBezTo>
                <a:cubicBezTo>
                  <a:pt x="3463383" y="1476184"/>
                  <a:pt x="3508846" y="1471985"/>
                  <a:pt x="3551583" y="1457739"/>
                </a:cubicBezTo>
                <a:cubicBezTo>
                  <a:pt x="3564835" y="1453322"/>
                  <a:pt x="3578260" y="1449392"/>
                  <a:pt x="3591339" y="1444487"/>
                </a:cubicBezTo>
                <a:cubicBezTo>
                  <a:pt x="3644744" y="1424460"/>
                  <a:pt x="3657312" y="1413613"/>
                  <a:pt x="3710609" y="1404730"/>
                </a:cubicBezTo>
                <a:cubicBezTo>
                  <a:pt x="3809271" y="1388287"/>
                  <a:pt x="3795079" y="1400592"/>
                  <a:pt x="3869635" y="1378226"/>
                </a:cubicBezTo>
                <a:cubicBezTo>
                  <a:pt x="4045456" y="1325481"/>
                  <a:pt x="3869312" y="1378355"/>
                  <a:pt x="4002156" y="1325217"/>
                </a:cubicBezTo>
                <a:cubicBezTo>
                  <a:pt x="4028096" y="1314841"/>
                  <a:pt x="4055165" y="1307548"/>
                  <a:pt x="4081670" y="1298713"/>
                </a:cubicBezTo>
                <a:lnTo>
                  <a:pt x="4121426" y="1285461"/>
                </a:lnTo>
                <a:cubicBezTo>
                  <a:pt x="4185697" y="1221190"/>
                  <a:pt x="4153643" y="1246313"/>
                  <a:pt x="4214191" y="1205948"/>
                </a:cubicBezTo>
                <a:cubicBezTo>
                  <a:pt x="4218608" y="1192696"/>
                  <a:pt x="4220256" y="1178169"/>
                  <a:pt x="4227443" y="1166191"/>
                </a:cubicBezTo>
                <a:cubicBezTo>
                  <a:pt x="4233871" y="1155477"/>
                  <a:pt x="4246143" y="1149443"/>
                  <a:pt x="4253948" y="1139687"/>
                </a:cubicBezTo>
                <a:cubicBezTo>
                  <a:pt x="4263898" y="1127250"/>
                  <a:pt x="4272011" y="1113436"/>
                  <a:pt x="4280452" y="1099930"/>
                </a:cubicBezTo>
                <a:cubicBezTo>
                  <a:pt x="4294104" y="1078087"/>
                  <a:pt x="4307700" y="1056185"/>
                  <a:pt x="4320209" y="1033669"/>
                </a:cubicBezTo>
                <a:cubicBezTo>
                  <a:pt x="4329803" y="1016400"/>
                  <a:pt x="4336243" y="997413"/>
                  <a:pt x="4346713" y="980661"/>
                </a:cubicBezTo>
                <a:cubicBezTo>
                  <a:pt x="4358419" y="961931"/>
                  <a:pt x="4373218" y="945322"/>
                  <a:pt x="4386470" y="927652"/>
                </a:cubicBezTo>
                <a:cubicBezTo>
                  <a:pt x="4416354" y="838000"/>
                  <a:pt x="4376886" y="946821"/>
                  <a:pt x="4439478" y="821635"/>
                </a:cubicBezTo>
                <a:cubicBezTo>
                  <a:pt x="4494338" y="711913"/>
                  <a:pt x="4403284" y="856045"/>
                  <a:pt x="4479235" y="742122"/>
                </a:cubicBezTo>
                <a:cubicBezTo>
                  <a:pt x="4522942" y="610999"/>
                  <a:pt x="4489358" y="652484"/>
                  <a:pt x="4545496" y="596348"/>
                </a:cubicBezTo>
                <a:cubicBezTo>
                  <a:pt x="4553055" y="573669"/>
                  <a:pt x="4563232" y="531515"/>
                  <a:pt x="4585252" y="516835"/>
                </a:cubicBezTo>
                <a:cubicBezTo>
                  <a:pt x="4600407" y="506732"/>
                  <a:pt x="4620231" y="506158"/>
                  <a:pt x="4638261" y="503582"/>
                </a:cubicBezTo>
                <a:cubicBezTo>
                  <a:pt x="4682209" y="497304"/>
                  <a:pt x="4726609" y="494747"/>
                  <a:pt x="4770783" y="490330"/>
                </a:cubicBezTo>
                <a:cubicBezTo>
                  <a:pt x="4814973" y="481492"/>
                  <a:pt x="4927170" y="459541"/>
                  <a:pt x="4956313" y="450574"/>
                </a:cubicBezTo>
                <a:cubicBezTo>
                  <a:pt x="4975195" y="444764"/>
                  <a:pt x="4990980" y="431406"/>
                  <a:pt x="5009322" y="424069"/>
                </a:cubicBezTo>
                <a:cubicBezTo>
                  <a:pt x="5035262" y="413693"/>
                  <a:pt x="5062331" y="406400"/>
                  <a:pt x="5088835" y="397565"/>
                </a:cubicBezTo>
                <a:cubicBezTo>
                  <a:pt x="5145872" y="378553"/>
                  <a:pt x="5115037" y="387702"/>
                  <a:pt x="5181600" y="371061"/>
                </a:cubicBezTo>
                <a:cubicBezTo>
                  <a:pt x="5241837" y="340942"/>
                  <a:pt x="5233184" y="343434"/>
                  <a:pt x="5300870" y="318052"/>
                </a:cubicBezTo>
                <a:cubicBezTo>
                  <a:pt x="5313949" y="313147"/>
                  <a:pt x="5327787" y="310303"/>
                  <a:pt x="5340626" y="304800"/>
                </a:cubicBezTo>
                <a:cubicBezTo>
                  <a:pt x="5358784" y="297018"/>
                  <a:pt x="5375965" y="287131"/>
                  <a:pt x="5393635" y="278296"/>
                </a:cubicBezTo>
                <a:lnTo>
                  <a:pt x="5592417" y="304800"/>
                </a:lnTo>
                <a:cubicBezTo>
                  <a:pt x="5619017" y="308600"/>
                  <a:pt x="5645060" y="318052"/>
                  <a:pt x="5671930" y="318052"/>
                </a:cubicBezTo>
                <a:cubicBezTo>
                  <a:pt x="5831018" y="318052"/>
                  <a:pt x="5989983" y="309217"/>
                  <a:pt x="6149009" y="304800"/>
                </a:cubicBezTo>
                <a:cubicBezTo>
                  <a:pt x="6239892" y="274506"/>
                  <a:pt x="6127082" y="310283"/>
                  <a:pt x="6255026" y="278296"/>
                </a:cubicBezTo>
                <a:cubicBezTo>
                  <a:pt x="6304749" y="265865"/>
                  <a:pt x="6294698" y="261293"/>
                  <a:pt x="6347791" y="238539"/>
                </a:cubicBezTo>
                <a:cubicBezTo>
                  <a:pt x="6389311" y="220745"/>
                  <a:pt x="6419410" y="219977"/>
                  <a:pt x="6467061" y="212035"/>
                </a:cubicBezTo>
                <a:cubicBezTo>
                  <a:pt x="6612075" y="163693"/>
                  <a:pt x="6392408" y="240795"/>
                  <a:pt x="6546574" y="172278"/>
                </a:cubicBezTo>
                <a:cubicBezTo>
                  <a:pt x="6572104" y="160931"/>
                  <a:pt x="6599583" y="154609"/>
                  <a:pt x="6626087" y="145774"/>
                </a:cubicBezTo>
                <a:lnTo>
                  <a:pt x="6665843" y="132522"/>
                </a:lnTo>
                <a:cubicBezTo>
                  <a:pt x="6679095" y="128104"/>
                  <a:pt x="6691902" y="122009"/>
                  <a:pt x="6705600" y="119269"/>
                </a:cubicBezTo>
                <a:cubicBezTo>
                  <a:pt x="6727687" y="114852"/>
                  <a:pt x="6749534" y="108994"/>
                  <a:pt x="6771861" y="106017"/>
                </a:cubicBezTo>
                <a:cubicBezTo>
                  <a:pt x="6815866" y="100150"/>
                  <a:pt x="6860209" y="97182"/>
                  <a:pt x="6904383" y="92765"/>
                </a:cubicBezTo>
                <a:cubicBezTo>
                  <a:pt x="7024956" y="44536"/>
                  <a:pt x="6913858" y="82920"/>
                  <a:pt x="7063409" y="53009"/>
                </a:cubicBezTo>
                <a:cubicBezTo>
                  <a:pt x="7099128" y="45865"/>
                  <a:pt x="7133281" y="31022"/>
                  <a:pt x="7169426" y="26504"/>
                </a:cubicBezTo>
                <a:lnTo>
                  <a:pt x="7381461" y="0"/>
                </a:lnTo>
                <a:cubicBezTo>
                  <a:pt x="7483061" y="8835"/>
                  <a:pt x="7586889" y="3572"/>
                  <a:pt x="7686261" y="26504"/>
                </a:cubicBezTo>
                <a:cubicBezTo>
                  <a:pt x="7707782" y="31470"/>
                  <a:pt x="7713179" y="61540"/>
                  <a:pt x="7726017" y="79513"/>
                </a:cubicBezTo>
                <a:cubicBezTo>
                  <a:pt x="7757856" y="124087"/>
                  <a:pt x="7764780" y="149527"/>
                  <a:pt x="7818783" y="185530"/>
                </a:cubicBezTo>
                <a:cubicBezTo>
                  <a:pt x="7885805" y="230213"/>
                  <a:pt x="7836656" y="191076"/>
                  <a:pt x="7898296" y="265043"/>
                </a:cubicBezTo>
                <a:cubicBezTo>
                  <a:pt x="7906295" y="274641"/>
                  <a:pt x="7916995" y="281792"/>
                  <a:pt x="7924800" y="291548"/>
                </a:cubicBezTo>
                <a:cubicBezTo>
                  <a:pt x="7934749" y="303985"/>
                  <a:pt x="7937798" y="322863"/>
                  <a:pt x="7951304" y="331304"/>
                </a:cubicBezTo>
                <a:cubicBezTo>
                  <a:pt x="7976656" y="347149"/>
                  <a:pt x="8119388" y="379951"/>
                  <a:pt x="8136835" y="384313"/>
                </a:cubicBezTo>
                <a:cubicBezTo>
                  <a:pt x="8141252" y="397565"/>
                  <a:pt x="8140210" y="414192"/>
                  <a:pt x="8150087" y="424069"/>
                </a:cubicBezTo>
                <a:cubicBezTo>
                  <a:pt x="8225014" y="498996"/>
                  <a:pt x="8247816" y="506065"/>
                  <a:pt x="8322365" y="543339"/>
                </a:cubicBezTo>
                <a:cubicBezTo>
                  <a:pt x="8335617" y="556591"/>
                  <a:pt x="8345850" y="573797"/>
                  <a:pt x="8362122" y="583096"/>
                </a:cubicBezTo>
                <a:cubicBezTo>
                  <a:pt x="8377935" y="592132"/>
                  <a:pt x="8397618" y="591345"/>
                  <a:pt x="8415130" y="596348"/>
                </a:cubicBezTo>
                <a:cubicBezTo>
                  <a:pt x="8460630" y="609348"/>
                  <a:pt x="8460775" y="612544"/>
                  <a:pt x="8507896" y="636104"/>
                </a:cubicBezTo>
                <a:cubicBezTo>
                  <a:pt x="8626287" y="793962"/>
                  <a:pt x="8486462" y="593240"/>
                  <a:pt x="8560904" y="742122"/>
                </a:cubicBezTo>
                <a:cubicBezTo>
                  <a:pt x="8566492" y="753297"/>
                  <a:pt x="8579604" y="758870"/>
                  <a:pt x="8587409" y="768626"/>
                </a:cubicBezTo>
                <a:cubicBezTo>
                  <a:pt x="8597359" y="781063"/>
                  <a:pt x="8603548" y="796289"/>
                  <a:pt x="8613913" y="808382"/>
                </a:cubicBezTo>
                <a:cubicBezTo>
                  <a:pt x="8630175" y="827355"/>
                  <a:pt x="8649252" y="843721"/>
                  <a:pt x="8666922" y="861391"/>
                </a:cubicBezTo>
                <a:lnTo>
                  <a:pt x="8693426" y="887896"/>
                </a:lnTo>
                <a:cubicBezTo>
                  <a:pt x="8704920" y="1267210"/>
                  <a:pt x="8716438" y="1283083"/>
                  <a:pt x="8693426" y="1616765"/>
                </a:cubicBezTo>
                <a:cubicBezTo>
                  <a:pt x="8691277" y="1647927"/>
                  <a:pt x="8699351" y="1684874"/>
                  <a:pt x="8680174" y="1709530"/>
                </a:cubicBezTo>
                <a:cubicBezTo>
                  <a:pt x="8663022" y="1731583"/>
                  <a:pt x="8600661" y="1736035"/>
                  <a:pt x="8600661" y="1736035"/>
                </a:cubicBezTo>
                <a:cubicBezTo>
                  <a:pt x="8578574" y="1758122"/>
                  <a:pt x="8544277" y="1772663"/>
                  <a:pt x="8534400" y="1802296"/>
                </a:cubicBezTo>
                <a:lnTo>
                  <a:pt x="8507896" y="1881809"/>
                </a:lnTo>
                <a:cubicBezTo>
                  <a:pt x="8503478" y="1996661"/>
                  <a:pt x="8502551" y="2111700"/>
                  <a:pt x="8494643" y="2226365"/>
                </a:cubicBezTo>
                <a:cubicBezTo>
                  <a:pt x="8493682" y="2240301"/>
                  <a:pt x="8485229" y="2252690"/>
                  <a:pt x="8481391" y="2266122"/>
                </a:cubicBezTo>
                <a:cubicBezTo>
                  <a:pt x="8476388" y="2283634"/>
                  <a:pt x="8475313" y="2302389"/>
                  <a:pt x="8468139" y="2319130"/>
                </a:cubicBezTo>
                <a:cubicBezTo>
                  <a:pt x="8461865" y="2333769"/>
                  <a:pt x="8450470" y="2345635"/>
                  <a:pt x="8441635" y="2358887"/>
                </a:cubicBezTo>
                <a:cubicBezTo>
                  <a:pt x="8421607" y="2439002"/>
                  <a:pt x="8434144" y="2394614"/>
                  <a:pt x="8401878" y="2491409"/>
                </a:cubicBezTo>
                <a:lnTo>
                  <a:pt x="8388626" y="2531165"/>
                </a:lnTo>
                <a:cubicBezTo>
                  <a:pt x="8384209" y="2566504"/>
                  <a:pt x="8385607" y="2603070"/>
                  <a:pt x="8375374" y="2637182"/>
                </a:cubicBezTo>
                <a:cubicBezTo>
                  <a:pt x="8371784" y="2649149"/>
                  <a:pt x="8354458" y="2652512"/>
                  <a:pt x="8348870" y="2663687"/>
                </a:cubicBezTo>
                <a:cubicBezTo>
                  <a:pt x="8340725" y="2679978"/>
                  <a:pt x="8340035" y="2699026"/>
                  <a:pt x="8335617" y="2716696"/>
                </a:cubicBezTo>
                <a:cubicBezTo>
                  <a:pt x="8328951" y="2783355"/>
                  <a:pt x="8324059" y="2861474"/>
                  <a:pt x="8309113" y="2928730"/>
                </a:cubicBezTo>
                <a:cubicBezTo>
                  <a:pt x="8277546" y="3070782"/>
                  <a:pt x="8317042" y="2806974"/>
                  <a:pt x="8282609" y="3048000"/>
                </a:cubicBezTo>
                <a:cubicBezTo>
                  <a:pt x="8277572" y="3083256"/>
                  <a:pt x="8274063" y="3118715"/>
                  <a:pt x="8269356" y="3154017"/>
                </a:cubicBezTo>
                <a:cubicBezTo>
                  <a:pt x="8265228" y="3184979"/>
                  <a:pt x="8260521" y="3215860"/>
                  <a:pt x="8256104" y="3246782"/>
                </a:cubicBezTo>
                <a:cubicBezTo>
                  <a:pt x="8260521" y="3326295"/>
                  <a:pt x="8259478" y="3406301"/>
                  <a:pt x="8269356" y="3485322"/>
                </a:cubicBezTo>
                <a:cubicBezTo>
                  <a:pt x="8272821" y="3513044"/>
                  <a:pt x="8295861" y="3564835"/>
                  <a:pt x="8295861" y="3564835"/>
                </a:cubicBezTo>
                <a:cubicBezTo>
                  <a:pt x="8291444" y="3666435"/>
                  <a:pt x="8290409" y="3768239"/>
                  <a:pt x="8282609" y="3869635"/>
                </a:cubicBezTo>
                <a:cubicBezTo>
                  <a:pt x="8281538" y="3883563"/>
                  <a:pt x="8272744" y="3895839"/>
                  <a:pt x="8269356" y="3909391"/>
                </a:cubicBezTo>
                <a:cubicBezTo>
                  <a:pt x="8261795" y="3939634"/>
                  <a:pt x="8257998" y="3985116"/>
                  <a:pt x="8242852" y="4015409"/>
                </a:cubicBezTo>
                <a:cubicBezTo>
                  <a:pt x="8235729" y="4029655"/>
                  <a:pt x="8225183" y="4041913"/>
                  <a:pt x="8216348" y="4055165"/>
                </a:cubicBezTo>
                <a:cubicBezTo>
                  <a:pt x="8207513" y="4081669"/>
                  <a:pt x="8206606" y="4112327"/>
                  <a:pt x="8189843" y="4134678"/>
                </a:cubicBezTo>
                <a:cubicBezTo>
                  <a:pt x="8176591" y="4152348"/>
                  <a:pt x="8164461" y="4170917"/>
                  <a:pt x="8150087" y="4187687"/>
                </a:cubicBezTo>
                <a:cubicBezTo>
                  <a:pt x="8137890" y="4201917"/>
                  <a:pt x="8122328" y="4213045"/>
                  <a:pt x="8110330" y="4227443"/>
                </a:cubicBezTo>
                <a:cubicBezTo>
                  <a:pt x="8055111" y="4293706"/>
                  <a:pt x="8116959" y="4245112"/>
                  <a:pt x="8044070" y="4293704"/>
                </a:cubicBezTo>
                <a:cubicBezTo>
                  <a:pt x="8035235" y="4306956"/>
                  <a:pt x="8028827" y="4322199"/>
                  <a:pt x="8017565" y="4333461"/>
                </a:cubicBezTo>
                <a:cubicBezTo>
                  <a:pt x="7991875" y="4359151"/>
                  <a:pt x="7970387" y="4362439"/>
                  <a:pt x="7938052" y="4373217"/>
                </a:cubicBezTo>
                <a:cubicBezTo>
                  <a:pt x="7862652" y="4448619"/>
                  <a:pt x="7940370" y="4385601"/>
                  <a:pt x="7832035" y="4426226"/>
                </a:cubicBezTo>
                <a:cubicBezTo>
                  <a:pt x="7761301" y="4452751"/>
                  <a:pt x="7819685" y="4446888"/>
                  <a:pt x="7765774" y="4479235"/>
                </a:cubicBezTo>
                <a:cubicBezTo>
                  <a:pt x="7753796" y="4486422"/>
                  <a:pt x="7739269" y="4488070"/>
                  <a:pt x="7726017" y="4492487"/>
                </a:cubicBezTo>
                <a:cubicBezTo>
                  <a:pt x="7708348" y="4505739"/>
                  <a:pt x="7692764" y="4522365"/>
                  <a:pt x="7673009" y="4532243"/>
                </a:cubicBezTo>
                <a:cubicBezTo>
                  <a:pt x="7656718" y="4540388"/>
                  <a:pt x="7637513" y="4540492"/>
                  <a:pt x="7620000" y="4545496"/>
                </a:cubicBezTo>
                <a:cubicBezTo>
                  <a:pt x="7606568" y="4549334"/>
                  <a:pt x="7593795" y="4555360"/>
                  <a:pt x="7580243" y="4558748"/>
                </a:cubicBezTo>
                <a:cubicBezTo>
                  <a:pt x="7516623" y="4574653"/>
                  <a:pt x="7476940" y="4576055"/>
                  <a:pt x="7407965" y="4585252"/>
                </a:cubicBezTo>
                <a:cubicBezTo>
                  <a:pt x="7218870" y="4610464"/>
                  <a:pt x="7418896" y="4586982"/>
                  <a:pt x="7195930" y="4611756"/>
                </a:cubicBezTo>
                <a:cubicBezTo>
                  <a:pt x="7160591" y="4620591"/>
                  <a:pt x="7125785" y="4631931"/>
                  <a:pt x="7089913" y="4638261"/>
                </a:cubicBezTo>
                <a:cubicBezTo>
                  <a:pt x="7050520" y="4645213"/>
                  <a:pt x="7009450" y="4641811"/>
                  <a:pt x="6970643" y="4651513"/>
                </a:cubicBezTo>
                <a:cubicBezTo>
                  <a:pt x="6955192" y="4655376"/>
                  <a:pt x="6946253" y="4673826"/>
                  <a:pt x="6930887" y="4678017"/>
                </a:cubicBezTo>
                <a:cubicBezTo>
                  <a:pt x="6896528" y="4687388"/>
                  <a:pt x="6860288" y="4687541"/>
                  <a:pt x="6824870" y="4691269"/>
                </a:cubicBezTo>
                <a:cubicBezTo>
                  <a:pt x="6508844" y="4724536"/>
                  <a:pt x="6425767" y="4709302"/>
                  <a:pt x="5976730" y="4717774"/>
                </a:cubicBezTo>
                <a:cubicBezTo>
                  <a:pt x="5963478" y="4731026"/>
                  <a:pt x="5948972" y="4743133"/>
                  <a:pt x="5936974" y="4757530"/>
                </a:cubicBezTo>
                <a:cubicBezTo>
                  <a:pt x="5926778" y="4769766"/>
                  <a:pt x="5921732" y="4786025"/>
                  <a:pt x="5910470" y="4797287"/>
                </a:cubicBezTo>
                <a:cubicBezTo>
                  <a:pt x="5899208" y="4808549"/>
                  <a:pt x="5883965" y="4814956"/>
                  <a:pt x="5870713" y="4823791"/>
                </a:cubicBezTo>
                <a:cubicBezTo>
                  <a:pt x="5800376" y="4929296"/>
                  <a:pt x="5840230" y="4880777"/>
                  <a:pt x="5751443" y="4969565"/>
                </a:cubicBezTo>
                <a:cubicBezTo>
                  <a:pt x="5738191" y="4982817"/>
                  <a:pt x="5727281" y="4998926"/>
                  <a:pt x="5711687" y="5009322"/>
                </a:cubicBezTo>
                <a:cubicBezTo>
                  <a:pt x="5698435" y="5018157"/>
                  <a:pt x="5685759" y="5027924"/>
                  <a:pt x="5671930" y="5035826"/>
                </a:cubicBezTo>
                <a:cubicBezTo>
                  <a:pt x="5654778" y="5045627"/>
                  <a:pt x="5634997" y="5050848"/>
                  <a:pt x="5618922" y="5062330"/>
                </a:cubicBezTo>
                <a:cubicBezTo>
                  <a:pt x="5603671" y="5073223"/>
                  <a:pt x="5593959" y="5090581"/>
                  <a:pt x="5579165" y="5102087"/>
                </a:cubicBezTo>
                <a:cubicBezTo>
                  <a:pt x="5554021" y="5121644"/>
                  <a:pt x="5526156" y="5137426"/>
                  <a:pt x="5499652" y="5155096"/>
                </a:cubicBezTo>
                <a:cubicBezTo>
                  <a:pt x="5486400" y="5163931"/>
                  <a:pt x="5471158" y="5170338"/>
                  <a:pt x="5459896" y="5181600"/>
                </a:cubicBezTo>
                <a:cubicBezTo>
                  <a:pt x="5332282" y="5309214"/>
                  <a:pt x="5461121" y="5173444"/>
                  <a:pt x="5380383" y="5274365"/>
                </a:cubicBezTo>
                <a:cubicBezTo>
                  <a:pt x="5372578" y="5284121"/>
                  <a:pt x="5361683" y="5291113"/>
                  <a:pt x="5353878" y="5300869"/>
                </a:cubicBezTo>
                <a:cubicBezTo>
                  <a:pt x="5343928" y="5313306"/>
                  <a:pt x="5339360" y="5330138"/>
                  <a:pt x="5327374" y="5340626"/>
                </a:cubicBezTo>
                <a:cubicBezTo>
                  <a:pt x="5271290" y="5389700"/>
                  <a:pt x="5262709" y="5388686"/>
                  <a:pt x="5208104" y="5406887"/>
                </a:cubicBezTo>
                <a:cubicBezTo>
                  <a:pt x="5194852" y="5415722"/>
                  <a:pt x="5182987" y="5427117"/>
                  <a:pt x="5168348" y="5433391"/>
                </a:cubicBezTo>
                <a:cubicBezTo>
                  <a:pt x="5071217" y="5475018"/>
                  <a:pt x="5158699" y="5412917"/>
                  <a:pt x="5062330" y="5473148"/>
                </a:cubicBezTo>
                <a:cubicBezTo>
                  <a:pt x="5043601" y="5484854"/>
                  <a:pt x="5024940" y="5497286"/>
                  <a:pt x="5009322" y="5512904"/>
                </a:cubicBezTo>
                <a:cubicBezTo>
                  <a:pt x="4998060" y="5524166"/>
                  <a:pt x="4995865" y="5543527"/>
                  <a:pt x="4982817" y="5552661"/>
                </a:cubicBezTo>
                <a:cubicBezTo>
                  <a:pt x="4950449" y="5575319"/>
                  <a:pt x="4912139" y="5588000"/>
                  <a:pt x="4876800" y="5605669"/>
                </a:cubicBezTo>
                <a:cubicBezTo>
                  <a:pt x="4859130" y="5614504"/>
                  <a:pt x="4837760" y="5618205"/>
                  <a:pt x="4823791" y="5632174"/>
                </a:cubicBezTo>
                <a:cubicBezTo>
                  <a:pt x="4799994" y="5655971"/>
                  <a:pt x="4756125" y="5708503"/>
                  <a:pt x="4717774" y="5724939"/>
                </a:cubicBezTo>
                <a:cubicBezTo>
                  <a:pt x="4701033" y="5732114"/>
                  <a:pt x="4682435" y="5733774"/>
                  <a:pt x="4664765" y="5738191"/>
                </a:cubicBezTo>
                <a:cubicBezTo>
                  <a:pt x="4611421" y="5791537"/>
                  <a:pt x="4670734" y="5741313"/>
                  <a:pt x="4585252" y="5777948"/>
                </a:cubicBezTo>
                <a:cubicBezTo>
                  <a:pt x="4570613" y="5784222"/>
                  <a:pt x="4560606" y="5799416"/>
                  <a:pt x="4545496" y="5804452"/>
                </a:cubicBezTo>
                <a:cubicBezTo>
                  <a:pt x="4520005" y="5812949"/>
                  <a:pt x="4492331" y="5812434"/>
                  <a:pt x="4465983" y="5817704"/>
                </a:cubicBezTo>
                <a:cubicBezTo>
                  <a:pt x="4309760" y="5848948"/>
                  <a:pt x="4556045" y="5810516"/>
                  <a:pt x="4320209" y="5844209"/>
                </a:cubicBezTo>
                <a:cubicBezTo>
                  <a:pt x="4236278" y="5839791"/>
                  <a:pt x="4150979" y="5846682"/>
                  <a:pt x="4068417" y="5830956"/>
                </a:cubicBezTo>
                <a:cubicBezTo>
                  <a:pt x="4052771" y="5827976"/>
                  <a:pt x="4043166" y="5807078"/>
                  <a:pt x="4041913" y="5791200"/>
                </a:cubicBezTo>
                <a:cubicBezTo>
                  <a:pt x="4029740" y="5637008"/>
                  <a:pt x="4049374" y="5480653"/>
                  <a:pt x="4028661" y="5327374"/>
                </a:cubicBezTo>
                <a:cubicBezTo>
                  <a:pt x="4026015" y="5307797"/>
                  <a:pt x="3991728" y="5312352"/>
                  <a:pt x="3975652" y="5300869"/>
                </a:cubicBezTo>
                <a:cubicBezTo>
                  <a:pt x="3960402" y="5289976"/>
                  <a:pt x="3950125" y="5273310"/>
                  <a:pt x="3935896" y="5261113"/>
                </a:cubicBezTo>
                <a:cubicBezTo>
                  <a:pt x="3919126" y="5246739"/>
                  <a:pt x="3898505" y="5236974"/>
                  <a:pt x="3882887" y="5221356"/>
                </a:cubicBezTo>
                <a:cubicBezTo>
                  <a:pt x="3836945" y="5175414"/>
                  <a:pt x="3880239" y="5183368"/>
                  <a:pt x="3816626" y="5155096"/>
                </a:cubicBezTo>
                <a:cubicBezTo>
                  <a:pt x="3791096" y="5143749"/>
                  <a:pt x="3760359" y="5144088"/>
                  <a:pt x="3737113" y="5128591"/>
                </a:cubicBezTo>
                <a:cubicBezTo>
                  <a:pt x="3723861" y="5119756"/>
                  <a:pt x="3711995" y="5108361"/>
                  <a:pt x="3697356" y="5102087"/>
                </a:cubicBezTo>
                <a:cubicBezTo>
                  <a:pt x="3670425" y="5090545"/>
                  <a:pt x="3585384" y="5079692"/>
                  <a:pt x="3564835" y="5075582"/>
                </a:cubicBezTo>
                <a:cubicBezTo>
                  <a:pt x="3546975" y="5072010"/>
                  <a:pt x="3529856" y="5064906"/>
                  <a:pt x="3511826" y="5062330"/>
                </a:cubicBezTo>
                <a:cubicBezTo>
                  <a:pt x="3467878" y="5056052"/>
                  <a:pt x="3423574" y="5052398"/>
                  <a:pt x="3379304" y="5049078"/>
                </a:cubicBezTo>
                <a:lnTo>
                  <a:pt x="2981739" y="5022574"/>
                </a:lnTo>
                <a:cubicBezTo>
                  <a:pt x="2946235" y="5019771"/>
                  <a:pt x="2911024" y="5014029"/>
                  <a:pt x="2875722" y="5009322"/>
                </a:cubicBezTo>
                <a:cubicBezTo>
                  <a:pt x="2844760" y="5005194"/>
                  <a:pt x="2814118" y="4998218"/>
                  <a:pt x="2782956" y="4996069"/>
                </a:cubicBezTo>
                <a:cubicBezTo>
                  <a:pt x="2685904" y="4989376"/>
                  <a:pt x="2588591" y="4987234"/>
                  <a:pt x="2491409" y="4982817"/>
                </a:cubicBezTo>
                <a:cubicBezTo>
                  <a:pt x="2367722" y="4987234"/>
                  <a:pt x="2243538" y="4984147"/>
                  <a:pt x="2120348" y="4996069"/>
                </a:cubicBezTo>
                <a:cubicBezTo>
                  <a:pt x="2104495" y="4997603"/>
                  <a:pt x="2095231" y="5016300"/>
                  <a:pt x="2080591" y="5022574"/>
                </a:cubicBezTo>
                <a:cubicBezTo>
                  <a:pt x="2063851" y="5029749"/>
                  <a:pt x="2045252" y="5031409"/>
                  <a:pt x="2027583" y="5035826"/>
                </a:cubicBezTo>
                <a:cubicBezTo>
                  <a:pt x="2002892" y="5060517"/>
                  <a:pt x="1970139" y="5100201"/>
                  <a:pt x="1934817" y="5115339"/>
                </a:cubicBezTo>
                <a:cubicBezTo>
                  <a:pt x="1918076" y="5122513"/>
                  <a:pt x="1899321" y="5123588"/>
                  <a:pt x="1881809" y="5128591"/>
                </a:cubicBezTo>
                <a:cubicBezTo>
                  <a:pt x="1822875" y="5145429"/>
                  <a:pt x="1858079" y="5141288"/>
                  <a:pt x="1789043" y="5155096"/>
                </a:cubicBezTo>
                <a:cubicBezTo>
                  <a:pt x="1762695" y="5160366"/>
                  <a:pt x="1736034" y="5163931"/>
                  <a:pt x="1709530" y="5168348"/>
                </a:cubicBezTo>
                <a:cubicBezTo>
                  <a:pt x="1696278" y="5172765"/>
                  <a:pt x="1683205" y="5177763"/>
                  <a:pt x="1669774" y="5181600"/>
                </a:cubicBezTo>
                <a:cubicBezTo>
                  <a:pt x="1652261" y="5186604"/>
                  <a:pt x="1634210" y="5189618"/>
                  <a:pt x="1616765" y="5194852"/>
                </a:cubicBezTo>
                <a:cubicBezTo>
                  <a:pt x="1590005" y="5202880"/>
                  <a:pt x="1537252" y="5221356"/>
                  <a:pt x="1537252" y="5221356"/>
                </a:cubicBezTo>
                <a:cubicBezTo>
                  <a:pt x="1524000" y="5230191"/>
                  <a:pt x="1511742" y="5240738"/>
                  <a:pt x="1497496" y="5247861"/>
                </a:cubicBezTo>
                <a:cubicBezTo>
                  <a:pt x="1485002" y="5254108"/>
                  <a:pt x="1471216" y="5257438"/>
                  <a:pt x="1457739" y="5261113"/>
                </a:cubicBezTo>
                <a:cubicBezTo>
                  <a:pt x="1422596" y="5270697"/>
                  <a:pt x="1387061" y="5278782"/>
                  <a:pt x="1351722" y="5287617"/>
                </a:cubicBezTo>
                <a:cubicBezTo>
                  <a:pt x="1334052" y="5292034"/>
                  <a:pt x="1316573" y="5297297"/>
                  <a:pt x="1298713" y="5300869"/>
                </a:cubicBezTo>
                <a:cubicBezTo>
                  <a:pt x="1276626" y="5305287"/>
                  <a:pt x="1254304" y="5308659"/>
                  <a:pt x="1232452" y="5314122"/>
                </a:cubicBezTo>
                <a:cubicBezTo>
                  <a:pt x="1218900" y="5317510"/>
                  <a:pt x="1206173" y="5323699"/>
                  <a:pt x="1192696" y="5327374"/>
                </a:cubicBezTo>
                <a:cubicBezTo>
                  <a:pt x="1157553" y="5336958"/>
                  <a:pt x="1121236" y="5342359"/>
                  <a:pt x="1086678" y="5353878"/>
                </a:cubicBezTo>
                <a:cubicBezTo>
                  <a:pt x="1044462" y="5367950"/>
                  <a:pt x="976773" y="5391642"/>
                  <a:pt x="940904" y="5393635"/>
                </a:cubicBezTo>
                <a:lnTo>
                  <a:pt x="702365" y="5406887"/>
                </a:lnTo>
                <a:cubicBezTo>
                  <a:pt x="658084" y="5410050"/>
                  <a:pt x="614182" y="5417922"/>
                  <a:pt x="569843" y="5420139"/>
                </a:cubicBezTo>
                <a:cubicBezTo>
                  <a:pt x="437413" y="5426760"/>
                  <a:pt x="304800" y="5428974"/>
                  <a:pt x="172278" y="5433391"/>
                </a:cubicBezTo>
                <a:cubicBezTo>
                  <a:pt x="155004" y="5436270"/>
                  <a:pt x="64467" y="5462221"/>
                  <a:pt x="39756" y="5433391"/>
                </a:cubicBezTo>
                <a:cubicBezTo>
                  <a:pt x="21574" y="5412179"/>
                  <a:pt x="22087" y="5380382"/>
                  <a:pt x="13252" y="5353878"/>
                </a:cubicBezTo>
                <a:cubicBezTo>
                  <a:pt x="8835" y="5322956"/>
                  <a:pt x="0" y="5292349"/>
                  <a:pt x="0" y="5261113"/>
                </a:cubicBezTo>
                <a:cubicBezTo>
                  <a:pt x="0" y="5229129"/>
                  <a:pt x="16047" y="5186468"/>
                  <a:pt x="26504" y="5155096"/>
                </a:cubicBezTo>
                <a:cubicBezTo>
                  <a:pt x="30921" y="5124174"/>
                  <a:pt x="33630" y="5092959"/>
                  <a:pt x="39756" y="5062330"/>
                </a:cubicBezTo>
                <a:cubicBezTo>
                  <a:pt x="42496" y="5048632"/>
                  <a:pt x="43131" y="5032451"/>
                  <a:pt x="53009" y="5022574"/>
                </a:cubicBezTo>
                <a:cubicBezTo>
                  <a:pt x="62887" y="5012697"/>
                  <a:pt x="79513" y="5013739"/>
                  <a:pt x="92765" y="5009322"/>
                </a:cubicBezTo>
                <a:cubicBezTo>
                  <a:pt x="137720" y="4979352"/>
                  <a:pt x="121260" y="4994079"/>
                  <a:pt x="145774" y="4969565"/>
                </a:cubicBezTo>
              </a:path>
            </a:pathLst>
          </a:custGeom>
          <a:noFill/>
          <a:ln w="76200">
            <a:prstDash val="sysDash"/>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528517" y="2623930"/>
            <a:ext cx="2663483" cy="954107"/>
          </a:xfrm>
          <a:prstGeom prst="rect">
            <a:avLst/>
          </a:prstGeom>
          <a:noFill/>
        </p:spPr>
        <p:txBody>
          <a:bodyPr wrap="square" rtlCol="0">
            <a:spAutoFit/>
          </a:bodyPr>
          <a:lstStyle/>
          <a:p>
            <a:r>
              <a:rPr lang="en-US" sz="2800" b="1" dirty="0" smtClean="0"/>
              <a:t>SHELTER CAMPS</a:t>
            </a:r>
            <a:endParaRPr lang="en-US" sz="2800" b="1" dirty="0"/>
          </a:p>
        </p:txBody>
      </p:sp>
      <p:cxnSp>
        <p:nvCxnSpPr>
          <p:cNvPr id="5" name="Straight Arrow Connector 4"/>
          <p:cNvCxnSpPr>
            <a:endCxn id="4" idx="1"/>
          </p:cNvCxnSpPr>
          <p:nvPr/>
        </p:nvCxnSpPr>
        <p:spPr>
          <a:xfrm>
            <a:off x="4187687" y="3100983"/>
            <a:ext cx="5340830" cy="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330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2152357" y="2841674"/>
            <a:ext cx="1828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000" b="1" dirty="0" smtClean="0"/>
              <a:t>Road Network</a:t>
            </a:r>
            <a:endParaRPr lang="en-US" sz="2000" b="1" dirty="0"/>
          </a:p>
        </p:txBody>
      </p:sp>
      <p:sp>
        <p:nvSpPr>
          <p:cNvPr id="50" name="Rectangle 49"/>
          <p:cNvSpPr/>
          <p:nvPr/>
        </p:nvSpPr>
        <p:spPr>
          <a:xfrm>
            <a:off x="4246099" y="2841674"/>
            <a:ext cx="1828800" cy="914400"/>
          </a:xfrm>
          <a:prstGeom prst="rect">
            <a:avLst/>
          </a:prstGeom>
          <a:solidFill>
            <a:srgbClr val="00B050"/>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000" b="1" dirty="0" smtClean="0"/>
              <a:t>Open Spaces</a:t>
            </a:r>
            <a:endParaRPr lang="en-US" sz="2000" b="1" dirty="0"/>
          </a:p>
        </p:txBody>
      </p:sp>
      <p:sp>
        <p:nvSpPr>
          <p:cNvPr id="51" name="Rectangle 50"/>
          <p:cNvSpPr/>
          <p:nvPr/>
        </p:nvSpPr>
        <p:spPr>
          <a:xfrm>
            <a:off x="6339841" y="2841674"/>
            <a:ext cx="1828800" cy="914400"/>
          </a:xfrm>
          <a:prstGeom prst="rect">
            <a:avLst/>
          </a:prstGeom>
          <a:solidFill>
            <a:schemeClr val="accent6">
              <a:lumMod val="5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000" b="1" dirty="0" smtClean="0"/>
              <a:t>Urban Facilities</a:t>
            </a:r>
            <a:endParaRPr lang="en-US" sz="2000" b="1" dirty="0"/>
          </a:p>
        </p:txBody>
      </p:sp>
      <p:sp>
        <p:nvSpPr>
          <p:cNvPr id="52" name="Rectangle 51"/>
          <p:cNvSpPr/>
          <p:nvPr/>
        </p:nvSpPr>
        <p:spPr>
          <a:xfrm>
            <a:off x="8433583" y="2841674"/>
            <a:ext cx="1828800" cy="914400"/>
          </a:xfrm>
          <a:prstGeom prst="rect">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000" b="1" dirty="0" smtClean="0">
                <a:solidFill>
                  <a:schemeClr val="bg2"/>
                </a:solidFill>
              </a:rPr>
              <a:t>Water</a:t>
            </a:r>
            <a:endParaRPr lang="en-US" b="1" dirty="0">
              <a:solidFill>
                <a:schemeClr val="bg2"/>
              </a:solidFill>
            </a:endParaRPr>
          </a:p>
        </p:txBody>
      </p:sp>
      <p:sp>
        <p:nvSpPr>
          <p:cNvPr id="6" name="Rectangle 5"/>
          <p:cNvSpPr/>
          <p:nvPr/>
        </p:nvSpPr>
        <p:spPr>
          <a:xfrm>
            <a:off x="6339841" y="3908474"/>
            <a:ext cx="1828800" cy="914400"/>
          </a:xfrm>
          <a:prstGeom prst="rect">
            <a:avLst/>
          </a:prstGeom>
          <a:solidFill>
            <a:srgbClr val="EFDA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2">
                    <a:lumMod val="75000"/>
                  </a:schemeClr>
                </a:solidFill>
              </a:rPr>
              <a:t>SCHOOL</a:t>
            </a:r>
            <a:endParaRPr lang="en-US" b="1" dirty="0">
              <a:solidFill>
                <a:schemeClr val="bg2">
                  <a:lumMod val="75000"/>
                </a:schemeClr>
              </a:solidFill>
            </a:endParaRPr>
          </a:p>
        </p:txBody>
      </p:sp>
      <p:sp>
        <p:nvSpPr>
          <p:cNvPr id="7" name="Rectangle 6"/>
          <p:cNvSpPr/>
          <p:nvPr/>
        </p:nvSpPr>
        <p:spPr>
          <a:xfrm>
            <a:off x="4246099" y="3908474"/>
            <a:ext cx="1828800" cy="914400"/>
          </a:xfrm>
          <a:prstGeom prst="rect">
            <a:avLst/>
          </a:prstGeom>
          <a:solidFill>
            <a:srgbClr val="99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HOSPITAL</a:t>
            </a:r>
            <a:endParaRPr lang="en-US" b="1" dirty="0">
              <a:solidFill>
                <a:schemeClr val="tx1"/>
              </a:solidFill>
            </a:endParaRPr>
          </a:p>
        </p:txBody>
      </p:sp>
      <p:sp>
        <p:nvSpPr>
          <p:cNvPr id="2" name="TextBox 1"/>
          <p:cNvSpPr txBox="1"/>
          <p:nvPr/>
        </p:nvSpPr>
        <p:spPr>
          <a:xfrm>
            <a:off x="4426226" y="4969565"/>
            <a:ext cx="3551583" cy="523220"/>
          </a:xfrm>
          <a:prstGeom prst="rect">
            <a:avLst/>
          </a:prstGeom>
          <a:noFill/>
        </p:spPr>
        <p:txBody>
          <a:bodyPr wrap="square" rtlCol="0">
            <a:spAutoFit/>
          </a:bodyPr>
          <a:lstStyle/>
          <a:p>
            <a:r>
              <a:rPr lang="en-US" sz="2800" b="1" dirty="0" smtClean="0"/>
              <a:t>DESIGN PERIMETERS</a:t>
            </a:r>
            <a:endParaRPr lang="en-US" sz="2800" b="1" dirty="0"/>
          </a:p>
        </p:txBody>
      </p:sp>
    </p:spTree>
    <p:extLst>
      <p:ext uri="{BB962C8B-B14F-4D97-AF65-F5344CB8AC3E}">
        <p14:creationId xmlns:p14="http://schemas.microsoft.com/office/powerpoint/2010/main" val="35290745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5422" y="351692"/>
            <a:ext cx="3052689" cy="15263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b="1" dirty="0" smtClean="0">
                <a:solidFill>
                  <a:schemeClr val="bg1">
                    <a:lumMod val="50000"/>
                    <a:lumOff val="50000"/>
                  </a:schemeClr>
                </a:solidFill>
              </a:rPr>
              <a:t>ROAD NETWORK</a:t>
            </a:r>
            <a:endParaRPr lang="en-US" sz="2800" b="1" dirty="0">
              <a:solidFill>
                <a:schemeClr val="bg1">
                  <a:lumMod val="50000"/>
                  <a:lumOff val="50000"/>
                </a:schemeClr>
              </a:solidFill>
            </a:endParaRPr>
          </a:p>
        </p:txBody>
      </p:sp>
      <p:sp>
        <p:nvSpPr>
          <p:cNvPr id="15" name="Rectangle 14"/>
          <p:cNvSpPr/>
          <p:nvPr/>
        </p:nvSpPr>
        <p:spPr>
          <a:xfrm>
            <a:off x="4749603" y="541605"/>
            <a:ext cx="2039815" cy="853877"/>
          </a:xfrm>
          <a:prstGeom prst="rect">
            <a:avLst/>
          </a:prstGeom>
          <a:solidFill>
            <a:schemeClr val="bg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a:t>
            </a:r>
            <a:r>
              <a:rPr lang="bn-BD" dirty="0" smtClean="0"/>
              <a:t>xisting city road network</a:t>
            </a:r>
            <a:endParaRPr lang="en-US" dirty="0"/>
          </a:p>
        </p:txBody>
      </p:sp>
      <p:cxnSp>
        <p:nvCxnSpPr>
          <p:cNvPr id="17" name="Straight Arrow Connector 16"/>
          <p:cNvCxnSpPr>
            <a:stCxn id="15" idx="2"/>
            <a:endCxn id="18" idx="0"/>
          </p:cNvCxnSpPr>
          <p:nvPr/>
        </p:nvCxnSpPr>
        <p:spPr>
          <a:xfrm flipH="1">
            <a:off x="5755441" y="1395482"/>
            <a:ext cx="14070" cy="3501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419010" y="1745674"/>
            <a:ext cx="2672862" cy="1118873"/>
          </a:xfrm>
          <a:prstGeom prst="rect">
            <a:avLst/>
          </a:prstGeom>
          <a:solidFill>
            <a:schemeClr val="bg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dirty="0" smtClean="0"/>
              <a:t>Catagorizing roads acording to it’s width</a:t>
            </a:r>
            <a:endParaRPr lang="en-US" dirty="0"/>
          </a:p>
        </p:txBody>
      </p:sp>
      <p:sp>
        <p:nvSpPr>
          <p:cNvPr id="21" name="Rectangle 20"/>
          <p:cNvSpPr/>
          <p:nvPr/>
        </p:nvSpPr>
        <p:spPr>
          <a:xfrm>
            <a:off x="4735533" y="3267167"/>
            <a:ext cx="2039815" cy="853877"/>
          </a:xfrm>
          <a:prstGeom prst="rect">
            <a:avLst/>
          </a:prstGeom>
          <a:solidFill>
            <a:schemeClr val="bg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a:t>
            </a:r>
            <a:r>
              <a:rPr lang="bn-BD" dirty="0" smtClean="0"/>
              <a:t>xcluding roads under 3 meter</a:t>
            </a:r>
            <a:endParaRPr lang="en-US" dirty="0"/>
          </a:p>
        </p:txBody>
      </p:sp>
      <p:cxnSp>
        <p:nvCxnSpPr>
          <p:cNvPr id="23" name="Straight Arrow Connector 22"/>
          <p:cNvCxnSpPr>
            <a:stCxn id="18" idx="2"/>
            <a:endCxn id="21" idx="0"/>
          </p:cNvCxnSpPr>
          <p:nvPr/>
        </p:nvCxnSpPr>
        <p:spPr>
          <a:xfrm>
            <a:off x="5755441" y="2864547"/>
            <a:ext cx="0" cy="4026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4529792" y="4459467"/>
            <a:ext cx="2451295" cy="1073510"/>
          </a:xfrm>
          <a:prstGeom prst="rect">
            <a:avLst/>
          </a:prstGeom>
          <a:solidFill>
            <a:schemeClr val="bg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a:t>
            </a:r>
            <a:r>
              <a:rPr lang="bn-BD" dirty="0" smtClean="0"/>
              <a:t>dentifying evacuation routes</a:t>
            </a:r>
            <a:endParaRPr lang="en-US" dirty="0"/>
          </a:p>
        </p:txBody>
      </p:sp>
      <p:sp>
        <p:nvSpPr>
          <p:cNvPr id="25" name="Oval 24"/>
          <p:cNvSpPr/>
          <p:nvPr/>
        </p:nvSpPr>
        <p:spPr>
          <a:xfrm>
            <a:off x="8815754" y="1638677"/>
            <a:ext cx="3376246" cy="3376246"/>
          </a:xfrm>
          <a:prstGeom prst="ellipse">
            <a:avLst/>
          </a:prstGeom>
          <a:solidFill>
            <a:schemeClr val="bg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a:t>
            </a:r>
            <a:r>
              <a:rPr lang="bn-BD" dirty="0" smtClean="0"/>
              <a:t>sable standard road networks</a:t>
            </a:r>
          </a:p>
          <a:p>
            <a:pPr algn="ctr"/>
            <a:endParaRPr lang="bn-BD" dirty="0"/>
          </a:p>
          <a:p>
            <a:pPr algn="ctr"/>
            <a:r>
              <a:rPr lang="en-US" dirty="0" smtClean="0"/>
              <a:t>F</a:t>
            </a:r>
            <a:r>
              <a:rPr lang="bn-BD" dirty="0" smtClean="0"/>
              <a:t>or mymensingh city</a:t>
            </a:r>
            <a:endParaRPr lang="en-US" dirty="0"/>
          </a:p>
        </p:txBody>
      </p:sp>
      <p:cxnSp>
        <p:nvCxnSpPr>
          <p:cNvPr id="27" name="Straight Arrow Connector 26"/>
          <p:cNvCxnSpPr>
            <a:stCxn id="21" idx="2"/>
            <a:endCxn id="24" idx="0"/>
          </p:cNvCxnSpPr>
          <p:nvPr/>
        </p:nvCxnSpPr>
        <p:spPr>
          <a:xfrm flipH="1">
            <a:off x="5755440" y="4121044"/>
            <a:ext cx="1" cy="3384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4735530" y="5899207"/>
            <a:ext cx="2039815" cy="853877"/>
          </a:xfrm>
          <a:prstGeom prst="rect">
            <a:avLst/>
          </a:prstGeom>
          <a:solidFill>
            <a:schemeClr val="bg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a:t>
            </a:r>
            <a:r>
              <a:rPr lang="bn-BD" dirty="0" smtClean="0"/>
              <a:t>ocating highrises</a:t>
            </a:r>
            <a:endParaRPr lang="en-US" dirty="0"/>
          </a:p>
        </p:txBody>
      </p:sp>
      <p:cxnSp>
        <p:nvCxnSpPr>
          <p:cNvPr id="30" name="Straight Arrow Connector 29"/>
          <p:cNvCxnSpPr>
            <a:stCxn id="24" idx="2"/>
            <a:endCxn id="28" idx="0"/>
          </p:cNvCxnSpPr>
          <p:nvPr/>
        </p:nvCxnSpPr>
        <p:spPr>
          <a:xfrm flipH="1">
            <a:off x="5755438" y="5532977"/>
            <a:ext cx="2" cy="3662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Right Arrow 1"/>
          <p:cNvSpPr/>
          <p:nvPr/>
        </p:nvSpPr>
        <p:spPr>
          <a:xfrm>
            <a:off x="7524207" y="2864547"/>
            <a:ext cx="1291546" cy="77462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7141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050" name="Picture 2" descr="H:\mymenshing (1)\22.12\Pictu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08341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31095" y="5791201"/>
            <a:ext cx="3207026"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smtClean="0">
                <a:solidFill>
                  <a:schemeClr val="bg1"/>
                </a:solidFill>
              </a:rPr>
              <a:t>EXISTING ROAD ANALYSIS</a:t>
            </a:r>
            <a:endParaRPr lang="en-US" b="1" dirty="0">
              <a:solidFill>
                <a:schemeClr val="bg1"/>
              </a:solidFill>
            </a:endParaRPr>
          </a:p>
        </p:txBody>
      </p:sp>
    </p:spTree>
    <p:extLst>
      <p:ext uri="{BB962C8B-B14F-4D97-AF65-F5344CB8AC3E}">
        <p14:creationId xmlns:p14="http://schemas.microsoft.com/office/powerpoint/2010/main" val="20775149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21307" y="618187"/>
            <a:ext cx="8358150" cy="3857653"/>
          </a:xfrm>
          <a:prstGeom prst="rect">
            <a:avLst/>
          </a:prstGeom>
          <a:ln w="28575">
            <a:noFill/>
          </a:ln>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SG" sz="4000" b="1" dirty="0" smtClean="0"/>
          </a:p>
          <a:p>
            <a:pPr algn="ctr"/>
            <a:r>
              <a:rPr lang="en-SG" sz="4000" b="1" u="sng" dirty="0" smtClean="0">
                <a:solidFill>
                  <a:srgbClr val="FFC000"/>
                </a:solidFill>
              </a:rPr>
              <a:t>OPEN SPACE ADAPTATION </a:t>
            </a:r>
            <a:r>
              <a:rPr lang="en-SG" sz="4000" b="1" dirty="0" smtClean="0"/>
              <a:t>IN </a:t>
            </a:r>
            <a:r>
              <a:rPr lang="en-SG" sz="4000" b="1" u="sng" dirty="0" smtClean="0">
                <a:solidFill>
                  <a:srgbClr val="FFFF00"/>
                </a:solidFill>
              </a:rPr>
              <a:t>DISASTER MANAGEMENT</a:t>
            </a:r>
            <a:r>
              <a:rPr lang="bn-BD" sz="4000" b="1" u="sng" dirty="0" smtClean="0">
                <a:solidFill>
                  <a:srgbClr val="FFFF00"/>
                </a:solidFill>
              </a:rPr>
              <a:t>   </a:t>
            </a:r>
            <a:r>
              <a:rPr lang="en-SG" sz="4000" b="1" dirty="0" smtClean="0"/>
              <a:t>:</a:t>
            </a:r>
            <a:r>
              <a:rPr lang="en-SG" sz="3000" b="1" dirty="0" smtClean="0"/>
              <a:t>DESIGNING </a:t>
            </a:r>
            <a:r>
              <a:rPr lang="en-SG" sz="3000" b="1" u="sng" dirty="0" smtClean="0">
                <a:solidFill>
                  <a:srgbClr val="FFC000"/>
                </a:solidFill>
              </a:rPr>
              <a:t>RECREATIONAL FACILITIES </a:t>
            </a:r>
            <a:r>
              <a:rPr lang="en-SG" sz="3000" b="1" dirty="0" smtClean="0"/>
              <a:t>AND OPEN SPACES IN MYMENSINGH CITY AND THEIR POSSIBLE UTILIZATION IN DISASTER MANAGEMENT PROGRAM </a:t>
            </a:r>
            <a:endParaRPr lang="en-US" sz="3000" dirty="0"/>
          </a:p>
        </p:txBody>
      </p:sp>
    </p:spTree>
    <p:extLst>
      <p:ext uri="{BB962C8B-B14F-4D97-AF65-F5344CB8AC3E}">
        <p14:creationId xmlns:p14="http://schemas.microsoft.com/office/powerpoint/2010/main" val="42494652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074" name="Picture 2" descr="C:\Users\user\Desktop\20.12\roads\evacuation route-Mod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46" y="0"/>
            <a:ext cx="1082842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user\Desktop\20.12\roads\a.jpg"/>
          <p:cNvPicPr>
            <a:picLocks noChangeAspect="1" noChangeArrowheads="1"/>
          </p:cNvPicPr>
          <p:nvPr/>
        </p:nvPicPr>
        <p:blipFill rotWithShape="1">
          <a:blip r:embed="rId3">
            <a:extLst>
              <a:ext uri="{28A0092B-C50C-407E-A947-70E740481C1C}">
                <a14:useLocalDpi xmlns:a14="http://schemas.microsoft.com/office/drawing/2010/main" val="0"/>
              </a:ext>
            </a:extLst>
          </a:blip>
          <a:srcRect l="11163" r="35341" b="62212"/>
          <a:stretch/>
        </p:blipFill>
        <p:spPr bwMode="auto">
          <a:xfrm>
            <a:off x="327546" y="4101248"/>
            <a:ext cx="4926841" cy="1866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0290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5422" y="351692"/>
            <a:ext cx="3052689" cy="1526345"/>
          </a:xfrm>
          <a:prstGeom prst="rect">
            <a:avLst/>
          </a:prstGeom>
          <a:solidFill>
            <a:srgbClr val="00B050"/>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800" b="1" dirty="0" smtClean="0"/>
              <a:t>OPEN SPACES</a:t>
            </a:r>
            <a:endParaRPr lang="en-US" sz="2800" b="1" dirty="0"/>
          </a:p>
        </p:txBody>
      </p:sp>
      <p:sp>
        <p:nvSpPr>
          <p:cNvPr id="5" name="Rectangle 4"/>
          <p:cNvSpPr/>
          <p:nvPr/>
        </p:nvSpPr>
        <p:spPr>
          <a:xfrm>
            <a:off x="4543865" y="541605"/>
            <a:ext cx="2039815" cy="853877"/>
          </a:xfrm>
          <a:prstGeom prst="rect">
            <a:avLst/>
          </a:prstGeom>
          <a:solidFill>
            <a:srgbClr val="7CBF33"/>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a:t>
            </a:r>
            <a:r>
              <a:rPr lang="bn-BD" dirty="0" smtClean="0"/>
              <a:t>xisting Open Spaces</a:t>
            </a:r>
            <a:endParaRPr lang="en-US" dirty="0"/>
          </a:p>
        </p:txBody>
      </p:sp>
      <p:cxnSp>
        <p:nvCxnSpPr>
          <p:cNvPr id="6" name="Straight Arrow Connector 5"/>
          <p:cNvCxnSpPr>
            <a:stCxn id="5" idx="2"/>
            <a:endCxn id="7" idx="0"/>
          </p:cNvCxnSpPr>
          <p:nvPr/>
        </p:nvCxnSpPr>
        <p:spPr>
          <a:xfrm>
            <a:off x="5563773" y="1395482"/>
            <a:ext cx="0" cy="450655"/>
          </a:xfrm>
          <a:prstGeom prst="straightConnector1">
            <a:avLst/>
          </a:prstGeom>
          <a:ln>
            <a:solidFill>
              <a:schemeClr val="accent3">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227342" y="1846137"/>
            <a:ext cx="2672862" cy="1118873"/>
          </a:xfrm>
          <a:prstGeom prst="rect">
            <a:avLst/>
          </a:prstGeom>
          <a:solidFill>
            <a:srgbClr val="7CBF33"/>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dirty="0" smtClean="0"/>
              <a:t>Joining Open spaces considering one&amp;two story buildings</a:t>
            </a:r>
            <a:endParaRPr lang="en-US" dirty="0"/>
          </a:p>
        </p:txBody>
      </p:sp>
      <p:sp>
        <p:nvSpPr>
          <p:cNvPr id="8" name="Rectangle 7"/>
          <p:cNvSpPr/>
          <p:nvPr/>
        </p:nvSpPr>
        <p:spPr>
          <a:xfrm>
            <a:off x="4385602" y="3297008"/>
            <a:ext cx="2356339" cy="853877"/>
          </a:xfrm>
          <a:prstGeom prst="rect">
            <a:avLst/>
          </a:prstGeom>
          <a:solidFill>
            <a:srgbClr val="7CBF33"/>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dirty="0" smtClean="0"/>
              <a:t>Usable &amp; non-usable open spaces</a:t>
            </a:r>
            <a:endParaRPr lang="en-US" dirty="0"/>
          </a:p>
        </p:txBody>
      </p:sp>
      <p:cxnSp>
        <p:nvCxnSpPr>
          <p:cNvPr id="9" name="Straight Arrow Connector 8"/>
          <p:cNvCxnSpPr>
            <a:stCxn id="7" idx="2"/>
            <a:endCxn id="8" idx="0"/>
          </p:cNvCxnSpPr>
          <p:nvPr/>
        </p:nvCxnSpPr>
        <p:spPr>
          <a:xfrm flipH="1">
            <a:off x="5563772" y="2965010"/>
            <a:ext cx="1" cy="331998"/>
          </a:xfrm>
          <a:prstGeom prst="straightConnector1">
            <a:avLst/>
          </a:prstGeom>
          <a:ln>
            <a:solidFill>
              <a:schemeClr val="accent3">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338123" y="4547737"/>
            <a:ext cx="2451295" cy="1073510"/>
          </a:xfrm>
          <a:prstGeom prst="rect">
            <a:avLst/>
          </a:prstGeom>
          <a:solidFill>
            <a:srgbClr val="7CBF33"/>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a:t>
            </a:r>
            <a:r>
              <a:rPr lang="bn-BD" dirty="0" smtClean="0"/>
              <a:t>dentifying existing schools</a:t>
            </a:r>
            <a:endParaRPr lang="en-US" dirty="0"/>
          </a:p>
        </p:txBody>
      </p:sp>
      <p:sp>
        <p:nvSpPr>
          <p:cNvPr id="11" name="Oval 10"/>
          <p:cNvSpPr/>
          <p:nvPr/>
        </p:nvSpPr>
        <p:spPr>
          <a:xfrm>
            <a:off x="8815754" y="1799066"/>
            <a:ext cx="3376246" cy="3376246"/>
          </a:xfrm>
          <a:prstGeom prst="ellipse">
            <a:avLst/>
          </a:prstGeom>
          <a:solidFill>
            <a:srgbClr val="7CBF33"/>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dirty="0" smtClean="0"/>
              <a:t>Super imposing Usable open spaces with imp. </a:t>
            </a:r>
            <a:r>
              <a:rPr lang="en-US" dirty="0" smtClean="0"/>
              <a:t>S</a:t>
            </a:r>
            <a:r>
              <a:rPr lang="bn-BD" dirty="0" smtClean="0"/>
              <a:t>chools</a:t>
            </a:r>
          </a:p>
          <a:p>
            <a:pPr algn="ctr"/>
            <a:endParaRPr lang="bn-BD" dirty="0"/>
          </a:p>
          <a:p>
            <a:pPr algn="ctr"/>
            <a:r>
              <a:rPr lang="bn-BD" dirty="0" smtClean="0"/>
              <a:t>&amp; </a:t>
            </a:r>
          </a:p>
          <a:p>
            <a:pPr algn="ctr"/>
            <a:endParaRPr lang="bn-BD" dirty="0"/>
          </a:p>
          <a:p>
            <a:pPr algn="ctr"/>
            <a:r>
              <a:rPr lang="bn-BD" dirty="0" smtClean="0"/>
              <a:t>Catchment</a:t>
            </a:r>
            <a:endParaRPr lang="en-US" dirty="0"/>
          </a:p>
        </p:txBody>
      </p:sp>
      <p:cxnSp>
        <p:nvCxnSpPr>
          <p:cNvPr id="12" name="Straight Arrow Connector 11"/>
          <p:cNvCxnSpPr>
            <a:stCxn id="8" idx="2"/>
            <a:endCxn id="10" idx="0"/>
          </p:cNvCxnSpPr>
          <p:nvPr/>
        </p:nvCxnSpPr>
        <p:spPr>
          <a:xfrm flipH="1">
            <a:off x="5563771" y="4150885"/>
            <a:ext cx="1" cy="396852"/>
          </a:xfrm>
          <a:prstGeom prst="straightConnector1">
            <a:avLst/>
          </a:prstGeom>
          <a:ln>
            <a:solidFill>
              <a:schemeClr val="accent3">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543865" y="5978045"/>
            <a:ext cx="2039815" cy="853877"/>
          </a:xfrm>
          <a:prstGeom prst="rect">
            <a:avLst/>
          </a:prstGeom>
          <a:solidFill>
            <a:srgbClr val="7CBF33"/>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a:t>
            </a:r>
            <a:r>
              <a:rPr lang="bn-BD" dirty="0" smtClean="0"/>
              <a:t>dentifying imp. schools</a:t>
            </a:r>
            <a:endParaRPr lang="en-US" dirty="0"/>
          </a:p>
        </p:txBody>
      </p:sp>
      <p:cxnSp>
        <p:nvCxnSpPr>
          <p:cNvPr id="14" name="Straight Arrow Connector 13"/>
          <p:cNvCxnSpPr>
            <a:stCxn id="10" idx="2"/>
            <a:endCxn id="13" idx="0"/>
          </p:cNvCxnSpPr>
          <p:nvPr/>
        </p:nvCxnSpPr>
        <p:spPr>
          <a:xfrm>
            <a:off x="5563771" y="5621247"/>
            <a:ext cx="2" cy="356798"/>
          </a:xfrm>
          <a:prstGeom prst="straightConnector1">
            <a:avLst/>
          </a:prstGeom>
          <a:ln>
            <a:solidFill>
              <a:schemeClr val="accent3">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Right Arrow 14"/>
          <p:cNvSpPr/>
          <p:nvPr/>
        </p:nvSpPr>
        <p:spPr>
          <a:xfrm>
            <a:off x="7434106" y="3267410"/>
            <a:ext cx="1381648" cy="456536"/>
          </a:xfrm>
          <a:prstGeom prst="rightArrow">
            <a:avLst/>
          </a:prstGeom>
          <a:solidFill>
            <a:srgbClr val="00B050"/>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770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098" name="Picture 2" descr="C:\Users\user\Desktop\20.12\opn\existng-Mode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82847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37836" y="5526156"/>
            <a:ext cx="2875722" cy="646331"/>
          </a:xfrm>
          <a:prstGeom prst="rect">
            <a:avLst/>
          </a:prstGeom>
          <a:solidFill>
            <a:schemeClr val="tx1"/>
          </a:solidFill>
        </p:spPr>
        <p:txBody>
          <a:bodyPr wrap="square" rtlCol="0">
            <a:spAutoFit/>
          </a:bodyPr>
          <a:lstStyle/>
          <a:p>
            <a:r>
              <a:rPr lang="en-US" dirty="0" smtClean="0">
                <a:solidFill>
                  <a:schemeClr val="bg1"/>
                </a:solidFill>
              </a:rPr>
              <a:t>EXISTING OPEN/GREEN SPACES</a:t>
            </a:r>
            <a:endParaRPr lang="en-US" dirty="0">
              <a:solidFill>
                <a:schemeClr val="bg1"/>
              </a:solidFill>
            </a:endParaRPr>
          </a:p>
        </p:txBody>
      </p:sp>
    </p:spTree>
    <p:extLst>
      <p:ext uri="{BB962C8B-B14F-4D97-AF65-F5344CB8AC3E}">
        <p14:creationId xmlns:p14="http://schemas.microsoft.com/office/powerpoint/2010/main" val="34001175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14338" name="Picture 2" descr="C:\Users\user\Desktop\20.12\opn\usable -recnon ue green Saikat-Mode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82865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0368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362" name="Picture 2" descr="C:\Users\user\Desktop\20.12\opn\usable -recnon ue green Saikat-Mod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082841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7303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65240" y="351692"/>
            <a:ext cx="3052689" cy="1526345"/>
          </a:xfrm>
          <a:prstGeom prst="rect">
            <a:avLst/>
          </a:prstGeom>
          <a:solidFill>
            <a:srgbClr val="00B050"/>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SCHOOL</a:t>
            </a:r>
          </a:p>
          <a:p>
            <a:pPr algn="ctr"/>
            <a:r>
              <a:rPr lang="en-US" dirty="0" smtClean="0"/>
              <a:t>FOR SHELTER PURPOSE</a:t>
            </a:r>
            <a:endParaRPr lang="en-US" dirty="0"/>
          </a:p>
        </p:txBody>
      </p:sp>
      <p:sp>
        <p:nvSpPr>
          <p:cNvPr id="17" name="Rectangle 16"/>
          <p:cNvSpPr/>
          <p:nvPr/>
        </p:nvSpPr>
        <p:spPr>
          <a:xfrm>
            <a:off x="4543865" y="1521320"/>
            <a:ext cx="2039815" cy="853877"/>
          </a:xfrm>
          <a:prstGeom prst="rect">
            <a:avLst/>
          </a:prstGeom>
          <a:solidFill>
            <a:srgbClr val="92D050"/>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a:t>
            </a:r>
            <a:r>
              <a:rPr lang="bn-BD" dirty="0" smtClean="0"/>
              <a:t>xisting </a:t>
            </a:r>
            <a:r>
              <a:rPr lang="en-US" dirty="0" smtClean="0"/>
              <a:t>SCHOOL</a:t>
            </a:r>
            <a:endParaRPr lang="en-US" dirty="0"/>
          </a:p>
        </p:txBody>
      </p:sp>
      <p:cxnSp>
        <p:nvCxnSpPr>
          <p:cNvPr id="18" name="Straight Arrow Connector 17"/>
          <p:cNvCxnSpPr>
            <a:endCxn id="19" idx="0"/>
          </p:cNvCxnSpPr>
          <p:nvPr/>
        </p:nvCxnSpPr>
        <p:spPr>
          <a:xfrm>
            <a:off x="5563772" y="2375198"/>
            <a:ext cx="0" cy="1783071"/>
          </a:xfrm>
          <a:prstGeom prst="straightConnector1">
            <a:avLst/>
          </a:prstGeom>
          <a:ln>
            <a:solidFill>
              <a:schemeClr val="accent3">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227341" y="4158269"/>
            <a:ext cx="2672862" cy="1118873"/>
          </a:xfrm>
          <a:prstGeom prst="rect">
            <a:avLst/>
          </a:prstGeom>
          <a:solidFill>
            <a:srgbClr val="92D050"/>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usable</a:t>
            </a:r>
            <a:r>
              <a:rPr lang="bn-BD" dirty="0" smtClean="0"/>
              <a:t>. </a:t>
            </a:r>
            <a:r>
              <a:rPr lang="en-US" dirty="0" smtClean="0"/>
              <a:t>SCHOOL</a:t>
            </a:r>
            <a:endParaRPr lang="en-US" dirty="0"/>
          </a:p>
        </p:txBody>
      </p:sp>
      <p:sp>
        <p:nvSpPr>
          <p:cNvPr id="23" name="Oval 22"/>
          <p:cNvSpPr/>
          <p:nvPr/>
        </p:nvSpPr>
        <p:spPr>
          <a:xfrm>
            <a:off x="8815754" y="1114864"/>
            <a:ext cx="3376246" cy="3376246"/>
          </a:xfrm>
          <a:prstGeom prst="ellipse">
            <a:avLst/>
          </a:prstGeom>
          <a:solidFill>
            <a:srgbClr val="92D050"/>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dirty="0" smtClean="0"/>
              <a:t>Super imposing Usable open spaces with imp. </a:t>
            </a:r>
            <a:r>
              <a:rPr lang="en-US" dirty="0" smtClean="0"/>
              <a:t>S</a:t>
            </a:r>
            <a:r>
              <a:rPr lang="bn-BD" dirty="0" smtClean="0"/>
              <a:t>chools</a:t>
            </a:r>
            <a:br>
              <a:rPr lang="bn-BD" dirty="0" smtClean="0"/>
            </a:br>
            <a:r>
              <a:rPr lang="bn-BD" dirty="0" smtClean="0"/>
              <a:t>&amp; </a:t>
            </a:r>
          </a:p>
          <a:p>
            <a:pPr algn="ctr"/>
            <a:endParaRPr lang="bn-BD" dirty="0"/>
          </a:p>
          <a:p>
            <a:pPr algn="ctr"/>
            <a:r>
              <a:rPr lang="bn-BD" dirty="0" smtClean="0"/>
              <a:t>Catchment</a:t>
            </a:r>
            <a:endParaRPr lang="en-US" dirty="0"/>
          </a:p>
        </p:txBody>
      </p:sp>
      <p:sp>
        <p:nvSpPr>
          <p:cNvPr id="27" name="Right Arrow 26"/>
          <p:cNvSpPr/>
          <p:nvPr/>
        </p:nvSpPr>
        <p:spPr>
          <a:xfrm>
            <a:off x="7423391" y="2612547"/>
            <a:ext cx="1392089" cy="659838"/>
          </a:xfrm>
          <a:prstGeom prst="rightArrow">
            <a:avLst>
              <a:gd name="adj1" fmla="val 46391"/>
              <a:gd name="adj2" fmla="val 50000"/>
            </a:avLst>
          </a:prstGeom>
          <a:solidFill>
            <a:srgbClr val="00B050"/>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14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146" name="Picture 2" descr="C:\Users\user\Desktop\20.12\opn\school-Mode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82865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0092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6" name="Picture 2" descr="C:\Users\user\Desktop\20.12\opn\u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84813"/>
            <a:ext cx="10694506" cy="67731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102087" y="5738191"/>
            <a:ext cx="304800" cy="15902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367131" y="5663815"/>
            <a:ext cx="2292626" cy="307777"/>
          </a:xfrm>
          <a:prstGeom prst="rect">
            <a:avLst/>
          </a:prstGeom>
          <a:noFill/>
        </p:spPr>
        <p:txBody>
          <a:bodyPr wrap="square" rtlCol="0">
            <a:spAutoFit/>
          </a:bodyPr>
          <a:lstStyle/>
          <a:p>
            <a:r>
              <a:rPr lang="en-US" sz="1400" dirty="0" smtClean="0">
                <a:solidFill>
                  <a:schemeClr val="bg1"/>
                </a:solidFill>
              </a:rPr>
              <a:t>USABLE SCHOOL</a:t>
            </a:r>
            <a:endParaRPr lang="en-US" sz="1400" dirty="0">
              <a:solidFill>
                <a:schemeClr val="bg1"/>
              </a:solidFill>
            </a:endParaRPr>
          </a:p>
        </p:txBody>
      </p:sp>
    </p:spTree>
    <p:extLst>
      <p:ext uri="{BB962C8B-B14F-4D97-AF65-F5344CB8AC3E}">
        <p14:creationId xmlns:p14="http://schemas.microsoft.com/office/powerpoint/2010/main" val="42903464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314" name="Picture 2" descr="C:\Users\user\Desktop\20.12\opn\catchmet green+scl-Mode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899" y="0"/>
            <a:ext cx="1082865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226117" y="5935551"/>
            <a:ext cx="7222435" cy="369332"/>
          </a:xfrm>
          <a:prstGeom prst="rect">
            <a:avLst/>
          </a:prstGeom>
          <a:noFill/>
          <a:ln>
            <a:solidFill>
              <a:schemeClr val="tx1"/>
            </a:solidFill>
          </a:ln>
        </p:spPr>
        <p:txBody>
          <a:bodyPr wrap="square" rtlCol="0">
            <a:spAutoFit/>
          </a:bodyPr>
          <a:lstStyle/>
          <a:p>
            <a:r>
              <a:rPr lang="en-US" b="1" dirty="0" smtClean="0">
                <a:solidFill>
                  <a:schemeClr val="bg1"/>
                </a:solidFill>
              </a:rPr>
              <a:t>ANALYSE CATCHMENT AREA OF USABLE OPEN SPACES</a:t>
            </a:r>
            <a:endParaRPr lang="en-US" b="1" dirty="0">
              <a:solidFill>
                <a:schemeClr val="bg1"/>
              </a:solidFill>
            </a:endParaRPr>
          </a:p>
        </p:txBody>
      </p:sp>
    </p:spTree>
    <p:extLst>
      <p:ext uri="{BB962C8B-B14F-4D97-AF65-F5344CB8AC3E}">
        <p14:creationId xmlns:p14="http://schemas.microsoft.com/office/powerpoint/2010/main" val="25903091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65240" y="351692"/>
            <a:ext cx="3052689" cy="1526345"/>
          </a:xfrm>
          <a:prstGeom prst="rect">
            <a:avLst/>
          </a:prstGeom>
          <a:solidFill>
            <a:srgbClr val="461700"/>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HOSPITALS</a:t>
            </a:r>
            <a:endParaRPr lang="en-US" sz="2800" b="1" dirty="0"/>
          </a:p>
        </p:txBody>
      </p:sp>
      <p:sp>
        <p:nvSpPr>
          <p:cNvPr id="17" name="Rectangle 16"/>
          <p:cNvSpPr/>
          <p:nvPr/>
        </p:nvSpPr>
        <p:spPr>
          <a:xfrm>
            <a:off x="4543865" y="541605"/>
            <a:ext cx="2039815" cy="853877"/>
          </a:xfrm>
          <a:prstGeom prst="rect">
            <a:avLst/>
          </a:prstGeom>
          <a:solidFill>
            <a:srgbClr val="9F4233"/>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a:t>
            </a:r>
            <a:r>
              <a:rPr lang="bn-BD" dirty="0" smtClean="0"/>
              <a:t>xisting Hospitals</a:t>
            </a:r>
            <a:endParaRPr lang="en-US" dirty="0"/>
          </a:p>
        </p:txBody>
      </p:sp>
      <p:cxnSp>
        <p:nvCxnSpPr>
          <p:cNvPr id="18" name="Straight Arrow Connector 17"/>
          <p:cNvCxnSpPr/>
          <p:nvPr/>
        </p:nvCxnSpPr>
        <p:spPr>
          <a:xfrm>
            <a:off x="5543256" y="1410735"/>
            <a:ext cx="0" cy="1294709"/>
          </a:xfrm>
          <a:prstGeom prst="straightConnector1">
            <a:avLst/>
          </a:prstGeom>
          <a:ln>
            <a:solidFill>
              <a:schemeClr val="accent3">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227341" y="2690191"/>
            <a:ext cx="2672862" cy="1118873"/>
          </a:xfrm>
          <a:prstGeom prst="rect">
            <a:avLst/>
          </a:prstGeom>
          <a:solidFill>
            <a:srgbClr val="9F4233"/>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usable</a:t>
            </a:r>
            <a:r>
              <a:rPr lang="bn-BD" dirty="0" smtClean="0"/>
              <a:t>. hospitals</a:t>
            </a:r>
            <a:endParaRPr lang="en-US" dirty="0"/>
          </a:p>
        </p:txBody>
      </p:sp>
      <p:sp>
        <p:nvSpPr>
          <p:cNvPr id="23" name="Oval 22"/>
          <p:cNvSpPr/>
          <p:nvPr/>
        </p:nvSpPr>
        <p:spPr>
          <a:xfrm>
            <a:off x="8815754" y="1588956"/>
            <a:ext cx="3376246" cy="3376246"/>
          </a:xfrm>
          <a:prstGeom prst="ellipse">
            <a:avLst/>
          </a:prstGeom>
          <a:solidFill>
            <a:srgbClr val="9F4233"/>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dirty="0" smtClean="0"/>
              <a:t>Super imposing Usable open spaces with imp. </a:t>
            </a:r>
            <a:r>
              <a:rPr lang="en-US" dirty="0" smtClean="0"/>
              <a:t>S</a:t>
            </a:r>
            <a:r>
              <a:rPr lang="bn-BD" dirty="0" smtClean="0"/>
              <a:t>chools + imp. Hospitals</a:t>
            </a:r>
            <a:br>
              <a:rPr lang="bn-BD" dirty="0" smtClean="0"/>
            </a:br>
            <a:r>
              <a:rPr lang="bn-BD" dirty="0" smtClean="0"/>
              <a:t/>
            </a:r>
            <a:br>
              <a:rPr lang="bn-BD" dirty="0" smtClean="0"/>
            </a:br>
            <a:r>
              <a:rPr lang="bn-BD" dirty="0" smtClean="0"/>
              <a:t>&amp; </a:t>
            </a:r>
          </a:p>
          <a:p>
            <a:pPr algn="ctr"/>
            <a:endParaRPr lang="bn-BD" dirty="0"/>
          </a:p>
          <a:p>
            <a:pPr algn="ctr"/>
            <a:r>
              <a:rPr lang="bn-BD" dirty="0" smtClean="0"/>
              <a:t>Catchment</a:t>
            </a:r>
            <a:endParaRPr lang="en-US" dirty="0"/>
          </a:p>
        </p:txBody>
      </p:sp>
      <p:sp>
        <p:nvSpPr>
          <p:cNvPr id="27" name="Right Arrow 26"/>
          <p:cNvSpPr/>
          <p:nvPr/>
        </p:nvSpPr>
        <p:spPr>
          <a:xfrm>
            <a:off x="7446600" y="2919708"/>
            <a:ext cx="1369154" cy="659838"/>
          </a:xfrm>
          <a:prstGeom prst="rightArrow">
            <a:avLst>
              <a:gd name="adj1" fmla="val 46391"/>
              <a:gd name="adj2" fmla="val 50000"/>
            </a:avLst>
          </a:prstGeom>
          <a:solidFill>
            <a:srgbClr val="00B050"/>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27341" y="5045717"/>
            <a:ext cx="2672862" cy="1118873"/>
          </a:xfrm>
          <a:prstGeom prst="rect">
            <a:avLst/>
          </a:prstGeom>
          <a:solidFill>
            <a:srgbClr val="9F4233"/>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usable</a:t>
            </a:r>
            <a:r>
              <a:rPr lang="bn-BD" dirty="0" smtClean="0"/>
              <a:t>. </a:t>
            </a:r>
            <a:r>
              <a:rPr lang="en-US" dirty="0" smtClean="0"/>
              <a:t>H</a:t>
            </a:r>
            <a:r>
              <a:rPr lang="bn-BD" dirty="0" smtClean="0"/>
              <a:t>ospitals</a:t>
            </a:r>
            <a:r>
              <a:rPr lang="en-US" dirty="0" smtClean="0"/>
              <a:t> CATCHMENT</a:t>
            </a:r>
            <a:endParaRPr lang="en-US" dirty="0"/>
          </a:p>
        </p:txBody>
      </p:sp>
      <p:cxnSp>
        <p:nvCxnSpPr>
          <p:cNvPr id="10" name="Straight Arrow Connector 9"/>
          <p:cNvCxnSpPr/>
          <p:nvPr/>
        </p:nvCxnSpPr>
        <p:spPr>
          <a:xfrm>
            <a:off x="5563772" y="3751008"/>
            <a:ext cx="0" cy="1294709"/>
          </a:xfrm>
          <a:prstGeom prst="straightConnector1">
            <a:avLst/>
          </a:prstGeom>
          <a:ln>
            <a:solidFill>
              <a:schemeClr val="accent3">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95558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21307" y="618187"/>
            <a:ext cx="8358150" cy="3857653"/>
          </a:xfrm>
          <a:prstGeom prst="rect">
            <a:avLst/>
          </a:prstGeom>
          <a:ln w="28575">
            <a:noFill/>
          </a:ln>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SG" sz="4000" b="1" dirty="0" smtClean="0"/>
          </a:p>
          <a:p>
            <a:pPr algn="ctr"/>
            <a:r>
              <a:rPr lang="en-SG" sz="4000" b="1" u="sng" dirty="0" smtClean="0">
                <a:solidFill>
                  <a:srgbClr val="FFC000"/>
                </a:solidFill>
              </a:rPr>
              <a:t>OPEN SPACE ADAPTATION </a:t>
            </a:r>
            <a:r>
              <a:rPr lang="en-SG" sz="4000" b="1" dirty="0" smtClean="0">
                <a:solidFill>
                  <a:schemeClr val="bg2"/>
                </a:solidFill>
              </a:rPr>
              <a:t>IN</a:t>
            </a:r>
            <a:r>
              <a:rPr lang="en-SG" sz="4000" b="1" dirty="0" smtClean="0"/>
              <a:t> </a:t>
            </a:r>
            <a:r>
              <a:rPr lang="en-SG" sz="4000" b="1" u="sng" dirty="0" smtClean="0">
                <a:solidFill>
                  <a:srgbClr val="FFFF00"/>
                </a:solidFill>
              </a:rPr>
              <a:t>DISASTER MANAGEMENT</a:t>
            </a:r>
            <a:r>
              <a:rPr lang="bn-BD" sz="4000" b="1" u="sng" dirty="0" smtClean="0">
                <a:solidFill>
                  <a:srgbClr val="FFFF00"/>
                </a:solidFill>
              </a:rPr>
              <a:t>   </a:t>
            </a:r>
            <a:r>
              <a:rPr lang="en-SG" sz="4000" b="1" dirty="0" smtClean="0">
                <a:solidFill>
                  <a:schemeClr val="bg2"/>
                </a:solidFill>
              </a:rPr>
              <a:t>:</a:t>
            </a:r>
            <a:r>
              <a:rPr lang="en-SG" sz="3000" b="1" dirty="0" smtClean="0">
                <a:solidFill>
                  <a:schemeClr val="bg2"/>
                </a:solidFill>
              </a:rPr>
              <a:t>DESIGNING </a:t>
            </a:r>
            <a:r>
              <a:rPr lang="en-SG" sz="3000" b="1" u="sng" dirty="0" smtClean="0">
                <a:solidFill>
                  <a:srgbClr val="FFC000"/>
                </a:solidFill>
              </a:rPr>
              <a:t>RECREATIONAL FACILITIES </a:t>
            </a:r>
            <a:r>
              <a:rPr lang="en-SG" sz="3000" b="1" dirty="0" smtClean="0">
                <a:solidFill>
                  <a:schemeClr val="bg2"/>
                </a:solidFill>
              </a:rPr>
              <a:t>AND OPEN SPACES IN MYMENSINGH CITY AND THEIR POSSIBLE UTILIZATION IN DISASTER MANAGEMENT PROGRAM </a:t>
            </a:r>
            <a:endParaRPr lang="en-US" sz="3000" dirty="0">
              <a:solidFill>
                <a:schemeClr val="bg2"/>
              </a:solidFill>
            </a:endParaRPr>
          </a:p>
        </p:txBody>
      </p:sp>
    </p:spTree>
    <p:extLst>
      <p:ext uri="{BB962C8B-B14F-4D97-AF65-F5344CB8AC3E}">
        <p14:creationId xmlns:p14="http://schemas.microsoft.com/office/powerpoint/2010/main" val="6818858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170" name="Picture 2" descr="C:\Users\user\Desktop\20.12\hospital\Final_Fight_Hospitals-Mode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82865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91269" y="5883963"/>
            <a:ext cx="2319131" cy="369332"/>
          </a:xfrm>
          <a:prstGeom prst="rect">
            <a:avLst/>
          </a:prstGeom>
          <a:solidFill>
            <a:schemeClr val="tx1"/>
          </a:solidFill>
        </p:spPr>
        <p:txBody>
          <a:bodyPr wrap="square" rtlCol="0">
            <a:spAutoFit/>
          </a:bodyPr>
          <a:lstStyle/>
          <a:p>
            <a:r>
              <a:rPr lang="en-US" b="1" dirty="0" smtClean="0">
                <a:solidFill>
                  <a:schemeClr val="bg1"/>
                </a:solidFill>
              </a:rPr>
              <a:t>EXISTING HOSPITAL</a:t>
            </a:r>
            <a:endParaRPr lang="en-US" b="1" dirty="0">
              <a:solidFill>
                <a:schemeClr val="bg1"/>
              </a:solidFill>
            </a:endParaRPr>
          </a:p>
        </p:txBody>
      </p:sp>
    </p:spTree>
    <p:extLst>
      <p:ext uri="{BB962C8B-B14F-4D97-AF65-F5344CB8AC3E}">
        <p14:creationId xmlns:p14="http://schemas.microsoft.com/office/powerpoint/2010/main" val="15051531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074" name="Picture 2" descr="C:\Users\user\Desktop\20.12\hospital\USE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313" y="0"/>
            <a:ext cx="1082842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40624" y="5552661"/>
            <a:ext cx="2345635" cy="646331"/>
          </a:xfrm>
          <a:prstGeom prst="rect">
            <a:avLst/>
          </a:prstGeom>
          <a:solidFill>
            <a:schemeClr val="tx1"/>
          </a:solidFill>
        </p:spPr>
        <p:txBody>
          <a:bodyPr wrap="square" rtlCol="0">
            <a:spAutoFit/>
          </a:bodyPr>
          <a:lstStyle/>
          <a:p>
            <a:r>
              <a:rPr lang="en-US" b="1" dirty="0" smtClean="0">
                <a:solidFill>
                  <a:schemeClr val="bg1"/>
                </a:solidFill>
              </a:rPr>
              <a:t>USABLE</a:t>
            </a:r>
          </a:p>
          <a:p>
            <a:r>
              <a:rPr lang="en-US" b="1" dirty="0" smtClean="0">
                <a:solidFill>
                  <a:schemeClr val="bg1"/>
                </a:solidFill>
              </a:rPr>
              <a:t>HOSPITAL ANALYSIS</a:t>
            </a:r>
            <a:endParaRPr lang="en-US" b="1" dirty="0">
              <a:solidFill>
                <a:schemeClr val="bg1"/>
              </a:solidFill>
            </a:endParaRPr>
          </a:p>
        </p:txBody>
      </p:sp>
    </p:spTree>
    <p:extLst>
      <p:ext uri="{BB962C8B-B14F-4D97-AF65-F5344CB8AC3E}">
        <p14:creationId xmlns:p14="http://schemas.microsoft.com/office/powerpoint/2010/main" val="25513244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6" name="Picture 2" descr="C:\Users\user\Desktop\20.12\hospital\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2620" y="-9148"/>
            <a:ext cx="818865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11826" y="0"/>
            <a:ext cx="8680174" cy="461665"/>
          </a:xfrm>
          <a:prstGeom prst="rect">
            <a:avLst/>
          </a:prstGeom>
          <a:noFill/>
        </p:spPr>
        <p:txBody>
          <a:bodyPr wrap="square" rtlCol="0">
            <a:spAutoFit/>
          </a:bodyPr>
          <a:lstStyle/>
          <a:p>
            <a:pPr algn="r"/>
            <a:r>
              <a:rPr lang="en-US" sz="2400" b="1" dirty="0" smtClean="0">
                <a:solidFill>
                  <a:schemeClr val="bg1"/>
                </a:solidFill>
              </a:rPr>
              <a:t>ANALYSIS OF USABLE HOSPITAL AND ITS CATCHMENT</a:t>
            </a:r>
            <a:endParaRPr lang="en-US" sz="2400" b="1" dirty="0">
              <a:solidFill>
                <a:schemeClr val="bg1"/>
              </a:solidFill>
            </a:endParaRPr>
          </a:p>
        </p:txBody>
      </p:sp>
      <p:sp>
        <p:nvSpPr>
          <p:cNvPr id="3" name="Oval 2"/>
          <p:cNvSpPr/>
          <p:nvPr/>
        </p:nvSpPr>
        <p:spPr>
          <a:xfrm>
            <a:off x="6496050" y="3855493"/>
            <a:ext cx="736600" cy="757687"/>
          </a:xfrm>
          <a:prstGeom prst="ellipse">
            <a:avLst/>
          </a:prstGeom>
          <a:noFill/>
          <a:ln w="38100">
            <a:solidFill>
              <a:srgbClr val="517D21"/>
            </a:solidFill>
            <a:prstDash val="sys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5117910" y="2852382"/>
            <a:ext cx="382138" cy="382138"/>
          </a:xfrm>
          <a:prstGeom prst="ellipse">
            <a:avLst/>
          </a:prstGeom>
          <a:noFill/>
          <a:ln w="38100">
            <a:solidFill>
              <a:srgbClr val="517D21"/>
            </a:solidFill>
            <a:prstDash val="sys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5006125" y="2395182"/>
            <a:ext cx="382137" cy="382137"/>
          </a:xfrm>
          <a:prstGeom prst="ellipse">
            <a:avLst/>
          </a:prstGeom>
          <a:noFill/>
          <a:ln w="38100">
            <a:solidFill>
              <a:srgbClr val="517D21"/>
            </a:solidFill>
            <a:prstDash val="sys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612222" y="3113290"/>
            <a:ext cx="396416" cy="406987"/>
          </a:xfrm>
          <a:prstGeom prst="ellipse">
            <a:avLst/>
          </a:prstGeom>
          <a:noFill/>
          <a:ln w="38100">
            <a:solidFill>
              <a:srgbClr val="517D21"/>
            </a:solidFill>
            <a:prstDash val="sys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113913" y="2991569"/>
            <a:ext cx="382137" cy="382137"/>
          </a:xfrm>
          <a:prstGeom prst="ellipse">
            <a:avLst/>
          </a:prstGeom>
          <a:noFill/>
          <a:ln w="38100">
            <a:solidFill>
              <a:srgbClr val="517D21"/>
            </a:solidFill>
            <a:prstDash val="sys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313343" y="3234520"/>
            <a:ext cx="382137" cy="382137"/>
          </a:xfrm>
          <a:prstGeom prst="ellipse">
            <a:avLst/>
          </a:prstGeom>
          <a:noFill/>
          <a:ln w="38100">
            <a:solidFill>
              <a:srgbClr val="517D21"/>
            </a:solidFill>
            <a:prstDash val="sys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249020" y="3616657"/>
            <a:ext cx="382137" cy="382137"/>
          </a:xfrm>
          <a:prstGeom prst="ellipse">
            <a:avLst/>
          </a:prstGeom>
          <a:noFill/>
          <a:ln w="38100">
            <a:solidFill>
              <a:srgbClr val="517D21"/>
            </a:solidFill>
            <a:prstDash val="sys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543339" y="3664424"/>
            <a:ext cx="382137" cy="382137"/>
          </a:xfrm>
          <a:prstGeom prst="ellipse">
            <a:avLst/>
          </a:prstGeom>
          <a:noFill/>
          <a:ln w="38100">
            <a:solidFill>
              <a:srgbClr val="517D21"/>
            </a:solidFill>
            <a:prstDash val="sys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230441" y="3373706"/>
            <a:ext cx="382137" cy="382137"/>
          </a:xfrm>
          <a:prstGeom prst="ellipse">
            <a:avLst/>
          </a:prstGeom>
          <a:noFill/>
          <a:ln w="38100">
            <a:solidFill>
              <a:srgbClr val="517D21"/>
            </a:solidFill>
            <a:prstDash val="sys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309744" y="3564774"/>
            <a:ext cx="382137" cy="382137"/>
          </a:xfrm>
          <a:prstGeom prst="ellipse">
            <a:avLst/>
          </a:prstGeom>
          <a:noFill/>
          <a:ln w="38100">
            <a:solidFill>
              <a:srgbClr val="517D21"/>
            </a:solidFill>
            <a:prstDash val="sys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014487" y="1812891"/>
            <a:ext cx="382137" cy="382137"/>
          </a:xfrm>
          <a:prstGeom prst="ellipse">
            <a:avLst/>
          </a:prstGeom>
          <a:noFill/>
          <a:ln w="38100">
            <a:solidFill>
              <a:srgbClr val="517D21"/>
            </a:solidFill>
            <a:prstDash val="sys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858280" y="1384761"/>
            <a:ext cx="382137" cy="382137"/>
          </a:xfrm>
          <a:prstGeom prst="ellipse">
            <a:avLst/>
          </a:prstGeom>
          <a:noFill/>
          <a:ln w="38100">
            <a:solidFill>
              <a:srgbClr val="517D21"/>
            </a:solidFill>
            <a:prstDash val="sys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579470" y="4613180"/>
            <a:ext cx="382137" cy="382137"/>
          </a:xfrm>
          <a:prstGeom prst="ellipse">
            <a:avLst/>
          </a:prstGeom>
          <a:noFill/>
          <a:ln w="38100">
            <a:solidFill>
              <a:srgbClr val="517D21"/>
            </a:solidFill>
            <a:prstDash val="sys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873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 calcmode="lin" valueType="num">
                                      <p:cBhvr>
                                        <p:cTn id="33" dur="1000" fill="hold"/>
                                        <p:tgtEl>
                                          <p:spTgt spid="9"/>
                                        </p:tgtEl>
                                        <p:attrNameLst>
                                          <p:attrName>style.rotation</p:attrName>
                                        </p:attrNameLst>
                                      </p:cBhvr>
                                      <p:tavLst>
                                        <p:tav tm="0">
                                          <p:val>
                                            <p:fltVal val="90"/>
                                          </p:val>
                                        </p:tav>
                                        <p:tav tm="100000">
                                          <p:val>
                                            <p:fltVal val="0"/>
                                          </p:val>
                                        </p:tav>
                                      </p:tavLst>
                                    </p:anim>
                                    <p:animEffect transition="in" filter="fade">
                                      <p:cBhvr>
                                        <p:cTn id="34" dur="1000"/>
                                        <p:tgtEl>
                                          <p:spTgt spid="9"/>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1000" fill="hold"/>
                                        <p:tgtEl>
                                          <p:spTgt spid="11"/>
                                        </p:tgtEl>
                                        <p:attrNameLst>
                                          <p:attrName>ppt_w</p:attrName>
                                        </p:attrNameLst>
                                      </p:cBhvr>
                                      <p:tavLst>
                                        <p:tav tm="0">
                                          <p:val>
                                            <p:fltVal val="0"/>
                                          </p:val>
                                        </p:tav>
                                        <p:tav tm="100000">
                                          <p:val>
                                            <p:strVal val="#ppt_w"/>
                                          </p:val>
                                        </p:tav>
                                      </p:tavLst>
                                    </p:anim>
                                    <p:anim calcmode="lin" valueType="num">
                                      <p:cBhvr>
                                        <p:cTn id="44" dur="1000" fill="hold"/>
                                        <p:tgtEl>
                                          <p:spTgt spid="11"/>
                                        </p:tgtEl>
                                        <p:attrNameLst>
                                          <p:attrName>ppt_h</p:attrName>
                                        </p:attrNameLst>
                                      </p:cBhvr>
                                      <p:tavLst>
                                        <p:tav tm="0">
                                          <p:val>
                                            <p:fltVal val="0"/>
                                          </p:val>
                                        </p:tav>
                                        <p:tav tm="100000">
                                          <p:val>
                                            <p:strVal val="#ppt_h"/>
                                          </p:val>
                                        </p:tav>
                                      </p:tavLst>
                                    </p:anim>
                                    <p:anim calcmode="lin" valueType="num">
                                      <p:cBhvr>
                                        <p:cTn id="45" dur="1000" fill="hold"/>
                                        <p:tgtEl>
                                          <p:spTgt spid="11"/>
                                        </p:tgtEl>
                                        <p:attrNameLst>
                                          <p:attrName>style.rotation</p:attrName>
                                        </p:attrNameLst>
                                      </p:cBhvr>
                                      <p:tavLst>
                                        <p:tav tm="0">
                                          <p:val>
                                            <p:fltVal val="90"/>
                                          </p:val>
                                        </p:tav>
                                        <p:tav tm="100000">
                                          <p:val>
                                            <p:fltVal val="0"/>
                                          </p:val>
                                        </p:tav>
                                      </p:tavLst>
                                    </p:anim>
                                    <p:animEffect transition="in" filter="fade">
                                      <p:cBhvr>
                                        <p:cTn id="46" dur="1000"/>
                                        <p:tgtEl>
                                          <p:spTgt spid="11"/>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1000" fill="hold"/>
                                        <p:tgtEl>
                                          <p:spTgt spid="12"/>
                                        </p:tgtEl>
                                        <p:attrNameLst>
                                          <p:attrName>ppt_w</p:attrName>
                                        </p:attrNameLst>
                                      </p:cBhvr>
                                      <p:tavLst>
                                        <p:tav tm="0">
                                          <p:val>
                                            <p:fltVal val="0"/>
                                          </p:val>
                                        </p:tav>
                                        <p:tav tm="100000">
                                          <p:val>
                                            <p:strVal val="#ppt_w"/>
                                          </p:val>
                                        </p:tav>
                                      </p:tavLst>
                                    </p:anim>
                                    <p:anim calcmode="lin" valueType="num">
                                      <p:cBhvr>
                                        <p:cTn id="50" dur="1000" fill="hold"/>
                                        <p:tgtEl>
                                          <p:spTgt spid="12"/>
                                        </p:tgtEl>
                                        <p:attrNameLst>
                                          <p:attrName>ppt_h</p:attrName>
                                        </p:attrNameLst>
                                      </p:cBhvr>
                                      <p:tavLst>
                                        <p:tav tm="0">
                                          <p:val>
                                            <p:fltVal val="0"/>
                                          </p:val>
                                        </p:tav>
                                        <p:tav tm="100000">
                                          <p:val>
                                            <p:strVal val="#ppt_h"/>
                                          </p:val>
                                        </p:tav>
                                      </p:tavLst>
                                    </p:anim>
                                    <p:anim calcmode="lin" valueType="num">
                                      <p:cBhvr>
                                        <p:cTn id="51" dur="1000" fill="hold"/>
                                        <p:tgtEl>
                                          <p:spTgt spid="12"/>
                                        </p:tgtEl>
                                        <p:attrNameLst>
                                          <p:attrName>style.rotation</p:attrName>
                                        </p:attrNameLst>
                                      </p:cBhvr>
                                      <p:tavLst>
                                        <p:tav tm="0">
                                          <p:val>
                                            <p:fltVal val="90"/>
                                          </p:val>
                                        </p:tav>
                                        <p:tav tm="100000">
                                          <p:val>
                                            <p:fltVal val="0"/>
                                          </p:val>
                                        </p:tav>
                                      </p:tavLst>
                                    </p:anim>
                                    <p:animEffect transition="in" filter="fade">
                                      <p:cBhvr>
                                        <p:cTn id="52" dur="1000"/>
                                        <p:tgtEl>
                                          <p:spTgt spid="12"/>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1000" fill="hold"/>
                                        <p:tgtEl>
                                          <p:spTgt spid="13"/>
                                        </p:tgtEl>
                                        <p:attrNameLst>
                                          <p:attrName>ppt_w</p:attrName>
                                        </p:attrNameLst>
                                      </p:cBhvr>
                                      <p:tavLst>
                                        <p:tav tm="0">
                                          <p:val>
                                            <p:fltVal val="0"/>
                                          </p:val>
                                        </p:tav>
                                        <p:tav tm="100000">
                                          <p:val>
                                            <p:strVal val="#ppt_w"/>
                                          </p:val>
                                        </p:tav>
                                      </p:tavLst>
                                    </p:anim>
                                    <p:anim calcmode="lin" valueType="num">
                                      <p:cBhvr>
                                        <p:cTn id="56" dur="1000" fill="hold"/>
                                        <p:tgtEl>
                                          <p:spTgt spid="13"/>
                                        </p:tgtEl>
                                        <p:attrNameLst>
                                          <p:attrName>ppt_h</p:attrName>
                                        </p:attrNameLst>
                                      </p:cBhvr>
                                      <p:tavLst>
                                        <p:tav tm="0">
                                          <p:val>
                                            <p:fltVal val="0"/>
                                          </p:val>
                                        </p:tav>
                                        <p:tav tm="100000">
                                          <p:val>
                                            <p:strVal val="#ppt_h"/>
                                          </p:val>
                                        </p:tav>
                                      </p:tavLst>
                                    </p:anim>
                                    <p:anim calcmode="lin" valueType="num">
                                      <p:cBhvr>
                                        <p:cTn id="57" dur="1000" fill="hold"/>
                                        <p:tgtEl>
                                          <p:spTgt spid="13"/>
                                        </p:tgtEl>
                                        <p:attrNameLst>
                                          <p:attrName>style.rotation</p:attrName>
                                        </p:attrNameLst>
                                      </p:cBhvr>
                                      <p:tavLst>
                                        <p:tav tm="0">
                                          <p:val>
                                            <p:fltVal val="90"/>
                                          </p:val>
                                        </p:tav>
                                        <p:tav tm="100000">
                                          <p:val>
                                            <p:fltVal val="0"/>
                                          </p:val>
                                        </p:tav>
                                      </p:tavLst>
                                    </p:anim>
                                    <p:animEffect transition="in" filter="fade">
                                      <p:cBhvr>
                                        <p:cTn id="58" dur="1000"/>
                                        <p:tgtEl>
                                          <p:spTgt spid="13"/>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1000" fill="hold"/>
                                        <p:tgtEl>
                                          <p:spTgt spid="14"/>
                                        </p:tgtEl>
                                        <p:attrNameLst>
                                          <p:attrName>ppt_w</p:attrName>
                                        </p:attrNameLst>
                                      </p:cBhvr>
                                      <p:tavLst>
                                        <p:tav tm="0">
                                          <p:val>
                                            <p:fltVal val="0"/>
                                          </p:val>
                                        </p:tav>
                                        <p:tav tm="100000">
                                          <p:val>
                                            <p:strVal val="#ppt_w"/>
                                          </p:val>
                                        </p:tav>
                                      </p:tavLst>
                                    </p:anim>
                                    <p:anim calcmode="lin" valueType="num">
                                      <p:cBhvr>
                                        <p:cTn id="62" dur="1000" fill="hold"/>
                                        <p:tgtEl>
                                          <p:spTgt spid="14"/>
                                        </p:tgtEl>
                                        <p:attrNameLst>
                                          <p:attrName>ppt_h</p:attrName>
                                        </p:attrNameLst>
                                      </p:cBhvr>
                                      <p:tavLst>
                                        <p:tav tm="0">
                                          <p:val>
                                            <p:fltVal val="0"/>
                                          </p:val>
                                        </p:tav>
                                        <p:tav tm="100000">
                                          <p:val>
                                            <p:strVal val="#ppt_h"/>
                                          </p:val>
                                        </p:tav>
                                      </p:tavLst>
                                    </p:anim>
                                    <p:anim calcmode="lin" valueType="num">
                                      <p:cBhvr>
                                        <p:cTn id="63" dur="1000" fill="hold"/>
                                        <p:tgtEl>
                                          <p:spTgt spid="14"/>
                                        </p:tgtEl>
                                        <p:attrNameLst>
                                          <p:attrName>style.rotation</p:attrName>
                                        </p:attrNameLst>
                                      </p:cBhvr>
                                      <p:tavLst>
                                        <p:tav tm="0">
                                          <p:val>
                                            <p:fltVal val="90"/>
                                          </p:val>
                                        </p:tav>
                                        <p:tav tm="100000">
                                          <p:val>
                                            <p:fltVal val="0"/>
                                          </p:val>
                                        </p:tav>
                                      </p:tavLst>
                                    </p:anim>
                                    <p:animEffect transition="in" filter="fade">
                                      <p:cBhvr>
                                        <p:cTn id="64" dur="1000"/>
                                        <p:tgtEl>
                                          <p:spTgt spid="14"/>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p:cTn id="67" dur="1000" fill="hold"/>
                                        <p:tgtEl>
                                          <p:spTgt spid="15"/>
                                        </p:tgtEl>
                                        <p:attrNameLst>
                                          <p:attrName>ppt_w</p:attrName>
                                        </p:attrNameLst>
                                      </p:cBhvr>
                                      <p:tavLst>
                                        <p:tav tm="0">
                                          <p:val>
                                            <p:fltVal val="0"/>
                                          </p:val>
                                        </p:tav>
                                        <p:tav tm="100000">
                                          <p:val>
                                            <p:strVal val="#ppt_w"/>
                                          </p:val>
                                        </p:tav>
                                      </p:tavLst>
                                    </p:anim>
                                    <p:anim calcmode="lin" valueType="num">
                                      <p:cBhvr>
                                        <p:cTn id="68" dur="1000" fill="hold"/>
                                        <p:tgtEl>
                                          <p:spTgt spid="15"/>
                                        </p:tgtEl>
                                        <p:attrNameLst>
                                          <p:attrName>ppt_h</p:attrName>
                                        </p:attrNameLst>
                                      </p:cBhvr>
                                      <p:tavLst>
                                        <p:tav tm="0">
                                          <p:val>
                                            <p:fltVal val="0"/>
                                          </p:val>
                                        </p:tav>
                                        <p:tav tm="100000">
                                          <p:val>
                                            <p:strVal val="#ppt_h"/>
                                          </p:val>
                                        </p:tav>
                                      </p:tavLst>
                                    </p:anim>
                                    <p:anim calcmode="lin" valueType="num">
                                      <p:cBhvr>
                                        <p:cTn id="69" dur="1000" fill="hold"/>
                                        <p:tgtEl>
                                          <p:spTgt spid="15"/>
                                        </p:tgtEl>
                                        <p:attrNameLst>
                                          <p:attrName>style.rotation</p:attrName>
                                        </p:attrNameLst>
                                      </p:cBhvr>
                                      <p:tavLst>
                                        <p:tav tm="0">
                                          <p:val>
                                            <p:fltVal val="90"/>
                                          </p:val>
                                        </p:tav>
                                        <p:tav tm="100000">
                                          <p:val>
                                            <p:fltVal val="0"/>
                                          </p:val>
                                        </p:tav>
                                      </p:tavLst>
                                    </p:anim>
                                    <p:animEffect transition="in" filter="fade">
                                      <p:cBhvr>
                                        <p:cTn id="70" dur="1000"/>
                                        <p:tgtEl>
                                          <p:spTgt spid="15"/>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1000" fill="hold"/>
                                        <p:tgtEl>
                                          <p:spTgt spid="16"/>
                                        </p:tgtEl>
                                        <p:attrNameLst>
                                          <p:attrName>ppt_w</p:attrName>
                                        </p:attrNameLst>
                                      </p:cBhvr>
                                      <p:tavLst>
                                        <p:tav tm="0">
                                          <p:val>
                                            <p:fltVal val="0"/>
                                          </p:val>
                                        </p:tav>
                                        <p:tav tm="100000">
                                          <p:val>
                                            <p:strVal val="#ppt_w"/>
                                          </p:val>
                                        </p:tav>
                                      </p:tavLst>
                                    </p:anim>
                                    <p:anim calcmode="lin" valueType="num">
                                      <p:cBhvr>
                                        <p:cTn id="74" dur="1000" fill="hold"/>
                                        <p:tgtEl>
                                          <p:spTgt spid="16"/>
                                        </p:tgtEl>
                                        <p:attrNameLst>
                                          <p:attrName>ppt_h</p:attrName>
                                        </p:attrNameLst>
                                      </p:cBhvr>
                                      <p:tavLst>
                                        <p:tav tm="0">
                                          <p:val>
                                            <p:fltVal val="0"/>
                                          </p:val>
                                        </p:tav>
                                        <p:tav tm="100000">
                                          <p:val>
                                            <p:strVal val="#ppt_h"/>
                                          </p:val>
                                        </p:tav>
                                      </p:tavLst>
                                    </p:anim>
                                    <p:anim calcmode="lin" valueType="num">
                                      <p:cBhvr>
                                        <p:cTn id="75" dur="1000" fill="hold"/>
                                        <p:tgtEl>
                                          <p:spTgt spid="16"/>
                                        </p:tgtEl>
                                        <p:attrNameLst>
                                          <p:attrName>style.rotation</p:attrName>
                                        </p:attrNameLst>
                                      </p:cBhvr>
                                      <p:tavLst>
                                        <p:tav tm="0">
                                          <p:val>
                                            <p:fltVal val="90"/>
                                          </p:val>
                                        </p:tav>
                                        <p:tav tm="100000">
                                          <p:val>
                                            <p:fltVal val="0"/>
                                          </p:val>
                                        </p:tav>
                                      </p:tavLst>
                                    </p:anim>
                                    <p:animEffect transition="in" filter="fade">
                                      <p:cBhvr>
                                        <p:cTn id="76" dur="1000"/>
                                        <p:tgtEl>
                                          <p:spTgt spid="16"/>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p:cTn id="79" dur="1000" fill="hold"/>
                                        <p:tgtEl>
                                          <p:spTgt spid="23"/>
                                        </p:tgtEl>
                                        <p:attrNameLst>
                                          <p:attrName>ppt_w</p:attrName>
                                        </p:attrNameLst>
                                      </p:cBhvr>
                                      <p:tavLst>
                                        <p:tav tm="0">
                                          <p:val>
                                            <p:fltVal val="0"/>
                                          </p:val>
                                        </p:tav>
                                        <p:tav tm="100000">
                                          <p:val>
                                            <p:strVal val="#ppt_w"/>
                                          </p:val>
                                        </p:tav>
                                      </p:tavLst>
                                    </p:anim>
                                    <p:anim calcmode="lin" valueType="num">
                                      <p:cBhvr>
                                        <p:cTn id="80" dur="1000" fill="hold"/>
                                        <p:tgtEl>
                                          <p:spTgt spid="23"/>
                                        </p:tgtEl>
                                        <p:attrNameLst>
                                          <p:attrName>ppt_h</p:attrName>
                                        </p:attrNameLst>
                                      </p:cBhvr>
                                      <p:tavLst>
                                        <p:tav tm="0">
                                          <p:val>
                                            <p:fltVal val="0"/>
                                          </p:val>
                                        </p:tav>
                                        <p:tav tm="100000">
                                          <p:val>
                                            <p:strVal val="#ppt_h"/>
                                          </p:val>
                                        </p:tav>
                                      </p:tavLst>
                                    </p:anim>
                                    <p:anim calcmode="lin" valueType="num">
                                      <p:cBhvr>
                                        <p:cTn id="81" dur="1000" fill="hold"/>
                                        <p:tgtEl>
                                          <p:spTgt spid="23"/>
                                        </p:tgtEl>
                                        <p:attrNameLst>
                                          <p:attrName>style.rotation</p:attrName>
                                        </p:attrNameLst>
                                      </p:cBhvr>
                                      <p:tavLst>
                                        <p:tav tm="0">
                                          <p:val>
                                            <p:fltVal val="90"/>
                                          </p:val>
                                        </p:tav>
                                        <p:tav tm="100000">
                                          <p:val>
                                            <p:fltVal val="0"/>
                                          </p:val>
                                        </p:tav>
                                      </p:tavLst>
                                    </p:anim>
                                    <p:animEffect transition="in" filter="fade">
                                      <p:cBhvr>
                                        <p:cTn id="82"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9" grpId="0" animBg="1"/>
      <p:bldP spid="10" grpId="0" animBg="1"/>
      <p:bldP spid="11" grpId="0" animBg="1"/>
      <p:bldP spid="12" grpId="0" animBg="1"/>
      <p:bldP spid="13" grpId="0" animBg="1"/>
      <p:bldP spid="14" grpId="0" animBg="1"/>
      <p:bldP spid="15" grpId="0" animBg="1"/>
      <p:bldP spid="16" grpId="0" animBg="1"/>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5422" y="2425706"/>
            <a:ext cx="3052689" cy="1526345"/>
          </a:xfrm>
          <a:prstGeom prst="rect">
            <a:avLst/>
          </a:prstGeom>
          <a:solidFill>
            <a:schemeClr val="accent6">
              <a:lumMod val="5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dirty="0"/>
              <a:t>Urban Facilities</a:t>
            </a:r>
            <a:endParaRPr lang="en-US" dirty="0"/>
          </a:p>
        </p:txBody>
      </p:sp>
      <p:sp>
        <p:nvSpPr>
          <p:cNvPr id="5" name="Rectangle 4"/>
          <p:cNvSpPr/>
          <p:nvPr/>
        </p:nvSpPr>
        <p:spPr>
          <a:xfrm>
            <a:off x="4457698" y="114665"/>
            <a:ext cx="2039815" cy="853877"/>
          </a:xfrm>
          <a:prstGeom prst="rect">
            <a:avLst/>
          </a:prstGeom>
          <a:solidFill>
            <a:schemeClr val="accent5">
              <a:lumMod val="75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dirty="0" smtClean="0"/>
              <a:t>Administrative</a:t>
            </a:r>
            <a:endParaRPr lang="en-US" dirty="0"/>
          </a:p>
        </p:txBody>
      </p:sp>
      <p:sp>
        <p:nvSpPr>
          <p:cNvPr id="7" name="Rectangle 6"/>
          <p:cNvSpPr/>
          <p:nvPr/>
        </p:nvSpPr>
        <p:spPr>
          <a:xfrm>
            <a:off x="4457698" y="1419199"/>
            <a:ext cx="2039816" cy="1118873"/>
          </a:xfrm>
          <a:prstGeom prst="rect">
            <a:avLst/>
          </a:prstGeom>
          <a:solidFill>
            <a:schemeClr val="accent5">
              <a:lumMod val="75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dirty="0" smtClean="0"/>
              <a:t>Recreationl Spaces</a:t>
            </a:r>
            <a:endParaRPr lang="en-US" dirty="0"/>
          </a:p>
        </p:txBody>
      </p:sp>
      <p:sp>
        <p:nvSpPr>
          <p:cNvPr id="8" name="Rectangle 7"/>
          <p:cNvSpPr/>
          <p:nvPr/>
        </p:nvSpPr>
        <p:spPr>
          <a:xfrm>
            <a:off x="4457699" y="3036058"/>
            <a:ext cx="2039815" cy="853877"/>
          </a:xfrm>
          <a:prstGeom prst="rect">
            <a:avLst/>
          </a:prstGeom>
          <a:solidFill>
            <a:schemeClr val="accent5">
              <a:lumMod val="75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dirty="0" smtClean="0"/>
              <a:t>Public gathering</a:t>
            </a:r>
            <a:endParaRPr lang="en-US" dirty="0"/>
          </a:p>
        </p:txBody>
      </p:sp>
      <p:sp>
        <p:nvSpPr>
          <p:cNvPr id="10" name="Rectangle 9"/>
          <p:cNvSpPr/>
          <p:nvPr/>
        </p:nvSpPr>
        <p:spPr>
          <a:xfrm>
            <a:off x="4457699" y="4325485"/>
            <a:ext cx="2039815" cy="1073510"/>
          </a:xfrm>
          <a:prstGeom prst="rect">
            <a:avLst/>
          </a:prstGeom>
          <a:solidFill>
            <a:schemeClr val="accent5">
              <a:lumMod val="75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dirty="0" smtClean="0"/>
              <a:t>Transportation</a:t>
            </a:r>
            <a:endParaRPr lang="en-US" dirty="0"/>
          </a:p>
        </p:txBody>
      </p:sp>
      <p:sp>
        <p:nvSpPr>
          <p:cNvPr id="11" name="Oval 10"/>
          <p:cNvSpPr/>
          <p:nvPr/>
        </p:nvSpPr>
        <p:spPr>
          <a:xfrm>
            <a:off x="8525022" y="1774873"/>
            <a:ext cx="3376246" cy="3376246"/>
          </a:xfrm>
          <a:prstGeom prst="ellipse">
            <a:avLst/>
          </a:prstGeom>
          <a:solidFill>
            <a:schemeClr val="accent5">
              <a:lumMod val="75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dirty="0" smtClean="0"/>
              <a:t>Super imposing All Urban facilities</a:t>
            </a:r>
            <a:br>
              <a:rPr lang="bn-BD" dirty="0" smtClean="0"/>
            </a:br>
            <a:r>
              <a:rPr lang="bn-BD" dirty="0" smtClean="0"/>
              <a:t>+</a:t>
            </a:r>
          </a:p>
          <a:p>
            <a:pPr algn="ctr"/>
            <a:r>
              <a:rPr lang="en-US" dirty="0" smtClean="0"/>
              <a:t>P</a:t>
            </a:r>
            <a:r>
              <a:rPr lang="bn-BD" dirty="0" smtClean="0"/>
              <a:t>revious </a:t>
            </a:r>
            <a:endParaRPr lang="en-US" dirty="0"/>
          </a:p>
        </p:txBody>
      </p:sp>
      <p:sp>
        <p:nvSpPr>
          <p:cNvPr id="13" name="Rectangle 12"/>
          <p:cNvSpPr/>
          <p:nvPr/>
        </p:nvSpPr>
        <p:spPr>
          <a:xfrm>
            <a:off x="4457699" y="5833367"/>
            <a:ext cx="2039815" cy="853877"/>
          </a:xfrm>
          <a:prstGeom prst="rect">
            <a:avLst/>
          </a:prstGeom>
          <a:solidFill>
            <a:schemeClr val="accent5">
              <a:lumMod val="75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dirty="0" smtClean="0"/>
              <a:t>Historical structtures</a:t>
            </a:r>
            <a:endParaRPr lang="en-US" dirty="0"/>
          </a:p>
        </p:txBody>
      </p:sp>
      <p:cxnSp>
        <p:nvCxnSpPr>
          <p:cNvPr id="3" name="Straight Arrow Connector 2"/>
          <p:cNvCxnSpPr/>
          <p:nvPr/>
        </p:nvCxnSpPr>
        <p:spPr>
          <a:xfrm flipV="1">
            <a:off x="3348111" y="968542"/>
            <a:ext cx="1109588" cy="14571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3348111" y="2228045"/>
            <a:ext cx="1109588" cy="5537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4" idx="3"/>
          </p:cNvCxnSpPr>
          <p:nvPr/>
        </p:nvCxnSpPr>
        <p:spPr>
          <a:xfrm flipV="1">
            <a:off x="3348111" y="3188878"/>
            <a:ext cx="1109587"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348111" y="3462996"/>
            <a:ext cx="1109587" cy="8624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348111" y="4077761"/>
            <a:ext cx="1109588" cy="17556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Right Arrow 1"/>
          <p:cNvSpPr/>
          <p:nvPr/>
        </p:nvSpPr>
        <p:spPr>
          <a:xfrm>
            <a:off x="7014754" y="3222408"/>
            <a:ext cx="1510268" cy="481176"/>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531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050" name="Picture 2" descr="C:\Users\user\Desktop\20.12\urban\Final_Fight_Recreational Space--Use catagory_2-Model.png"/>
          <p:cNvPicPr>
            <a:picLocks noChangeAspect="1" noChangeArrowheads="1"/>
          </p:cNvPicPr>
          <p:nvPr/>
        </p:nvPicPr>
        <p:blipFill rotWithShape="1">
          <a:blip r:embed="rId2">
            <a:extLst>
              <a:ext uri="{28A0092B-C50C-407E-A947-70E740481C1C}">
                <a14:useLocalDpi xmlns:a14="http://schemas.microsoft.com/office/drawing/2010/main" val="0"/>
              </a:ext>
            </a:extLst>
          </a:blip>
          <a:srcRect l="26667" t="16952" r="27787" b="17715"/>
          <a:stretch/>
        </p:blipFill>
        <p:spPr bwMode="auto">
          <a:xfrm>
            <a:off x="1763485" y="-17988"/>
            <a:ext cx="8556171" cy="6872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506817" y="291548"/>
            <a:ext cx="5512905" cy="461665"/>
          </a:xfrm>
          <a:prstGeom prst="rect">
            <a:avLst/>
          </a:prstGeom>
          <a:noFill/>
        </p:spPr>
        <p:txBody>
          <a:bodyPr wrap="square" rtlCol="0">
            <a:spAutoFit/>
          </a:bodyPr>
          <a:lstStyle/>
          <a:p>
            <a:pPr algn="r"/>
            <a:r>
              <a:rPr lang="en-US" sz="2400" b="1" dirty="0" smtClean="0">
                <a:solidFill>
                  <a:schemeClr val="bg1"/>
                </a:solidFill>
              </a:rPr>
              <a:t>RECREATIONAL SPACE CATEGORISE</a:t>
            </a:r>
            <a:endParaRPr lang="en-US" sz="2400" b="1" dirty="0">
              <a:solidFill>
                <a:schemeClr val="bg1"/>
              </a:solidFill>
            </a:endParaRPr>
          </a:p>
        </p:txBody>
      </p:sp>
    </p:spTree>
    <p:extLst>
      <p:ext uri="{BB962C8B-B14F-4D97-AF65-F5344CB8AC3E}">
        <p14:creationId xmlns:p14="http://schemas.microsoft.com/office/powerpoint/2010/main" val="18650467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074" name="Picture 2" descr="C:\Users\user\Desktop\20.12\urban\historical_Listing Done-Model.png"/>
          <p:cNvPicPr>
            <a:picLocks noChangeAspect="1" noChangeArrowheads="1"/>
          </p:cNvPicPr>
          <p:nvPr/>
        </p:nvPicPr>
        <p:blipFill rotWithShape="1">
          <a:blip r:embed="rId2">
            <a:extLst>
              <a:ext uri="{28A0092B-C50C-407E-A947-70E740481C1C}">
                <a14:useLocalDpi xmlns:a14="http://schemas.microsoft.com/office/drawing/2010/main" val="0"/>
              </a:ext>
            </a:extLst>
          </a:blip>
          <a:srcRect l="31679" t="18476" r="23520" b="14857"/>
          <a:stretch/>
        </p:blipFill>
        <p:spPr bwMode="auto">
          <a:xfrm>
            <a:off x="2416629" y="-54428"/>
            <a:ext cx="8294915" cy="691242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228522" y="278296"/>
            <a:ext cx="5592417" cy="461665"/>
          </a:xfrm>
          <a:prstGeom prst="rect">
            <a:avLst/>
          </a:prstGeom>
          <a:noFill/>
        </p:spPr>
        <p:txBody>
          <a:bodyPr wrap="square" rtlCol="0">
            <a:spAutoFit/>
          </a:bodyPr>
          <a:lstStyle/>
          <a:p>
            <a:pPr algn="r"/>
            <a:r>
              <a:rPr lang="en-US" sz="2400" b="1" dirty="0" smtClean="0">
                <a:solidFill>
                  <a:schemeClr val="bg1"/>
                </a:solidFill>
              </a:rPr>
              <a:t>EXISTING HISTORICAL BUILDING</a:t>
            </a:r>
            <a:endParaRPr lang="en-US" sz="2400" b="1" dirty="0">
              <a:solidFill>
                <a:schemeClr val="bg1"/>
              </a:solidFill>
            </a:endParaRPr>
          </a:p>
        </p:txBody>
      </p:sp>
    </p:spTree>
    <p:extLst>
      <p:ext uri="{BB962C8B-B14F-4D97-AF65-F5344CB8AC3E}">
        <p14:creationId xmlns:p14="http://schemas.microsoft.com/office/powerpoint/2010/main" val="35369716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098" name="Picture 2" descr="C:\Users\user\Desktop\20.12\urban\urban-admin-Model.png"/>
          <p:cNvPicPr>
            <a:picLocks noChangeAspect="1" noChangeArrowheads="1"/>
          </p:cNvPicPr>
          <p:nvPr/>
        </p:nvPicPr>
        <p:blipFill rotWithShape="1">
          <a:blip r:embed="rId2">
            <a:extLst>
              <a:ext uri="{28A0092B-C50C-407E-A947-70E740481C1C}">
                <a14:useLocalDpi xmlns:a14="http://schemas.microsoft.com/office/drawing/2010/main" val="0"/>
              </a:ext>
            </a:extLst>
          </a:blip>
          <a:srcRect l="28374" t="17143" r="27147" b="15048"/>
          <a:stretch/>
        </p:blipFill>
        <p:spPr bwMode="auto">
          <a:xfrm>
            <a:off x="2259874" y="0"/>
            <a:ext cx="8039161" cy="68631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24870" y="119270"/>
            <a:ext cx="5274365" cy="461665"/>
          </a:xfrm>
          <a:prstGeom prst="rect">
            <a:avLst/>
          </a:prstGeom>
          <a:noFill/>
        </p:spPr>
        <p:txBody>
          <a:bodyPr wrap="square" rtlCol="0">
            <a:spAutoFit/>
          </a:bodyPr>
          <a:lstStyle/>
          <a:p>
            <a:pPr algn="r"/>
            <a:r>
              <a:rPr lang="en-US" sz="2400" b="1" dirty="0" smtClean="0">
                <a:solidFill>
                  <a:schemeClr val="bg1"/>
                </a:solidFill>
              </a:rPr>
              <a:t>ADMINISTRATION</a:t>
            </a:r>
            <a:endParaRPr lang="en-US" sz="2400" b="1" dirty="0">
              <a:solidFill>
                <a:schemeClr val="bg1"/>
              </a:solidFill>
            </a:endParaRPr>
          </a:p>
        </p:txBody>
      </p:sp>
    </p:spTree>
    <p:extLst>
      <p:ext uri="{BB962C8B-B14F-4D97-AF65-F5344CB8AC3E}">
        <p14:creationId xmlns:p14="http://schemas.microsoft.com/office/powerpoint/2010/main" val="13151469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122" name="Picture 2" descr="C:\Users\user\Desktop\20.12\urban\urban-transport-Model.png"/>
          <p:cNvPicPr>
            <a:picLocks noChangeAspect="1" noChangeArrowheads="1"/>
          </p:cNvPicPr>
          <p:nvPr/>
        </p:nvPicPr>
        <p:blipFill rotWithShape="1">
          <a:blip r:embed="rId2">
            <a:extLst>
              <a:ext uri="{28A0092B-C50C-407E-A947-70E740481C1C}">
                <a14:useLocalDpi xmlns:a14="http://schemas.microsoft.com/office/drawing/2010/main" val="0"/>
              </a:ext>
            </a:extLst>
          </a:blip>
          <a:srcRect l="27750" t="17538" r="24464" b="17602"/>
          <a:stretch/>
        </p:blipFill>
        <p:spPr bwMode="auto">
          <a:xfrm>
            <a:off x="1750423" y="-13209"/>
            <a:ext cx="9091747" cy="69105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734300" y="30497"/>
            <a:ext cx="4324350" cy="461665"/>
          </a:xfrm>
          <a:prstGeom prst="rect">
            <a:avLst/>
          </a:prstGeom>
          <a:noFill/>
        </p:spPr>
        <p:txBody>
          <a:bodyPr wrap="square" rtlCol="0">
            <a:spAutoFit/>
          </a:bodyPr>
          <a:lstStyle/>
          <a:p>
            <a:pPr algn="r"/>
            <a:r>
              <a:rPr lang="en-US" sz="2400" b="1" dirty="0" smtClean="0">
                <a:solidFill>
                  <a:schemeClr val="bg1"/>
                </a:solidFill>
              </a:rPr>
              <a:t>TRANSPORTATION</a:t>
            </a:r>
            <a:endParaRPr lang="en-US" sz="2400" b="1" dirty="0">
              <a:solidFill>
                <a:schemeClr val="bg1"/>
              </a:solidFill>
            </a:endParaRPr>
          </a:p>
        </p:txBody>
      </p:sp>
    </p:spTree>
    <p:extLst>
      <p:ext uri="{BB962C8B-B14F-4D97-AF65-F5344CB8AC3E}">
        <p14:creationId xmlns:p14="http://schemas.microsoft.com/office/powerpoint/2010/main" val="22020716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7" name="Picture 3" descr="C:\Users\user\Desktop\20.12\imposed\U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819" y="0"/>
            <a:ext cx="12740819" cy="7134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2915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5422" y="351692"/>
            <a:ext cx="3052689" cy="1526345"/>
          </a:xfrm>
          <a:prstGeom prst="rect">
            <a:avLst/>
          </a:prstGeom>
          <a:solidFill>
            <a:schemeClr val="bg2">
              <a:lumMod val="40000"/>
              <a:lumOff val="6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3600" b="1" dirty="0" smtClean="0">
                <a:solidFill>
                  <a:schemeClr val="accent4">
                    <a:lumMod val="75000"/>
                  </a:schemeClr>
                </a:solidFill>
              </a:rPr>
              <a:t>Water</a:t>
            </a:r>
            <a:endParaRPr lang="en-US" sz="3600" b="1" dirty="0">
              <a:solidFill>
                <a:schemeClr val="accent4">
                  <a:lumMod val="75000"/>
                </a:schemeClr>
              </a:solidFill>
            </a:endParaRPr>
          </a:p>
        </p:txBody>
      </p:sp>
      <p:sp>
        <p:nvSpPr>
          <p:cNvPr id="5" name="Rectangle 4"/>
          <p:cNvSpPr/>
          <p:nvPr/>
        </p:nvSpPr>
        <p:spPr>
          <a:xfrm>
            <a:off x="4153465" y="351692"/>
            <a:ext cx="2039815" cy="853877"/>
          </a:xfrm>
          <a:prstGeom prst="rect">
            <a:avLst/>
          </a:prstGeom>
          <a:solidFill>
            <a:schemeClr val="bg2">
              <a:lumMod val="5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a:t>
            </a:r>
            <a:r>
              <a:rPr lang="bn-BD" dirty="0" smtClean="0"/>
              <a:t>ater existing</a:t>
            </a:r>
            <a:endParaRPr lang="en-US" dirty="0"/>
          </a:p>
        </p:txBody>
      </p:sp>
      <p:cxnSp>
        <p:nvCxnSpPr>
          <p:cNvPr id="6" name="Straight Arrow Connector 5"/>
          <p:cNvCxnSpPr>
            <a:stCxn id="5" idx="2"/>
            <a:endCxn id="7" idx="0"/>
          </p:cNvCxnSpPr>
          <p:nvPr/>
        </p:nvCxnSpPr>
        <p:spPr>
          <a:xfrm>
            <a:off x="5173373" y="1205569"/>
            <a:ext cx="0" cy="450657"/>
          </a:xfrm>
          <a:prstGeom prst="straightConnector1">
            <a:avLst/>
          </a:prstGeom>
          <a:ln>
            <a:solidFill>
              <a:schemeClr val="accent3">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836942" y="1656226"/>
            <a:ext cx="2672862" cy="1118873"/>
          </a:xfrm>
          <a:prstGeom prst="rect">
            <a:avLst/>
          </a:prstGeom>
          <a:solidFill>
            <a:schemeClr val="bg2">
              <a:lumMod val="5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a:t>
            </a:r>
            <a:r>
              <a:rPr lang="bn-BD" dirty="0" smtClean="0"/>
              <a:t>sable water</a:t>
            </a:r>
            <a:endParaRPr lang="en-US" dirty="0"/>
          </a:p>
        </p:txBody>
      </p:sp>
      <p:sp>
        <p:nvSpPr>
          <p:cNvPr id="8" name="Rectangle 7"/>
          <p:cNvSpPr/>
          <p:nvPr/>
        </p:nvSpPr>
        <p:spPr>
          <a:xfrm>
            <a:off x="4019781" y="3273085"/>
            <a:ext cx="2356339" cy="853877"/>
          </a:xfrm>
          <a:prstGeom prst="rect">
            <a:avLst/>
          </a:prstGeom>
          <a:solidFill>
            <a:schemeClr val="bg2">
              <a:lumMod val="5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a:t>
            </a:r>
            <a:r>
              <a:rPr lang="bn-BD" dirty="0" smtClean="0"/>
              <a:t>ater sources</a:t>
            </a:r>
            <a:endParaRPr lang="en-US" dirty="0"/>
          </a:p>
        </p:txBody>
      </p:sp>
      <p:cxnSp>
        <p:nvCxnSpPr>
          <p:cNvPr id="9" name="Straight Arrow Connector 8"/>
          <p:cNvCxnSpPr>
            <a:stCxn id="7" idx="2"/>
            <a:endCxn id="8" idx="0"/>
          </p:cNvCxnSpPr>
          <p:nvPr/>
        </p:nvCxnSpPr>
        <p:spPr>
          <a:xfrm>
            <a:off x="5173373" y="2775099"/>
            <a:ext cx="24578" cy="497986"/>
          </a:xfrm>
          <a:prstGeom prst="straightConnector1">
            <a:avLst/>
          </a:prstGeom>
          <a:ln>
            <a:solidFill>
              <a:schemeClr val="accent3">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972304" y="4533930"/>
            <a:ext cx="2451295" cy="1073510"/>
          </a:xfrm>
          <a:prstGeom prst="rect">
            <a:avLst/>
          </a:prstGeom>
          <a:solidFill>
            <a:schemeClr val="bg2">
              <a:lumMod val="5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a:t>
            </a:r>
            <a:r>
              <a:rPr lang="bn-BD" dirty="0" smtClean="0"/>
              <a:t>sable water cathcment</a:t>
            </a:r>
            <a:endParaRPr lang="en-US" dirty="0"/>
          </a:p>
        </p:txBody>
      </p:sp>
      <p:sp>
        <p:nvSpPr>
          <p:cNvPr id="11" name="Oval 10"/>
          <p:cNvSpPr/>
          <p:nvPr/>
        </p:nvSpPr>
        <p:spPr>
          <a:xfrm>
            <a:off x="8525022" y="1807130"/>
            <a:ext cx="3376246" cy="3376246"/>
          </a:xfrm>
          <a:prstGeom prst="ellipse">
            <a:avLst/>
          </a:prstGeom>
          <a:solidFill>
            <a:schemeClr val="bg2">
              <a:lumMod val="5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dirty="0" smtClean="0"/>
              <a:t>Finding usable waterbodies</a:t>
            </a:r>
            <a:endParaRPr lang="en-US" dirty="0"/>
          </a:p>
        </p:txBody>
      </p:sp>
      <p:cxnSp>
        <p:nvCxnSpPr>
          <p:cNvPr id="12" name="Straight Arrow Connector 11"/>
          <p:cNvCxnSpPr>
            <a:stCxn id="8" idx="2"/>
            <a:endCxn id="10" idx="0"/>
          </p:cNvCxnSpPr>
          <p:nvPr/>
        </p:nvCxnSpPr>
        <p:spPr>
          <a:xfrm>
            <a:off x="5197951" y="4126962"/>
            <a:ext cx="1" cy="406968"/>
          </a:xfrm>
          <a:prstGeom prst="straightConnector1">
            <a:avLst/>
          </a:prstGeom>
          <a:ln>
            <a:solidFill>
              <a:schemeClr val="accent3">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178042" y="6004123"/>
            <a:ext cx="2039815" cy="853877"/>
          </a:xfrm>
          <a:prstGeom prst="rect">
            <a:avLst/>
          </a:prstGeom>
          <a:solidFill>
            <a:schemeClr val="bg2">
              <a:lumMod val="5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t>
            </a:r>
            <a:r>
              <a:rPr lang="bn-BD" dirty="0" smtClean="0"/>
              <a:t>rainage &amp; water log</a:t>
            </a:r>
            <a:endParaRPr lang="en-US" dirty="0"/>
          </a:p>
        </p:txBody>
      </p:sp>
      <p:cxnSp>
        <p:nvCxnSpPr>
          <p:cNvPr id="14" name="Straight Arrow Connector 13"/>
          <p:cNvCxnSpPr>
            <a:stCxn id="10" idx="2"/>
            <a:endCxn id="13" idx="0"/>
          </p:cNvCxnSpPr>
          <p:nvPr/>
        </p:nvCxnSpPr>
        <p:spPr>
          <a:xfrm flipH="1">
            <a:off x="5197950" y="5607440"/>
            <a:ext cx="2" cy="396683"/>
          </a:xfrm>
          <a:prstGeom prst="straightConnector1">
            <a:avLst/>
          </a:prstGeom>
          <a:ln>
            <a:solidFill>
              <a:schemeClr val="accent3">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Right Arrow 25"/>
          <p:cNvSpPr/>
          <p:nvPr/>
        </p:nvSpPr>
        <p:spPr>
          <a:xfrm>
            <a:off x="6846384" y="3273085"/>
            <a:ext cx="1678638" cy="671898"/>
          </a:xfrm>
          <a:prstGeom prst="rightArrow">
            <a:avLst/>
          </a:prstGeom>
          <a:solidFill>
            <a:schemeClr val="bg2">
              <a:lumMod val="40000"/>
              <a:lumOff val="6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82484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1571" y="1169928"/>
            <a:ext cx="8968408" cy="1653182"/>
          </a:xfrm>
        </p:spPr>
        <p:txBody>
          <a:bodyPr>
            <a:normAutofit/>
          </a:bodyPr>
          <a:lstStyle/>
          <a:p>
            <a:r>
              <a:rPr lang="en-US" sz="2400" dirty="0"/>
              <a:t>Mymensingh lies in one of the most earthquake-prone areas of Bangladesh. The town that completely destroyed during the </a:t>
            </a:r>
            <a:r>
              <a:rPr lang="en-US" sz="2400" b="1" dirty="0"/>
              <a:t>Great Indian Earthquake</a:t>
            </a:r>
            <a:r>
              <a:rPr lang="en-US" sz="2400" dirty="0"/>
              <a:t> of 12 June 1897, for which the surface wave magnitude was </a:t>
            </a:r>
            <a:r>
              <a:rPr lang="en-US" sz="2400" b="1" dirty="0"/>
              <a:t>8.7</a:t>
            </a:r>
            <a:r>
              <a:rPr lang="en-US" sz="2400" dirty="0"/>
              <a:t> .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1571" y="2950718"/>
            <a:ext cx="2798678" cy="379080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348" y="2950699"/>
            <a:ext cx="2862954" cy="3791245"/>
          </a:xfrm>
          <a:prstGeom prst="rect">
            <a:avLst/>
          </a:prstGeom>
        </p:spPr>
      </p:pic>
      <p:sp>
        <p:nvSpPr>
          <p:cNvPr id="6" name="Oval 5"/>
          <p:cNvSpPr/>
          <p:nvPr/>
        </p:nvSpPr>
        <p:spPr>
          <a:xfrm>
            <a:off x="2811420" y="3937026"/>
            <a:ext cx="618979" cy="562708"/>
          </a:xfrm>
          <a:prstGeom prst="ellipse">
            <a:avLst/>
          </a:prstGeom>
          <a:solidFill>
            <a:srgbClr val="FFFF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Oval 6"/>
          <p:cNvSpPr/>
          <p:nvPr/>
        </p:nvSpPr>
        <p:spPr>
          <a:xfrm>
            <a:off x="5731336" y="3937026"/>
            <a:ext cx="618979" cy="562708"/>
          </a:xfrm>
          <a:prstGeom prst="ellipse">
            <a:avLst/>
          </a:prstGeom>
          <a:solidFill>
            <a:srgbClr val="FFFF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8" name="Picture 2" descr="ScreenHunter_01 May"/>
          <p:cNvPicPr>
            <a:picLocks noChangeAspect="1" noChangeArrowheads="1"/>
          </p:cNvPicPr>
          <p:nvPr/>
        </p:nvPicPr>
        <p:blipFill rotWithShape="1">
          <a:blip r:embed="rId4">
            <a:extLst>
              <a:ext uri="{28A0092B-C50C-407E-A947-70E740481C1C}">
                <a14:useLocalDpi xmlns:a14="http://schemas.microsoft.com/office/drawing/2010/main" val="0"/>
              </a:ext>
            </a:extLst>
          </a:blip>
          <a:srcRect l="23484" t="13052" r="32473" b="2"/>
          <a:stretch/>
        </p:blipFill>
        <p:spPr bwMode="auto">
          <a:xfrm>
            <a:off x="7609524" y="2946587"/>
            <a:ext cx="2967987" cy="3795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a:off x="8125930" y="3798277"/>
            <a:ext cx="618979" cy="562708"/>
          </a:xfrm>
          <a:prstGeom prst="ellipse">
            <a:avLst/>
          </a:prstGeom>
          <a:solidFill>
            <a:srgbClr val="FFFF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Box 9"/>
          <p:cNvSpPr txBox="1"/>
          <p:nvPr/>
        </p:nvSpPr>
        <p:spPr>
          <a:xfrm>
            <a:off x="2811420" y="399765"/>
            <a:ext cx="6575839" cy="553998"/>
          </a:xfrm>
          <a:prstGeom prst="rect">
            <a:avLst/>
          </a:prstGeom>
          <a:noFill/>
        </p:spPr>
        <p:txBody>
          <a:bodyPr wrap="none" rtlCol="0">
            <a:spAutoFit/>
          </a:bodyPr>
          <a:lstStyle/>
          <a:p>
            <a:r>
              <a:rPr lang="en-US" sz="3000" b="1" dirty="0"/>
              <a:t>Earthquake History of Mymensingh</a:t>
            </a:r>
          </a:p>
        </p:txBody>
      </p:sp>
    </p:spTree>
    <p:extLst>
      <p:ext uri="{BB962C8B-B14F-4D97-AF65-F5344CB8AC3E}">
        <p14:creationId xmlns:p14="http://schemas.microsoft.com/office/powerpoint/2010/main" val="25419797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26411" t="11716" r="27312" b="12746"/>
          <a:stretch/>
        </p:blipFill>
        <p:spPr>
          <a:xfrm>
            <a:off x="1685108" y="-19798"/>
            <a:ext cx="7524206" cy="6877797"/>
          </a:xfrm>
          <a:prstGeom prst="rect">
            <a:avLst/>
          </a:prstGeom>
        </p:spPr>
      </p:pic>
      <p:sp>
        <p:nvSpPr>
          <p:cNvPr id="3" name="TextBox 2"/>
          <p:cNvSpPr txBox="1"/>
          <p:nvPr/>
        </p:nvSpPr>
        <p:spPr>
          <a:xfrm>
            <a:off x="7524206" y="6334780"/>
            <a:ext cx="4667794" cy="523220"/>
          </a:xfrm>
          <a:prstGeom prst="rect">
            <a:avLst/>
          </a:prstGeom>
          <a:noFill/>
        </p:spPr>
        <p:txBody>
          <a:bodyPr wrap="square" rtlCol="0">
            <a:spAutoFit/>
          </a:bodyPr>
          <a:lstStyle/>
          <a:p>
            <a:pPr algn="r"/>
            <a:r>
              <a:rPr lang="en-US" sz="2800" b="1" dirty="0" smtClean="0"/>
              <a:t>WATER SOURCE ANALYSIS</a:t>
            </a:r>
            <a:endParaRPr lang="en-US" sz="2800" b="1" dirty="0"/>
          </a:p>
        </p:txBody>
      </p:sp>
      <p:sp>
        <p:nvSpPr>
          <p:cNvPr id="4" name="TextBox 3"/>
          <p:cNvSpPr txBox="1"/>
          <p:nvPr/>
        </p:nvSpPr>
        <p:spPr>
          <a:xfrm>
            <a:off x="7106194" y="130629"/>
            <a:ext cx="5085806" cy="523220"/>
          </a:xfrm>
          <a:prstGeom prst="rect">
            <a:avLst/>
          </a:prstGeom>
          <a:noFill/>
        </p:spPr>
        <p:txBody>
          <a:bodyPr wrap="square" rtlCol="0">
            <a:spAutoFit/>
          </a:bodyPr>
          <a:lstStyle/>
          <a:p>
            <a:pPr algn="r"/>
            <a:r>
              <a:rPr lang="en-US" sz="2800" b="1" dirty="0" smtClean="0">
                <a:solidFill>
                  <a:schemeClr val="bg1"/>
                </a:solidFill>
              </a:rPr>
              <a:t>WATER SOURCE ANALYSIS</a:t>
            </a:r>
            <a:endParaRPr lang="en-US" sz="2800" b="1" dirty="0">
              <a:solidFill>
                <a:schemeClr val="bg1"/>
              </a:solidFill>
            </a:endParaRPr>
          </a:p>
        </p:txBody>
      </p:sp>
    </p:spTree>
    <p:extLst>
      <p:ext uri="{BB962C8B-B14F-4D97-AF65-F5344CB8AC3E}">
        <p14:creationId xmlns:p14="http://schemas.microsoft.com/office/powerpoint/2010/main" val="13626774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26571" t="7952" r="27311" b="13597"/>
          <a:stretch/>
        </p:blipFill>
        <p:spPr>
          <a:xfrm>
            <a:off x="1162752" y="-510502"/>
            <a:ext cx="7735063" cy="7368502"/>
          </a:xfrm>
          <a:prstGeom prst="rect">
            <a:avLst/>
          </a:prstGeom>
        </p:spPr>
      </p:pic>
      <p:sp>
        <p:nvSpPr>
          <p:cNvPr id="2" name="Rectangle 1"/>
          <p:cNvSpPr/>
          <p:nvPr/>
        </p:nvSpPr>
        <p:spPr>
          <a:xfrm>
            <a:off x="6096000" y="3549402"/>
            <a:ext cx="6096000" cy="3308598"/>
          </a:xfrm>
          <a:prstGeom prst="rect">
            <a:avLst/>
          </a:prstGeom>
        </p:spPr>
        <p:txBody>
          <a:bodyPr>
            <a:spAutoFit/>
          </a:bodyPr>
          <a:lstStyle/>
          <a:p>
            <a:pPr marL="228600" indent="-228600" algn="r">
              <a:buAutoNum type="arabicPeriod"/>
            </a:pPr>
            <a:r>
              <a:rPr lang="en-US" sz="1100" dirty="0">
                <a:solidFill>
                  <a:schemeClr val="bg1"/>
                </a:solidFill>
              </a:rPr>
              <a:t>TINKONA PUKUR</a:t>
            </a:r>
          </a:p>
          <a:p>
            <a:pPr marL="228600" indent="-228600" algn="r">
              <a:buAutoNum type="arabicPeriod"/>
            </a:pPr>
            <a:r>
              <a:rPr lang="en-US" sz="1100" dirty="0">
                <a:solidFill>
                  <a:schemeClr val="bg1"/>
                </a:solidFill>
              </a:rPr>
              <a:t>EIDGAH POND</a:t>
            </a:r>
          </a:p>
          <a:p>
            <a:pPr marL="228600" indent="-228600" algn="r">
              <a:buAutoNum type="arabicPeriod"/>
            </a:pPr>
            <a:r>
              <a:rPr lang="en-US" sz="1100" dirty="0">
                <a:solidFill>
                  <a:schemeClr val="bg1"/>
                </a:solidFill>
              </a:rPr>
              <a:t>TEACHERS TRAINING INSTITUTE POND</a:t>
            </a:r>
          </a:p>
          <a:p>
            <a:pPr marL="228600" indent="-228600" algn="r">
              <a:buAutoNum type="arabicPeriod"/>
            </a:pPr>
            <a:r>
              <a:rPr lang="en-US" sz="1100" dirty="0">
                <a:solidFill>
                  <a:schemeClr val="bg1"/>
                </a:solidFill>
              </a:rPr>
              <a:t>MOHILA SOMITI POND</a:t>
            </a:r>
          </a:p>
          <a:p>
            <a:pPr marL="228600" indent="-228600" algn="r">
              <a:buAutoNum type="arabicPeriod"/>
            </a:pPr>
            <a:r>
              <a:rPr lang="en-US" sz="1100" dirty="0">
                <a:solidFill>
                  <a:schemeClr val="bg1"/>
                </a:solidFill>
              </a:rPr>
              <a:t>ANONDO MOHAN</a:t>
            </a:r>
          </a:p>
          <a:p>
            <a:pPr marL="228600" indent="-228600" algn="r">
              <a:buAutoNum type="arabicPeriod"/>
            </a:pPr>
            <a:r>
              <a:rPr lang="en-US" sz="1100" dirty="0">
                <a:solidFill>
                  <a:schemeClr val="bg1"/>
                </a:solidFill>
              </a:rPr>
              <a:t>POCHA PUKUR</a:t>
            </a:r>
          </a:p>
          <a:p>
            <a:pPr marL="228600" indent="-228600" algn="r">
              <a:buAutoNum type="arabicPeriod"/>
            </a:pPr>
            <a:r>
              <a:rPr lang="en-US" sz="1100" dirty="0">
                <a:solidFill>
                  <a:schemeClr val="bg1"/>
                </a:solidFill>
              </a:rPr>
              <a:t>MYMENSINGH LAB. SCHOOL POND</a:t>
            </a:r>
          </a:p>
          <a:p>
            <a:pPr marL="228600" indent="-228600" algn="r">
              <a:buAutoNum type="arabicPeriod"/>
            </a:pPr>
            <a:r>
              <a:rPr lang="en-US" sz="1100" dirty="0">
                <a:solidFill>
                  <a:schemeClr val="bg1"/>
                </a:solidFill>
              </a:rPr>
              <a:t>DC OFFICE POND</a:t>
            </a:r>
          </a:p>
          <a:p>
            <a:pPr marL="228600" indent="-228600" algn="r">
              <a:buAutoNum type="arabicPeriod"/>
            </a:pPr>
            <a:r>
              <a:rPr lang="en-US" sz="1100" dirty="0">
                <a:solidFill>
                  <a:schemeClr val="bg1"/>
                </a:solidFill>
              </a:rPr>
              <a:t>BASA BARI MARKET POND</a:t>
            </a:r>
          </a:p>
          <a:p>
            <a:pPr marL="228600" indent="-228600" algn="r">
              <a:buAutoNum type="arabicPeriod"/>
            </a:pPr>
            <a:r>
              <a:rPr lang="en-US" sz="1100" dirty="0">
                <a:solidFill>
                  <a:schemeClr val="bg1"/>
                </a:solidFill>
              </a:rPr>
              <a:t>EACHRS TRAINING COLLEGE FOR WOMEN</a:t>
            </a:r>
          </a:p>
          <a:p>
            <a:pPr marL="228600" indent="-228600" algn="r">
              <a:buAutoNum type="arabicPeriod"/>
            </a:pPr>
            <a:r>
              <a:rPr lang="en-US" sz="1100" dirty="0">
                <a:solidFill>
                  <a:schemeClr val="bg1"/>
                </a:solidFill>
              </a:rPr>
              <a:t>BIDDYAMOYE SCHOOL POND</a:t>
            </a:r>
          </a:p>
          <a:p>
            <a:pPr marL="228600" indent="-228600" algn="r">
              <a:buAutoNum type="arabicPeriod"/>
            </a:pPr>
            <a:r>
              <a:rPr lang="en-US" sz="1100" dirty="0">
                <a:solidFill>
                  <a:schemeClr val="bg1"/>
                </a:solidFill>
              </a:rPr>
              <a:t>MYMENSINGH MED. COLLEGE HOSTEL POND</a:t>
            </a:r>
          </a:p>
          <a:p>
            <a:pPr marL="228600" indent="-228600" algn="r">
              <a:buAutoNum type="arabicPeriod"/>
            </a:pPr>
            <a:r>
              <a:rPr lang="en-US" sz="1100" dirty="0">
                <a:solidFill>
                  <a:schemeClr val="bg1"/>
                </a:solidFill>
              </a:rPr>
              <a:t>RAILWAY STAFF QUARTER POND.</a:t>
            </a:r>
          </a:p>
          <a:p>
            <a:pPr marL="228600" indent="-228600" algn="r">
              <a:buAutoNum type="arabicPeriod"/>
            </a:pPr>
            <a:r>
              <a:rPr lang="en-US" sz="1100" dirty="0">
                <a:solidFill>
                  <a:schemeClr val="bg1"/>
                </a:solidFill>
              </a:rPr>
              <a:t>ATANI POND</a:t>
            </a:r>
          </a:p>
          <a:p>
            <a:pPr marL="228600" indent="-228600" algn="r">
              <a:buAutoNum type="arabicPeriod"/>
            </a:pPr>
            <a:r>
              <a:rPr lang="en-US" sz="1100" dirty="0">
                <a:solidFill>
                  <a:schemeClr val="bg1"/>
                </a:solidFill>
              </a:rPr>
              <a:t>POLICE LINE POND</a:t>
            </a:r>
          </a:p>
          <a:p>
            <a:pPr marL="228600" indent="-228600" algn="r">
              <a:buAutoNum type="arabicPeriod"/>
            </a:pPr>
            <a:r>
              <a:rPr lang="en-US" sz="1100" dirty="0">
                <a:solidFill>
                  <a:schemeClr val="bg1"/>
                </a:solidFill>
              </a:rPr>
              <a:t>KASOR WATER BODY</a:t>
            </a:r>
          </a:p>
          <a:p>
            <a:pPr marL="228600" indent="-228600" algn="r">
              <a:buAutoNum type="arabicPeriod"/>
            </a:pPr>
            <a:r>
              <a:rPr lang="en-US" sz="1100" dirty="0">
                <a:solidFill>
                  <a:schemeClr val="bg1"/>
                </a:solidFill>
              </a:rPr>
              <a:t>ZILLA SCHOOL POND</a:t>
            </a:r>
          </a:p>
          <a:p>
            <a:pPr marL="228600" indent="-228600" algn="r">
              <a:buAutoNum type="arabicPeriod"/>
            </a:pPr>
            <a:r>
              <a:rPr lang="en-US" sz="1100" dirty="0">
                <a:solidFill>
                  <a:schemeClr val="bg1"/>
                </a:solidFill>
              </a:rPr>
              <a:t>AGGRICULTURE UNIVERSITY WATERBODY</a:t>
            </a:r>
          </a:p>
          <a:p>
            <a:pPr marL="228600" indent="-228600" algn="r">
              <a:buAutoNum type="arabicPeriod"/>
            </a:pPr>
            <a:r>
              <a:rPr lang="en-US" sz="1100" dirty="0">
                <a:solidFill>
                  <a:schemeClr val="bg1"/>
                </a:solidFill>
              </a:rPr>
              <a:t>RAILWAY WATERBODY </a:t>
            </a:r>
          </a:p>
        </p:txBody>
      </p:sp>
      <p:sp>
        <p:nvSpPr>
          <p:cNvPr id="3" name="Rectangle 2"/>
          <p:cNvSpPr/>
          <p:nvPr/>
        </p:nvSpPr>
        <p:spPr>
          <a:xfrm>
            <a:off x="7680960" y="4272742"/>
            <a:ext cx="781396" cy="1130531"/>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TextBox 6"/>
          <p:cNvSpPr txBox="1"/>
          <p:nvPr/>
        </p:nvSpPr>
        <p:spPr>
          <a:xfrm>
            <a:off x="5712488" y="0"/>
            <a:ext cx="6370655" cy="461665"/>
          </a:xfrm>
          <a:prstGeom prst="rect">
            <a:avLst/>
          </a:prstGeom>
          <a:noFill/>
        </p:spPr>
        <p:txBody>
          <a:bodyPr wrap="none" rtlCol="0">
            <a:spAutoFit/>
          </a:bodyPr>
          <a:lstStyle/>
          <a:p>
            <a:r>
              <a:rPr lang="en-US" sz="2400" b="1" dirty="0" smtClean="0">
                <a:solidFill>
                  <a:schemeClr val="accent4">
                    <a:lumMod val="75000"/>
                  </a:schemeClr>
                </a:solidFill>
              </a:rPr>
              <a:t>WATERBODY CATCHMENT AREA ANALYSIS</a:t>
            </a:r>
            <a:endParaRPr lang="en-US" sz="2400" b="1" dirty="0">
              <a:solidFill>
                <a:schemeClr val="accent4">
                  <a:lumMod val="75000"/>
                </a:schemeClr>
              </a:solidFill>
            </a:endParaRPr>
          </a:p>
        </p:txBody>
      </p:sp>
    </p:spTree>
    <p:extLst>
      <p:ext uri="{BB962C8B-B14F-4D97-AF65-F5344CB8AC3E}">
        <p14:creationId xmlns:p14="http://schemas.microsoft.com/office/powerpoint/2010/main" val="16229715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mymenshing (1)\22.12\Untitle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899" y="-24493"/>
            <a:ext cx="4996052" cy="688249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H:\mymenshing (1)\22.12\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6951" y="3924399"/>
            <a:ext cx="7426751" cy="293360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mymenshing (1)\22.12\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1191" y="1020487"/>
            <a:ext cx="6280809" cy="29039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21977" y="169817"/>
            <a:ext cx="6170023" cy="461665"/>
          </a:xfrm>
          <a:prstGeom prst="rect">
            <a:avLst/>
          </a:prstGeom>
          <a:noFill/>
        </p:spPr>
        <p:txBody>
          <a:bodyPr wrap="square" rtlCol="0">
            <a:spAutoFit/>
          </a:bodyPr>
          <a:lstStyle/>
          <a:p>
            <a:pPr algn="r"/>
            <a:r>
              <a:rPr lang="en-US" sz="2400" b="1" dirty="0" smtClean="0"/>
              <a:t>RESCUE BY FIRE BRIGADE</a:t>
            </a:r>
            <a:endParaRPr lang="en-US" sz="2400" b="1" dirty="0"/>
          </a:p>
        </p:txBody>
      </p:sp>
    </p:spTree>
    <p:extLst>
      <p:ext uri="{BB962C8B-B14F-4D97-AF65-F5344CB8AC3E}">
        <p14:creationId xmlns:p14="http://schemas.microsoft.com/office/powerpoint/2010/main" val="6879747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9397" y="2125014"/>
            <a:ext cx="10509160" cy="2308324"/>
          </a:xfrm>
          <a:prstGeom prst="rect">
            <a:avLst/>
          </a:prstGeom>
          <a:noFill/>
        </p:spPr>
        <p:txBody>
          <a:bodyPr wrap="square" rtlCol="0">
            <a:spAutoFit/>
          </a:bodyPr>
          <a:lstStyle/>
          <a:p>
            <a:pPr algn="ctr"/>
            <a:r>
              <a:rPr lang="en-US" sz="4800" dirty="0" smtClean="0"/>
              <a:t>WHAT WE</a:t>
            </a:r>
          </a:p>
          <a:p>
            <a:pPr algn="ctr"/>
            <a:r>
              <a:rPr lang="en-US" sz="9600" dirty="0" smtClean="0"/>
              <a:t>PROPOSE</a:t>
            </a:r>
            <a:endParaRPr lang="en-US" sz="9600" dirty="0"/>
          </a:p>
        </p:txBody>
      </p:sp>
    </p:spTree>
    <p:extLst>
      <p:ext uri="{BB962C8B-B14F-4D97-AF65-F5344CB8AC3E}">
        <p14:creationId xmlns:p14="http://schemas.microsoft.com/office/powerpoint/2010/main" val="34417110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mymenshing (1)\casestudy\KOBE 1995\downlo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664" y="270748"/>
            <a:ext cx="3766634" cy="251108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mymenshing (1)\casestudy\KOBE 1995\article-0-07DB7FBD000005DC-255_964x63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834" y="1146218"/>
            <a:ext cx="3904163" cy="25757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mymenshing (1)\1 photo mym\nitol\BAU river bank\IMGL99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974" y="3880323"/>
            <a:ext cx="3890702" cy="25938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3664" y="2777682"/>
            <a:ext cx="3766634" cy="369332"/>
          </a:xfrm>
          <a:prstGeom prst="rect">
            <a:avLst/>
          </a:prstGeom>
          <a:noFill/>
        </p:spPr>
        <p:txBody>
          <a:bodyPr wrap="square" rtlCol="0">
            <a:spAutoFit/>
          </a:bodyPr>
          <a:lstStyle/>
          <a:p>
            <a:r>
              <a:rPr lang="en-US" dirty="0" smtClean="0"/>
              <a:t>DESTRUCTION</a:t>
            </a:r>
            <a:endParaRPr lang="en-US" dirty="0"/>
          </a:p>
        </p:txBody>
      </p:sp>
      <p:sp>
        <p:nvSpPr>
          <p:cNvPr id="3" name="TextBox 2"/>
          <p:cNvSpPr txBox="1"/>
          <p:nvPr/>
        </p:nvSpPr>
        <p:spPr>
          <a:xfrm>
            <a:off x="4511834" y="206060"/>
            <a:ext cx="3628686" cy="923330"/>
          </a:xfrm>
          <a:prstGeom prst="rect">
            <a:avLst/>
          </a:prstGeom>
          <a:noFill/>
        </p:spPr>
        <p:txBody>
          <a:bodyPr wrap="square" rtlCol="0">
            <a:spAutoFit/>
          </a:bodyPr>
          <a:lstStyle/>
          <a:p>
            <a:r>
              <a:rPr lang="en-US" dirty="0" smtClean="0"/>
              <a:t>TO RUN TO ANY OPEN SPACE,BASICALLY COME DOWN ON ROADS</a:t>
            </a:r>
            <a:endParaRPr lang="en-US" dirty="0"/>
          </a:p>
        </p:txBody>
      </p:sp>
      <p:sp>
        <p:nvSpPr>
          <p:cNvPr id="4" name="TextBox 3"/>
          <p:cNvSpPr txBox="1"/>
          <p:nvPr/>
        </p:nvSpPr>
        <p:spPr>
          <a:xfrm>
            <a:off x="4511833" y="5550794"/>
            <a:ext cx="3347139" cy="923330"/>
          </a:xfrm>
          <a:prstGeom prst="rect">
            <a:avLst/>
          </a:prstGeom>
          <a:noFill/>
        </p:spPr>
        <p:txBody>
          <a:bodyPr wrap="square" rtlCol="0">
            <a:spAutoFit/>
          </a:bodyPr>
          <a:lstStyle/>
          <a:p>
            <a:r>
              <a:rPr lang="en-US" dirty="0" smtClean="0"/>
              <a:t>BIGGEST OPEN SPACE &amp; ESCAPE  ROUTE: </a:t>
            </a:r>
            <a:r>
              <a:rPr lang="en-US" sz="3600" dirty="0" smtClean="0"/>
              <a:t>RIVER</a:t>
            </a:r>
            <a:endParaRPr lang="en-US" sz="3600" dirty="0"/>
          </a:p>
        </p:txBody>
      </p:sp>
      <p:cxnSp>
        <p:nvCxnSpPr>
          <p:cNvPr id="6" name="Straight Arrow Connector 5"/>
          <p:cNvCxnSpPr/>
          <p:nvPr/>
        </p:nvCxnSpPr>
        <p:spPr>
          <a:xfrm>
            <a:off x="3451538" y="2781837"/>
            <a:ext cx="1060296" cy="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415997" y="3147014"/>
            <a:ext cx="12045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9620518" y="3147014"/>
            <a:ext cx="0" cy="733309"/>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13664" y="4262907"/>
            <a:ext cx="2374990" cy="2554545"/>
          </a:xfrm>
          <a:prstGeom prst="rect">
            <a:avLst/>
          </a:prstGeom>
          <a:noFill/>
        </p:spPr>
        <p:txBody>
          <a:bodyPr wrap="square" rtlCol="0">
            <a:spAutoFit/>
          </a:bodyPr>
          <a:lstStyle/>
          <a:p>
            <a:r>
              <a:rPr lang="en-US" sz="3200" dirty="0" smtClean="0"/>
              <a:t>BASIC HUMAN RESPONSE AFTER DISASTER</a:t>
            </a:r>
            <a:endParaRPr lang="en-US" sz="3200" dirty="0"/>
          </a:p>
        </p:txBody>
      </p:sp>
    </p:spTree>
    <p:extLst>
      <p:ext uri="{BB962C8B-B14F-4D97-AF65-F5344CB8AC3E}">
        <p14:creationId xmlns:p14="http://schemas.microsoft.com/office/powerpoint/2010/main" val="25374061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152" y="0"/>
            <a:ext cx="12101848" cy="707886"/>
          </a:xfrm>
          <a:prstGeom prst="rect">
            <a:avLst/>
          </a:prstGeom>
          <a:noFill/>
        </p:spPr>
        <p:txBody>
          <a:bodyPr wrap="square" rtlCol="0">
            <a:spAutoFit/>
          </a:bodyPr>
          <a:lstStyle/>
          <a:p>
            <a:r>
              <a:rPr lang="en-US" sz="2800" dirty="0" smtClean="0"/>
              <a:t>RIVER  AS </a:t>
            </a:r>
            <a:r>
              <a:rPr lang="en-US" sz="4000" dirty="0" smtClean="0"/>
              <a:t>EVACUATION ROUTE</a:t>
            </a:r>
            <a:endParaRPr lang="en-US" sz="4000" dirty="0"/>
          </a:p>
        </p:txBody>
      </p:sp>
      <p:pic>
        <p:nvPicPr>
          <p:cNvPr id="2050" name="Picture 2" descr="H:\mymenshing (1)\1 photo mym\nitol\BAU river bank\IMG_64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9891" y="1180014"/>
            <a:ext cx="4752305" cy="316820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H:\mymenshing (1)\17.12.2014\pa0900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8018" y="4763527"/>
            <a:ext cx="9086268" cy="16468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mymenshing (1)\1 photo mym\1\IMG_82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376" y="1180014"/>
            <a:ext cx="4769144" cy="3179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9884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3182" y="60425"/>
            <a:ext cx="11998818" cy="707886"/>
          </a:xfrm>
          <a:prstGeom prst="rect">
            <a:avLst/>
          </a:prstGeom>
          <a:noFill/>
        </p:spPr>
        <p:txBody>
          <a:bodyPr wrap="square" rtlCol="0">
            <a:spAutoFit/>
          </a:bodyPr>
          <a:lstStyle/>
          <a:p>
            <a:pPr algn="r"/>
            <a:r>
              <a:rPr lang="en-US" sz="2400" dirty="0" smtClean="0"/>
              <a:t>RIVER AS  </a:t>
            </a:r>
            <a:r>
              <a:rPr lang="en-US" sz="4000" dirty="0" smtClean="0"/>
              <a:t>EMERGENCY USE</a:t>
            </a:r>
            <a:endParaRPr lang="en-US" sz="4000" dirty="0"/>
          </a:p>
        </p:txBody>
      </p:sp>
      <p:pic>
        <p:nvPicPr>
          <p:cNvPr id="3074" name="Picture 2" descr="H:\mymenshing (1)\17.12.2014\Helipad_Floating+Concept+Ph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780" y="768311"/>
            <a:ext cx="3151237" cy="252099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H:\mymenshing (1)\17.12.2014\River-Amb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1076" y="3493179"/>
            <a:ext cx="7247528" cy="317079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mymenshing (1)\17.12.2014\dsc_42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9483" y="768311"/>
            <a:ext cx="4402183" cy="2520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7673" y="4004586"/>
            <a:ext cx="4723403" cy="2246769"/>
          </a:xfrm>
          <a:prstGeom prst="rect">
            <a:avLst/>
          </a:prstGeom>
          <a:noFill/>
        </p:spPr>
        <p:txBody>
          <a:bodyPr wrap="square" rtlCol="0">
            <a:spAutoFit/>
          </a:bodyPr>
          <a:lstStyle/>
          <a:p>
            <a:r>
              <a:rPr lang="en-US" sz="2800" dirty="0" smtClean="0"/>
              <a:t>WATER AMBULANCE</a:t>
            </a:r>
          </a:p>
          <a:p>
            <a:r>
              <a:rPr lang="en-US" sz="2800" dirty="0" smtClean="0"/>
              <a:t>FLOATING HOSPITAL</a:t>
            </a:r>
          </a:p>
          <a:p>
            <a:r>
              <a:rPr lang="en-US" sz="2800" dirty="0" smtClean="0"/>
              <a:t>FLOATING HELIPAD</a:t>
            </a:r>
          </a:p>
          <a:p>
            <a:r>
              <a:rPr lang="en-US" sz="2800" dirty="0" smtClean="0"/>
              <a:t>WATER CARRIER</a:t>
            </a:r>
          </a:p>
          <a:p>
            <a:r>
              <a:rPr lang="en-US" sz="2800" dirty="0" smtClean="0"/>
              <a:t>RELIEF BOATS</a:t>
            </a:r>
            <a:endParaRPr lang="en-US" sz="2800" dirty="0"/>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182" y="768311"/>
            <a:ext cx="4033584" cy="252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7449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05881"/>
            <a:ext cx="12192000" cy="646331"/>
          </a:xfrm>
          <a:prstGeom prst="rect">
            <a:avLst/>
          </a:prstGeom>
        </p:spPr>
        <p:txBody>
          <a:bodyPr wrap="square">
            <a:spAutoFit/>
          </a:bodyPr>
          <a:lstStyle/>
          <a:p>
            <a:r>
              <a:rPr lang="en-US" sz="2000" b="1" dirty="0" smtClean="0"/>
              <a:t>‘TAKING THE HOSPITAL TO THE PEOPLE': </a:t>
            </a:r>
            <a:r>
              <a:rPr lang="en-US" sz="3600" b="1" dirty="0" smtClean="0"/>
              <a:t>JIBON TARI FLOATING HOSPITAL</a:t>
            </a:r>
            <a:endParaRPr lang="en-US" sz="3600" dirty="0"/>
          </a:p>
        </p:txBody>
      </p:sp>
      <p:sp>
        <p:nvSpPr>
          <p:cNvPr id="3" name="Rectangle 2"/>
          <p:cNvSpPr/>
          <p:nvPr/>
        </p:nvSpPr>
        <p:spPr>
          <a:xfrm>
            <a:off x="821733" y="4545873"/>
            <a:ext cx="10151068" cy="1754326"/>
          </a:xfrm>
          <a:prstGeom prst="rect">
            <a:avLst/>
          </a:prstGeom>
        </p:spPr>
        <p:txBody>
          <a:bodyPr wrap="square">
            <a:spAutoFit/>
          </a:bodyPr>
          <a:lstStyle/>
          <a:p>
            <a:pPr algn="just"/>
            <a:r>
              <a:rPr lang="en-US" dirty="0"/>
              <a:t>The vessel is 40 </a:t>
            </a:r>
            <a:r>
              <a:rPr lang="en-US" dirty="0" err="1"/>
              <a:t>metres</a:t>
            </a:r>
            <a:r>
              <a:rPr lang="en-US" dirty="0"/>
              <a:t> by 10 </a:t>
            </a:r>
            <a:r>
              <a:rPr lang="en-US" dirty="0" err="1"/>
              <a:t>metres</a:t>
            </a:r>
            <a:r>
              <a:rPr lang="en-US" dirty="0"/>
              <a:t> and built on three decks housing wards, an operating theatre, a training </a:t>
            </a:r>
            <a:r>
              <a:rPr lang="en-US" dirty="0" err="1"/>
              <a:t>centre</a:t>
            </a:r>
            <a:r>
              <a:rPr lang="en-US" dirty="0"/>
              <a:t>, laboratories and even its own water purification plant.</a:t>
            </a:r>
          </a:p>
          <a:p>
            <a:pPr algn="just"/>
            <a:r>
              <a:rPr lang="en-US" dirty="0"/>
              <a:t>It moors at each site for about 12 weeks and offers surgical and medical care, training and health education. The </a:t>
            </a:r>
            <a:r>
              <a:rPr lang="en-US" dirty="0" err="1"/>
              <a:t>Jibon</a:t>
            </a:r>
            <a:r>
              <a:rPr lang="en-US" dirty="0"/>
              <a:t> </a:t>
            </a:r>
            <a:r>
              <a:rPr lang="en-US" dirty="0" err="1"/>
              <a:t>Tari’s</a:t>
            </a:r>
            <a:r>
              <a:rPr lang="en-US" dirty="0"/>
              <a:t> fame has spread quickly and crowds of people greet it at each site in the hope of treatment. In a country as impoverished as Bangladesh, the need for a service like this is almost limitless.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733" y="852212"/>
            <a:ext cx="5134929" cy="3392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2637" y="852211"/>
            <a:ext cx="4560164" cy="3383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94777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110575" y="606739"/>
            <a:ext cx="8596668" cy="1320800"/>
          </a:xfrm>
        </p:spPr>
        <p:txBody>
          <a:bodyPr>
            <a:normAutofit/>
          </a:bodyPr>
          <a:lstStyle/>
          <a:p>
            <a:r>
              <a:rPr lang="bn-BD" sz="6000" dirty="0" smtClean="0"/>
              <a:t>Breathing HUB</a:t>
            </a:r>
            <a:endParaRPr lang="en-US" sz="6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365" y="1879600"/>
            <a:ext cx="7835601" cy="469714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770" y="1879600"/>
            <a:ext cx="3522861" cy="469714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365" y="596006"/>
            <a:ext cx="1283594" cy="1283594"/>
          </a:xfrm>
          <a:prstGeom prst="rect">
            <a:avLst/>
          </a:prstGeom>
        </p:spPr>
      </p:pic>
    </p:spTree>
    <p:extLst>
      <p:ext uri="{BB962C8B-B14F-4D97-AF65-F5344CB8AC3E}">
        <p14:creationId xmlns:p14="http://schemas.microsoft.com/office/powerpoint/2010/main" val="63583677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2" y="2524259"/>
            <a:ext cx="5632360" cy="422427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2512" y="2524259"/>
            <a:ext cx="6365338" cy="4224270"/>
          </a:xfrm>
          <a:prstGeom prst="rect">
            <a:avLst/>
          </a:prstGeom>
        </p:spPr>
      </p:pic>
      <p:sp>
        <p:nvSpPr>
          <p:cNvPr id="8" name="Rectangle 7"/>
          <p:cNvSpPr/>
          <p:nvPr/>
        </p:nvSpPr>
        <p:spPr>
          <a:xfrm>
            <a:off x="490984" y="1169533"/>
            <a:ext cx="8414197" cy="964367"/>
          </a:xfrm>
          <a:prstGeom prst="rect">
            <a:avLst/>
          </a:prstGeom>
        </p:spPr>
        <p:txBody>
          <a:bodyPr wrap="square">
            <a:spAutoFit/>
          </a:bodyPr>
          <a:lstStyle/>
          <a:p>
            <a:pPr>
              <a:lnSpc>
                <a:spcPts val="1680"/>
              </a:lnSpc>
              <a:spcBef>
                <a:spcPts val="600"/>
              </a:spcBef>
              <a:spcAft>
                <a:spcPts val="600"/>
              </a:spcAft>
            </a:pPr>
            <a:r>
              <a:rPr lang="en-US" b="1" dirty="0">
                <a:latin typeface="Arial" panose="020B0604020202020204" pitchFamily="34" charset="0"/>
                <a:ea typeface="Times New Roman" panose="02020603050405020304" pitchFamily="18" charset="0"/>
              </a:rPr>
              <a:t>Central Park</a:t>
            </a:r>
            <a:r>
              <a:rPr lang="en-US" dirty="0">
                <a:latin typeface="Arial" panose="020B0604020202020204" pitchFamily="34" charset="0"/>
                <a:ea typeface="Times New Roman" panose="02020603050405020304" pitchFamily="18" charset="0"/>
              </a:rPr>
              <a:t> is an </a:t>
            </a:r>
            <a:r>
              <a:rPr lang="en-US" u="sng" dirty="0">
                <a:latin typeface="Arial" panose="020B0604020202020204" pitchFamily="34" charset="0"/>
                <a:ea typeface="Times New Roman" panose="02020603050405020304" pitchFamily="18" charset="0"/>
                <a:hlinkClick r:id="rId4" tooltip="Urban park"/>
              </a:rPr>
              <a:t>urban park</a:t>
            </a:r>
            <a:r>
              <a:rPr lang="en-US" dirty="0">
                <a:latin typeface="Arial" panose="020B0604020202020204" pitchFamily="34" charset="0"/>
                <a:ea typeface="Times New Roman" panose="02020603050405020304" pitchFamily="18" charset="0"/>
              </a:rPr>
              <a:t> in the central part of the </a:t>
            </a:r>
            <a:r>
              <a:rPr lang="en-US" u="sng" dirty="0">
                <a:latin typeface="Arial" panose="020B0604020202020204" pitchFamily="34" charset="0"/>
                <a:ea typeface="Times New Roman" panose="02020603050405020304" pitchFamily="18" charset="0"/>
                <a:hlinkClick r:id="rId5" tooltip="Borough (New York City)"/>
              </a:rPr>
              <a:t>borough</a:t>
            </a:r>
            <a:r>
              <a:rPr lang="en-US" dirty="0">
                <a:latin typeface="Arial" panose="020B0604020202020204" pitchFamily="34" charset="0"/>
                <a:ea typeface="Times New Roman" panose="02020603050405020304" pitchFamily="18" charset="0"/>
              </a:rPr>
              <a:t> of </a:t>
            </a:r>
            <a:r>
              <a:rPr lang="en-US" u="sng" dirty="0">
                <a:latin typeface="Arial" panose="020B0604020202020204" pitchFamily="34" charset="0"/>
                <a:ea typeface="Times New Roman" panose="02020603050405020304" pitchFamily="18" charset="0"/>
                <a:hlinkClick r:id="rId6" tooltip="Manhattan"/>
              </a:rPr>
              <a:t>Manhattan</a:t>
            </a:r>
            <a:r>
              <a:rPr lang="en-US" dirty="0">
                <a:latin typeface="Arial" panose="020B0604020202020204" pitchFamily="34" charset="0"/>
                <a:ea typeface="Times New Roman" panose="02020603050405020304" pitchFamily="18" charset="0"/>
              </a:rPr>
              <a:t>, </a:t>
            </a:r>
            <a:r>
              <a:rPr lang="en-US" u="sng" dirty="0">
                <a:latin typeface="Arial" panose="020B0604020202020204" pitchFamily="34" charset="0"/>
                <a:ea typeface="Times New Roman" panose="02020603050405020304" pitchFamily="18" charset="0"/>
                <a:hlinkClick r:id="rId7" tooltip="New York City"/>
              </a:rPr>
              <a:t>New York City</a:t>
            </a:r>
            <a:r>
              <a:rPr lang="en-US" dirty="0">
                <a:latin typeface="Arial" panose="020B0604020202020204" pitchFamily="34" charset="0"/>
                <a:ea typeface="Times New Roman" panose="02020603050405020304" pitchFamily="18" charset="0"/>
              </a:rPr>
              <a:t> . It was initially opened in 1857, on 778 acres (315 ha) of city-owned land (later expanding to its current size of 843 acres (341 ha)</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078492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4663" y="337627"/>
            <a:ext cx="9347431" cy="6370975"/>
          </a:xfrm>
          <a:prstGeom prst="rect">
            <a:avLst/>
          </a:prstGeom>
          <a:noFill/>
        </p:spPr>
        <p:txBody>
          <a:bodyPr wrap="none" rtlCol="0">
            <a:spAutoFit/>
          </a:bodyPr>
          <a:lstStyle/>
          <a:p>
            <a:endParaRPr lang="en-US" sz="2400" dirty="0"/>
          </a:p>
          <a:p>
            <a:r>
              <a:rPr lang="en-US" sz="2400" dirty="0"/>
              <a:t> Open spaces in urban areas primarily serve as </a:t>
            </a:r>
            <a:r>
              <a:rPr lang="en-US" sz="2400" b="1" dirty="0">
                <a:solidFill>
                  <a:srgbClr val="CCFF33"/>
                </a:solidFill>
              </a:rPr>
              <a:t>breathing </a:t>
            </a:r>
          </a:p>
          <a:p>
            <a:r>
              <a:rPr lang="en-US" sz="2400" b="1" dirty="0">
                <a:solidFill>
                  <a:srgbClr val="CCFF33"/>
                </a:solidFill>
              </a:rPr>
              <a:t>space</a:t>
            </a:r>
            <a:r>
              <a:rPr lang="en-US" sz="2400" dirty="0"/>
              <a:t> for the citizen. Necessity of urban open space for </a:t>
            </a:r>
          </a:p>
          <a:p>
            <a:r>
              <a:rPr lang="en-US" sz="2400" b="1" dirty="0">
                <a:solidFill>
                  <a:srgbClr val="CCFF33"/>
                </a:solidFill>
              </a:rPr>
              <a:t>recreational facilities </a:t>
            </a:r>
            <a:r>
              <a:rPr lang="en-US" sz="2400" dirty="0"/>
              <a:t>are universally agreed. Alongside </a:t>
            </a:r>
          </a:p>
          <a:p>
            <a:r>
              <a:rPr lang="en-US" sz="2400" dirty="0"/>
              <a:t>various recreational and social use of open spaces, their </a:t>
            </a:r>
          </a:p>
          <a:p>
            <a:r>
              <a:rPr lang="en-US" sz="2400" dirty="0"/>
              <a:t>importance in the </a:t>
            </a:r>
            <a:r>
              <a:rPr lang="en-US" sz="2400" b="1" dirty="0">
                <a:solidFill>
                  <a:srgbClr val="CCFF33"/>
                </a:solidFill>
              </a:rPr>
              <a:t>disaster preparedness </a:t>
            </a:r>
            <a:r>
              <a:rPr lang="en-US" sz="2400" dirty="0"/>
              <a:t>is increasingly </a:t>
            </a:r>
          </a:p>
          <a:p>
            <a:r>
              <a:rPr lang="en-US" sz="2400" dirty="0"/>
              <a:t>being recognized. Open spaces are  required to provide </a:t>
            </a:r>
          </a:p>
          <a:p>
            <a:r>
              <a:rPr lang="en-US" sz="2400" dirty="0"/>
              <a:t>emergency and basic services on the aftermath of disasters.  </a:t>
            </a:r>
          </a:p>
          <a:p>
            <a:endParaRPr lang="en-US" sz="2400" dirty="0"/>
          </a:p>
          <a:p>
            <a:endParaRPr lang="en-US" sz="2400" dirty="0"/>
          </a:p>
          <a:p>
            <a:pPr marL="342900" indent="-342900">
              <a:buFont typeface="Wingdings" panose="05000000000000000000" pitchFamily="2" charset="2"/>
              <a:buChar char="q"/>
            </a:pPr>
            <a:r>
              <a:rPr lang="en-US" sz="2400" dirty="0"/>
              <a:t> </a:t>
            </a:r>
            <a:r>
              <a:rPr lang="en-US" sz="2400" b="1" dirty="0"/>
              <a:t>Emergency Shelter</a:t>
            </a:r>
          </a:p>
          <a:p>
            <a:pPr marL="342900" indent="-342900">
              <a:buFont typeface="Wingdings" panose="05000000000000000000" pitchFamily="2" charset="2"/>
              <a:buChar char="q"/>
            </a:pPr>
            <a:r>
              <a:rPr lang="en-US" sz="2400" b="1" dirty="0"/>
              <a:t> Providing supporting services</a:t>
            </a:r>
          </a:p>
          <a:p>
            <a:pPr marL="342900" indent="-342900">
              <a:buFont typeface="Wingdings" panose="05000000000000000000" pitchFamily="2" charset="2"/>
              <a:buChar char="q"/>
            </a:pPr>
            <a:r>
              <a:rPr lang="en-US" sz="2400" b="1" dirty="0"/>
              <a:t> Temporary hospitals  </a:t>
            </a:r>
          </a:p>
          <a:p>
            <a:pPr marL="342900" indent="-342900">
              <a:buFont typeface="Wingdings" panose="05000000000000000000" pitchFamily="2" charset="2"/>
              <a:buChar char="q"/>
            </a:pPr>
            <a:r>
              <a:rPr lang="en-US" sz="2400" b="1" dirty="0"/>
              <a:t> Supply relief materials</a:t>
            </a:r>
          </a:p>
          <a:p>
            <a:pPr marL="342900" indent="-342900">
              <a:buFont typeface="Wingdings" panose="05000000000000000000" pitchFamily="2" charset="2"/>
              <a:buChar char="q"/>
            </a:pPr>
            <a:r>
              <a:rPr lang="en-US" sz="2400" b="1" dirty="0"/>
              <a:t> Operate and manage rescue and relief functions </a:t>
            </a:r>
          </a:p>
          <a:p>
            <a:endParaRPr lang="en-US" sz="2400" b="1" dirty="0"/>
          </a:p>
          <a:p>
            <a:pPr marL="342900" indent="-342900">
              <a:buFont typeface="Wingdings" panose="05000000000000000000" pitchFamily="2" charset="2"/>
              <a:buChar char="§"/>
            </a:pPr>
            <a:endParaRPr lang="en-US" sz="2400" dirty="0"/>
          </a:p>
        </p:txBody>
      </p:sp>
    </p:spTree>
    <p:extLst>
      <p:ext uri="{BB962C8B-B14F-4D97-AF65-F5344CB8AC3E}">
        <p14:creationId xmlns:p14="http://schemas.microsoft.com/office/powerpoint/2010/main" val="2604382418"/>
      </p:ext>
    </p:extLst>
  </p:cSld>
  <p:clrMapOvr>
    <a:masterClrMapping/>
  </p:clrMapOvr>
  <p:transition spd="slow">
    <p:cove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3954" y="666206"/>
            <a:ext cx="10842172" cy="5139869"/>
          </a:xfrm>
          <a:prstGeom prst="rect">
            <a:avLst/>
          </a:prstGeom>
          <a:noFill/>
        </p:spPr>
        <p:txBody>
          <a:bodyPr wrap="square" rtlCol="0">
            <a:spAutoFit/>
          </a:bodyPr>
          <a:lstStyle/>
          <a:p>
            <a:r>
              <a:rPr lang="en-US" dirty="0" smtClean="0"/>
              <a:t>DECLARING NEW PROPOSED </a:t>
            </a:r>
            <a:r>
              <a:rPr lang="en-US" sz="4000" dirty="0" smtClean="0"/>
              <a:t>OPEN SPACE </a:t>
            </a:r>
            <a:r>
              <a:rPr lang="en-US" dirty="0" smtClean="0"/>
              <a:t>AS</a:t>
            </a:r>
          </a:p>
          <a:p>
            <a:endParaRPr lang="en-US" sz="3200" dirty="0" smtClean="0"/>
          </a:p>
          <a:p>
            <a:r>
              <a:rPr lang="en-US" sz="3200" dirty="0" smtClean="0">
                <a:solidFill>
                  <a:srgbClr val="FFFF00"/>
                </a:solidFill>
              </a:rPr>
              <a:t>PLAY FIELD     </a:t>
            </a:r>
            <a:r>
              <a:rPr lang="en-US" sz="3200" dirty="0" smtClean="0"/>
              <a:t>-VARIABLE</a:t>
            </a:r>
          </a:p>
          <a:p>
            <a:r>
              <a:rPr lang="en-US" sz="3200" dirty="0" smtClean="0">
                <a:solidFill>
                  <a:srgbClr val="FFFF00"/>
                </a:solidFill>
              </a:rPr>
              <a:t>NEIGHBOURHOOD PARK     </a:t>
            </a:r>
            <a:r>
              <a:rPr lang="en-US" sz="3200" dirty="0" smtClean="0"/>
              <a:t>– 1-2 ACRES/1000 POP</a:t>
            </a:r>
          </a:p>
          <a:p>
            <a:r>
              <a:rPr lang="en-US" sz="3200" dirty="0">
                <a:solidFill>
                  <a:srgbClr val="FFFF00"/>
                </a:solidFill>
              </a:rPr>
              <a:t>COMMUNITY </a:t>
            </a:r>
            <a:r>
              <a:rPr lang="en-US" sz="3200" dirty="0" smtClean="0">
                <a:solidFill>
                  <a:srgbClr val="FFFF00"/>
                </a:solidFill>
              </a:rPr>
              <a:t>FIELD     </a:t>
            </a:r>
            <a:r>
              <a:rPr lang="en-US" sz="3200" dirty="0" smtClean="0"/>
              <a:t>- 5-8</a:t>
            </a:r>
            <a:r>
              <a:rPr lang="en-US" sz="3200" dirty="0"/>
              <a:t>ACRES/1000 </a:t>
            </a:r>
            <a:r>
              <a:rPr lang="en-US" sz="3200" dirty="0" smtClean="0"/>
              <a:t>POP</a:t>
            </a:r>
          </a:p>
          <a:p>
            <a:r>
              <a:rPr lang="en-US" sz="3200" dirty="0" smtClean="0">
                <a:solidFill>
                  <a:srgbClr val="FFFF00"/>
                </a:solidFill>
              </a:rPr>
              <a:t>SPECIAL USE PARK [</a:t>
            </a:r>
            <a:r>
              <a:rPr lang="en-US" sz="2400" dirty="0" smtClean="0">
                <a:solidFill>
                  <a:srgbClr val="FFFF00"/>
                </a:solidFill>
              </a:rPr>
              <a:t>RECREATIONAL PARK, AMUSEMENT PARK</a:t>
            </a:r>
            <a:r>
              <a:rPr lang="en-US" sz="3200" dirty="0" smtClean="0">
                <a:solidFill>
                  <a:srgbClr val="FFFF00"/>
                </a:solidFill>
              </a:rPr>
              <a:t>]    </a:t>
            </a:r>
          </a:p>
          <a:p>
            <a:r>
              <a:rPr lang="en-US" sz="3200" dirty="0" smtClean="0"/>
              <a:t>-3 </a:t>
            </a:r>
            <a:r>
              <a:rPr lang="en-US" sz="3200" dirty="0"/>
              <a:t>ACRES/1000 POP</a:t>
            </a:r>
          </a:p>
          <a:p>
            <a:r>
              <a:rPr lang="en-US" sz="3200" dirty="0" smtClean="0">
                <a:solidFill>
                  <a:srgbClr val="FFFF00"/>
                </a:solidFill>
              </a:rPr>
              <a:t>LINEAR PARK     </a:t>
            </a:r>
            <a:r>
              <a:rPr lang="en-US" sz="3200" dirty="0" smtClean="0"/>
              <a:t>- 5</a:t>
            </a:r>
            <a:r>
              <a:rPr lang="en-US" sz="3200" dirty="0"/>
              <a:t>ACRES/1000 </a:t>
            </a:r>
            <a:r>
              <a:rPr lang="en-US" sz="3200" dirty="0" smtClean="0"/>
              <a:t>POP</a:t>
            </a:r>
          </a:p>
          <a:p>
            <a:r>
              <a:rPr lang="en-US" sz="3200" dirty="0">
                <a:solidFill>
                  <a:srgbClr val="FFFF00"/>
                </a:solidFill>
              </a:rPr>
              <a:t>NATURE </a:t>
            </a:r>
            <a:r>
              <a:rPr lang="en-US" sz="3200" dirty="0" smtClean="0">
                <a:solidFill>
                  <a:srgbClr val="FFFF00"/>
                </a:solidFill>
              </a:rPr>
              <a:t>PARK     </a:t>
            </a:r>
            <a:r>
              <a:rPr lang="en-US" sz="3200" dirty="0" smtClean="0"/>
              <a:t>- VARIABLE</a:t>
            </a:r>
            <a:endParaRPr lang="en-US" sz="3200" dirty="0"/>
          </a:p>
          <a:p>
            <a:r>
              <a:rPr lang="en-US" sz="3200" dirty="0" smtClean="0">
                <a:solidFill>
                  <a:srgbClr val="FFFF00"/>
                </a:solidFill>
              </a:rPr>
              <a:t>WIDEN PEDESTRIAN</a:t>
            </a:r>
          </a:p>
        </p:txBody>
      </p:sp>
    </p:spTree>
    <p:extLst>
      <p:ext uri="{BB962C8B-B14F-4D97-AF65-F5344CB8AC3E}">
        <p14:creationId xmlns:p14="http://schemas.microsoft.com/office/powerpoint/2010/main" val="7425961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8459" y="91439"/>
            <a:ext cx="4688522" cy="338941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0318" y="3480852"/>
            <a:ext cx="4691844" cy="33771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1439"/>
            <a:ext cx="2803503" cy="2041301"/>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53080" t="-3230" r="2622" b="823"/>
          <a:stretch/>
        </p:blipFill>
        <p:spPr>
          <a:xfrm>
            <a:off x="7526981" y="-248193"/>
            <a:ext cx="4685245" cy="7106194"/>
          </a:xfrm>
          <a:prstGeom prst="rect">
            <a:avLst/>
          </a:prstGeom>
        </p:spPr>
      </p:pic>
      <p:sp>
        <p:nvSpPr>
          <p:cNvPr id="9" name="TextBox 8"/>
          <p:cNvSpPr txBox="1"/>
          <p:nvPr/>
        </p:nvSpPr>
        <p:spPr>
          <a:xfrm>
            <a:off x="185526" y="4919405"/>
            <a:ext cx="2432450" cy="1877437"/>
          </a:xfrm>
          <a:prstGeom prst="rect">
            <a:avLst/>
          </a:prstGeom>
          <a:noFill/>
        </p:spPr>
        <p:txBody>
          <a:bodyPr wrap="square" rtlCol="0">
            <a:spAutoFit/>
          </a:bodyPr>
          <a:lstStyle/>
          <a:p>
            <a:r>
              <a:rPr lang="bn-BD" dirty="0" smtClean="0"/>
              <a:t>CONVERTION OF </a:t>
            </a:r>
          </a:p>
          <a:p>
            <a:r>
              <a:rPr lang="bn-BD" dirty="0" smtClean="0"/>
              <a:t>EXISTING</a:t>
            </a:r>
            <a:r>
              <a:rPr lang="en-US" dirty="0" smtClean="0"/>
              <a:t> &amp; NEW </a:t>
            </a:r>
            <a:r>
              <a:rPr lang="en-US" sz="4000" dirty="0" smtClean="0"/>
              <a:t>OPEN </a:t>
            </a:r>
            <a:r>
              <a:rPr lang="bn-BD" sz="4000" dirty="0" smtClean="0"/>
              <a:t>SPACES</a:t>
            </a:r>
            <a:endParaRPr lang="en-US" sz="4000" dirty="0"/>
          </a:p>
        </p:txBody>
      </p:sp>
    </p:spTree>
    <p:extLst>
      <p:ext uri="{BB962C8B-B14F-4D97-AF65-F5344CB8AC3E}">
        <p14:creationId xmlns:p14="http://schemas.microsoft.com/office/powerpoint/2010/main" val="4121642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
        <p:nvSpPr>
          <p:cNvPr id="6" name="TextBox 5"/>
          <p:cNvSpPr txBox="1"/>
          <p:nvPr/>
        </p:nvSpPr>
        <p:spPr>
          <a:xfrm>
            <a:off x="4790940" y="5782614"/>
            <a:ext cx="5662127" cy="830997"/>
          </a:xfrm>
          <a:prstGeom prst="rect">
            <a:avLst/>
          </a:prstGeom>
          <a:noFill/>
        </p:spPr>
        <p:txBody>
          <a:bodyPr wrap="none" rtlCol="0">
            <a:spAutoFit/>
          </a:bodyPr>
          <a:lstStyle/>
          <a:p>
            <a:r>
              <a:rPr lang="bn-BD" sz="3000" dirty="0" smtClean="0"/>
              <a:t>Open spaces </a:t>
            </a:r>
            <a:r>
              <a:rPr lang="bn-BD" dirty="0" smtClean="0"/>
              <a:t>:</a:t>
            </a:r>
          </a:p>
          <a:p>
            <a:r>
              <a:rPr lang="bn-BD" dirty="0" smtClean="0"/>
              <a:t>leaving open spaces by providing proper utialization</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0940" y="744583"/>
            <a:ext cx="6993228" cy="3496614"/>
          </a:xfrm>
          <a:prstGeom prst="rect">
            <a:avLst/>
          </a:prstGeom>
        </p:spPr>
      </p:pic>
      <p:sp>
        <p:nvSpPr>
          <p:cNvPr id="7" name="TextBox 6"/>
          <p:cNvSpPr txBox="1"/>
          <p:nvPr/>
        </p:nvSpPr>
        <p:spPr>
          <a:xfrm>
            <a:off x="4939464" y="164459"/>
            <a:ext cx="6947736" cy="553998"/>
          </a:xfrm>
          <a:prstGeom prst="rect">
            <a:avLst/>
          </a:prstGeom>
          <a:noFill/>
        </p:spPr>
        <p:txBody>
          <a:bodyPr wrap="none" rtlCol="0">
            <a:spAutoFit/>
          </a:bodyPr>
          <a:lstStyle/>
          <a:p>
            <a:r>
              <a:rPr lang="bn-BD" sz="3000" dirty="0" smtClean="0"/>
              <a:t>Wider Pedestrain for emargency use</a:t>
            </a:r>
            <a:endParaRPr lang="en-US" sz="3000" dirty="0"/>
          </a:p>
        </p:txBody>
      </p:sp>
    </p:spTree>
    <p:extLst>
      <p:ext uri="{BB962C8B-B14F-4D97-AF65-F5344CB8AC3E}">
        <p14:creationId xmlns:p14="http://schemas.microsoft.com/office/powerpoint/2010/main" val="11628771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3488" y="326571"/>
            <a:ext cx="5616774" cy="1732019"/>
          </a:xfrm>
        </p:spPr>
        <p:txBody>
          <a:bodyPr/>
          <a:lstStyle/>
          <a:p>
            <a:r>
              <a:rPr lang="bn-BD" sz="3200" dirty="0" smtClean="0"/>
              <a:t>RIVER BANK – A </a:t>
            </a:r>
            <a:r>
              <a:rPr lang="bn-BD" sz="5400" dirty="0" smtClean="0"/>
              <a:t>GREEN BELT </a:t>
            </a:r>
            <a:r>
              <a:rPr lang="bn-BD" sz="3200" dirty="0" smtClean="0"/>
              <a:t>along the city</a:t>
            </a:r>
            <a:endParaRPr lang="en-US" sz="3200" dirty="0"/>
          </a:p>
        </p:txBody>
      </p:sp>
      <p:pic>
        <p:nvPicPr>
          <p:cNvPr id="5122" name="Picture 2" descr="H:\mymenshing (1)\1 photo mym\nitol\BAU river bank\IMG_81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07" y="491890"/>
            <a:ext cx="4553289" cy="303552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H:\mymenshing (1)\1 photo mym\nitol\BAU river bank\IMGL98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07" y="3703793"/>
            <a:ext cx="4553289" cy="303552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mymenshing (1)\1 photo mym\nitol\BAU river bank\IMG_655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3488" y="2623930"/>
            <a:ext cx="6173083" cy="4115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2658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mymenshing (1)\22.12\asif\CityPark Hybridized\New folder\212_04.jpg"/>
          <p:cNvPicPr>
            <a:picLocks noChangeAspect="1" noChangeArrowheads="1"/>
          </p:cNvPicPr>
          <p:nvPr/>
        </p:nvPicPr>
        <p:blipFill rotWithShape="1">
          <a:blip r:embed="rId2">
            <a:extLst>
              <a:ext uri="{28A0092B-C50C-407E-A947-70E740481C1C}">
                <a14:useLocalDpi xmlns:a14="http://schemas.microsoft.com/office/drawing/2010/main" val="0"/>
              </a:ext>
            </a:extLst>
          </a:blip>
          <a:srcRect b="67992"/>
          <a:stretch/>
        </p:blipFill>
        <p:spPr bwMode="auto">
          <a:xfrm>
            <a:off x="-1" y="2693826"/>
            <a:ext cx="12192000" cy="1921399"/>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H:\mymenshing (1)\22.12\asif\CityPark Hybridized\New folder\212_02.jpg"/>
          <p:cNvPicPr>
            <a:picLocks noChangeAspect="1" noChangeArrowheads="1"/>
          </p:cNvPicPr>
          <p:nvPr/>
        </p:nvPicPr>
        <p:blipFill rotWithShape="1">
          <a:blip r:embed="rId3">
            <a:extLst>
              <a:ext uri="{28A0092B-C50C-407E-A947-70E740481C1C}">
                <a14:useLocalDpi xmlns:a14="http://schemas.microsoft.com/office/drawing/2010/main" val="0"/>
              </a:ext>
            </a:extLst>
          </a:blip>
          <a:srcRect b="46486"/>
          <a:stretch/>
        </p:blipFill>
        <p:spPr bwMode="auto">
          <a:xfrm>
            <a:off x="-2" y="4615224"/>
            <a:ext cx="12192001" cy="2242775"/>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H:\mymenshing (1)\22.12\asif\Print\12-Spackman-Mossop-Michaels-batonrouge-nola-archpaper.jpg"/>
          <p:cNvPicPr>
            <a:picLocks noChangeAspect="1" noChangeArrowheads="1"/>
          </p:cNvPicPr>
          <p:nvPr/>
        </p:nvPicPr>
        <p:blipFill rotWithShape="1">
          <a:blip r:embed="rId4">
            <a:extLst>
              <a:ext uri="{28A0092B-C50C-407E-A947-70E740481C1C}">
                <a14:useLocalDpi xmlns:a14="http://schemas.microsoft.com/office/drawing/2010/main" val="0"/>
              </a:ext>
            </a:extLst>
          </a:blip>
          <a:srcRect t="16454"/>
          <a:stretch/>
        </p:blipFill>
        <p:spPr bwMode="auto">
          <a:xfrm>
            <a:off x="0" y="1"/>
            <a:ext cx="9353006" cy="27163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353005" y="939500"/>
            <a:ext cx="2838994" cy="1754326"/>
          </a:xfrm>
          <a:prstGeom prst="rect">
            <a:avLst/>
          </a:prstGeom>
          <a:noFill/>
        </p:spPr>
        <p:txBody>
          <a:bodyPr wrap="square" rtlCol="0">
            <a:spAutoFit/>
          </a:bodyPr>
          <a:lstStyle/>
          <a:p>
            <a:pPr algn="r"/>
            <a:r>
              <a:rPr lang="en-US" sz="3600" b="1" dirty="0" smtClean="0"/>
              <a:t>INTEGRATED OPEN SPACE USE</a:t>
            </a:r>
            <a:endParaRPr lang="en-US" sz="3600" b="1" dirty="0"/>
          </a:p>
        </p:txBody>
      </p:sp>
    </p:spTree>
    <p:extLst>
      <p:ext uri="{BB962C8B-B14F-4D97-AF65-F5344CB8AC3E}">
        <p14:creationId xmlns:p14="http://schemas.microsoft.com/office/powerpoint/2010/main" val="7131124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4242" y="0"/>
            <a:ext cx="4597758" cy="6896637"/>
          </a:xfrm>
          <a:prstGeom prst="rect">
            <a:avLst/>
          </a:prstGeom>
        </p:spPr>
      </p:pic>
      <p:pic>
        <p:nvPicPr>
          <p:cNvPr id="6146" name="Picture 2" descr="H:\mymenshing (1)\1 photo mym\nitol\BAU river bank\IMGL98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6332" y="4224248"/>
            <a:ext cx="3636812" cy="242454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H:\mymenshing (1)\1 photo mym\nitol\BAU river bank\IMGL987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6332" y="1664132"/>
            <a:ext cx="3636812" cy="242454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mymenshing (1)\1 photo mym\nitol\BAU river bank\IMGL99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21" y="1664132"/>
            <a:ext cx="3636812" cy="2424541"/>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H:\mymenshing (1)\1 photo mym\nitol\BAU river bank\IMG_642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421" y="4224248"/>
            <a:ext cx="3636812" cy="24245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8749" y="488661"/>
            <a:ext cx="7254968" cy="1200329"/>
          </a:xfrm>
          <a:prstGeom prst="rect">
            <a:avLst/>
          </a:prstGeom>
          <a:noFill/>
        </p:spPr>
        <p:txBody>
          <a:bodyPr wrap="square" rtlCol="0">
            <a:spAutoFit/>
          </a:bodyPr>
          <a:lstStyle/>
          <a:p>
            <a:r>
              <a:rPr lang="en-US" sz="2800" b="1" dirty="0" smtClean="0">
                <a:solidFill>
                  <a:schemeClr val="bg1"/>
                </a:solidFill>
              </a:rPr>
              <a:t>EXISTING &amp; PROPOSED CONCEPTUAL </a:t>
            </a:r>
            <a:r>
              <a:rPr lang="en-US" sz="4400" b="1" dirty="0" smtClean="0">
                <a:solidFill>
                  <a:schemeClr val="bg1"/>
                </a:solidFill>
              </a:rPr>
              <a:t>RIVER BANK</a:t>
            </a:r>
            <a:endParaRPr lang="en-US" sz="4400" b="1" dirty="0">
              <a:solidFill>
                <a:schemeClr val="bg1"/>
              </a:solidFill>
            </a:endParaRPr>
          </a:p>
        </p:txBody>
      </p:sp>
    </p:spTree>
    <p:extLst>
      <p:ext uri="{BB962C8B-B14F-4D97-AF65-F5344CB8AC3E}">
        <p14:creationId xmlns:p14="http://schemas.microsoft.com/office/powerpoint/2010/main" val="32265462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n-BD" dirty="0" smtClean="0"/>
              <a:t>Temporary Shelter</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390" y="1270000"/>
            <a:ext cx="4448175" cy="5400675"/>
          </a:xfrm>
          <a:prstGeom prst="rect">
            <a:avLst/>
          </a:prstGeom>
        </p:spPr>
      </p:pic>
      <p:sp>
        <p:nvSpPr>
          <p:cNvPr id="5" name="TextBox 4"/>
          <p:cNvSpPr txBox="1"/>
          <p:nvPr/>
        </p:nvSpPr>
        <p:spPr>
          <a:xfrm>
            <a:off x="5697382" y="4457343"/>
            <a:ext cx="3826689" cy="2400657"/>
          </a:xfrm>
          <a:prstGeom prst="rect">
            <a:avLst/>
          </a:prstGeom>
          <a:noFill/>
        </p:spPr>
        <p:txBody>
          <a:bodyPr wrap="none" rtlCol="0">
            <a:spAutoFit/>
          </a:bodyPr>
          <a:lstStyle/>
          <a:p>
            <a:r>
              <a:rPr lang="bn-BD" sz="3000" dirty="0" smtClean="0"/>
              <a:t>#. Local material</a:t>
            </a:r>
          </a:p>
          <a:p>
            <a:r>
              <a:rPr lang="bn-BD" sz="3000" dirty="0" smtClean="0"/>
              <a:t>#. Affordability</a:t>
            </a:r>
          </a:p>
          <a:p>
            <a:r>
              <a:rPr lang="bn-BD" sz="3000" dirty="0" smtClean="0"/>
              <a:t>#. Use</a:t>
            </a:r>
          </a:p>
          <a:p>
            <a:r>
              <a:rPr lang="bn-BD" sz="3000" dirty="0" smtClean="0"/>
              <a:t>#.</a:t>
            </a:r>
            <a:r>
              <a:rPr lang="en-US" sz="3000" dirty="0" smtClean="0"/>
              <a:t>L</a:t>
            </a:r>
            <a:r>
              <a:rPr lang="bn-BD" sz="3000" dirty="0" smtClean="0"/>
              <a:t>ocal knowledge</a:t>
            </a:r>
          </a:p>
          <a:p>
            <a:endParaRPr lang="en-US" sz="3000" dirty="0"/>
          </a:p>
        </p:txBody>
      </p:sp>
      <p:sp>
        <p:nvSpPr>
          <p:cNvPr id="6" name="TextBox 5"/>
          <p:cNvSpPr txBox="1"/>
          <p:nvPr/>
        </p:nvSpPr>
        <p:spPr>
          <a:xfrm>
            <a:off x="5698057" y="3031037"/>
            <a:ext cx="5191759" cy="553998"/>
          </a:xfrm>
          <a:prstGeom prst="rect">
            <a:avLst/>
          </a:prstGeom>
          <a:noFill/>
        </p:spPr>
        <p:txBody>
          <a:bodyPr wrap="square" rtlCol="0">
            <a:spAutoFit/>
          </a:bodyPr>
          <a:lstStyle/>
          <a:p>
            <a:r>
              <a:rPr lang="bn-BD" sz="3000" dirty="0" smtClean="0"/>
              <a:t>BAMBOO</a:t>
            </a:r>
            <a:endParaRPr lang="en-US" sz="3000" dirty="0"/>
          </a:p>
        </p:txBody>
      </p:sp>
    </p:spTree>
    <p:extLst>
      <p:ext uri="{BB962C8B-B14F-4D97-AF65-F5344CB8AC3E}">
        <p14:creationId xmlns:p14="http://schemas.microsoft.com/office/powerpoint/2010/main" val="44196904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8041" y="305191"/>
            <a:ext cx="6109365" cy="584775"/>
          </a:xfrm>
          <a:prstGeom prst="rect">
            <a:avLst/>
          </a:prstGeom>
        </p:spPr>
        <p:txBody>
          <a:bodyPr wrap="none">
            <a:spAutoFit/>
          </a:bodyPr>
          <a:lstStyle/>
          <a:p>
            <a:r>
              <a:rPr lang="en-US" sz="3200" b="1" dirty="0"/>
              <a:t>Cocoon</a:t>
            </a:r>
            <a:r>
              <a:rPr lang="en-US" b="1" dirty="0"/>
              <a:t> – A versatile refuge for disaster victims</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476" y="889966"/>
            <a:ext cx="5642394" cy="3211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475" y="4101737"/>
            <a:ext cx="5642394" cy="275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7871" y="889967"/>
            <a:ext cx="4247729" cy="3111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267870" y="3995678"/>
            <a:ext cx="5924129" cy="3139321"/>
          </a:xfrm>
          <a:prstGeom prst="rect">
            <a:avLst/>
          </a:prstGeom>
        </p:spPr>
        <p:txBody>
          <a:bodyPr wrap="square">
            <a:spAutoFit/>
          </a:bodyPr>
          <a:lstStyle/>
          <a:p>
            <a:pPr algn="just"/>
            <a:r>
              <a:rPr lang="en-US" dirty="0"/>
              <a:t>. A 'Cocoon' is an exploration of mass-produced, easy-to-assemble and quick-to-mobilize disaster-relief shelters. A family of three objects, 'Case', Capsule' and 'Cuddle', represent new solutions for shelter and comfort as well as provide varying levels of protection for different climates and surroundings. The Cocoon objects can be mass-produced, are low-cost, and van be erected by one or two people. It is an 'industrial design paradigm' that can be manufactured on demand and in time. </a:t>
            </a:r>
          </a:p>
        </p:txBody>
      </p:sp>
    </p:spTree>
    <p:extLst>
      <p:ext uri="{BB962C8B-B14F-4D97-AF65-F5344CB8AC3E}">
        <p14:creationId xmlns:p14="http://schemas.microsoft.com/office/powerpoint/2010/main" val="59811626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31878"/>
            <a:ext cx="4477853" cy="3426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7853" y="3410631"/>
            <a:ext cx="4670425"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8278" y="3471493"/>
            <a:ext cx="3393874" cy="3386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21918" y="857238"/>
            <a:ext cx="11895911" cy="2031325"/>
          </a:xfrm>
          <a:prstGeom prst="rect">
            <a:avLst/>
          </a:prstGeom>
        </p:spPr>
        <p:txBody>
          <a:bodyPr wrap="square">
            <a:spAutoFit/>
          </a:bodyPr>
          <a:lstStyle/>
          <a:p>
            <a:pPr algn="just"/>
            <a:r>
              <a:rPr lang="en-US" dirty="0"/>
              <a:t>The shelters are produced and delivered in four stackable sections, weighing no more than 60 pounds each, making them light enough for a single person to transport. The shelters are also user-friendly, with 30-minute set-up by a single individual with minimal tools and skills. In can also be adapted to the needs of each individual family or community it intends to serve, with a 85-square-foot basic footprint which can be enlarged or connected to other huts through the use of extender sections. Their flexibility makes them suitable for a number of different purposes in addition to housing, including medical care and first aid stations, equipment and food storage as well as overflow prison accommodations. </a:t>
            </a:r>
          </a:p>
        </p:txBody>
      </p:sp>
    </p:spTree>
    <p:extLst>
      <p:ext uri="{BB962C8B-B14F-4D97-AF65-F5344CB8AC3E}">
        <p14:creationId xmlns:p14="http://schemas.microsoft.com/office/powerpoint/2010/main" val="22961118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00012"/>
            <a:ext cx="9144000" cy="6657975"/>
          </a:xfrm>
          <a:prstGeom prst="rect">
            <a:avLst/>
          </a:prstGeom>
        </p:spPr>
      </p:pic>
    </p:spTree>
    <p:extLst>
      <p:ext uri="{BB962C8B-B14F-4D97-AF65-F5344CB8AC3E}">
        <p14:creationId xmlns:p14="http://schemas.microsoft.com/office/powerpoint/2010/main" val="17964489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6981" y="1231557"/>
            <a:ext cx="8911687" cy="1280890"/>
          </a:xfrm>
        </p:spPr>
        <p:txBody>
          <a:bodyPr/>
          <a:lstStyle/>
          <a:p>
            <a:r>
              <a:rPr lang="en-US" dirty="0" smtClean="0"/>
              <a:t>Case Study: Rana Plaza</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36981" y="2103217"/>
            <a:ext cx="4095373" cy="2536489"/>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92895" y="2103217"/>
            <a:ext cx="4522021" cy="2536489"/>
          </a:xfrm>
        </p:spPr>
      </p:pic>
      <p:sp>
        <p:nvSpPr>
          <p:cNvPr id="7" name="TextBox 6"/>
          <p:cNvSpPr txBox="1"/>
          <p:nvPr/>
        </p:nvSpPr>
        <p:spPr>
          <a:xfrm>
            <a:off x="1136981" y="5511366"/>
            <a:ext cx="10381368" cy="461665"/>
          </a:xfrm>
          <a:prstGeom prst="rect">
            <a:avLst/>
          </a:prstGeom>
          <a:noFill/>
        </p:spPr>
        <p:txBody>
          <a:bodyPr wrap="none" rtlCol="0">
            <a:spAutoFit/>
          </a:bodyPr>
          <a:lstStyle/>
          <a:p>
            <a:r>
              <a:rPr lang="en-US" sz="2400" b="1" dirty="0"/>
              <a:t>Rana Plaza </a:t>
            </a:r>
            <a:r>
              <a:rPr lang="en-US" dirty="0"/>
              <a:t>Story With </a:t>
            </a:r>
            <a:r>
              <a:rPr lang="en-US" sz="2400" b="1" dirty="0"/>
              <a:t>Enam Medical College </a:t>
            </a:r>
            <a:r>
              <a:rPr lang="en-US" b="1" dirty="0"/>
              <a:t>&amp;</a:t>
            </a:r>
            <a:r>
              <a:rPr lang="en-US" sz="2400" b="1" dirty="0"/>
              <a:t> Adhar Chandra School </a:t>
            </a:r>
            <a:endParaRPr lang="en-US" b="1" dirty="0"/>
          </a:p>
        </p:txBody>
      </p:sp>
    </p:spTree>
    <p:extLst>
      <p:ext uri="{BB962C8B-B14F-4D97-AF65-F5344CB8AC3E}">
        <p14:creationId xmlns:p14="http://schemas.microsoft.com/office/powerpoint/2010/main" val="263403583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64036"/>
            <a:ext cx="12192000" cy="3748114"/>
          </a:xfrm>
          <a:prstGeom prst="rect">
            <a:avLst/>
          </a:prstGeom>
        </p:spPr>
      </p:pic>
      <p:sp>
        <p:nvSpPr>
          <p:cNvPr id="5" name="TextBox 4"/>
          <p:cNvSpPr txBox="1"/>
          <p:nvPr/>
        </p:nvSpPr>
        <p:spPr>
          <a:xfrm>
            <a:off x="566670" y="2176530"/>
            <a:ext cx="2408032" cy="369332"/>
          </a:xfrm>
          <a:prstGeom prst="rect">
            <a:avLst/>
          </a:prstGeom>
          <a:noFill/>
        </p:spPr>
        <p:txBody>
          <a:bodyPr wrap="none" rtlCol="0">
            <a:spAutoFit/>
          </a:bodyPr>
          <a:lstStyle/>
          <a:p>
            <a:r>
              <a:rPr lang="en-US" dirty="0" smtClean="0">
                <a:solidFill>
                  <a:schemeClr val="bg1"/>
                </a:solidFill>
              </a:rPr>
              <a:t>E</a:t>
            </a:r>
            <a:r>
              <a:rPr lang="bn-BD" dirty="0" smtClean="0">
                <a:solidFill>
                  <a:schemeClr val="bg1"/>
                </a:solidFill>
              </a:rPr>
              <a:t>xisting open space</a:t>
            </a:r>
            <a:endParaRPr lang="en-US" dirty="0">
              <a:solidFill>
                <a:schemeClr val="bg1"/>
              </a:solidFill>
            </a:endParaRPr>
          </a:p>
        </p:txBody>
      </p:sp>
      <p:sp>
        <p:nvSpPr>
          <p:cNvPr id="6" name="TextBox 5"/>
          <p:cNvSpPr txBox="1"/>
          <p:nvPr/>
        </p:nvSpPr>
        <p:spPr>
          <a:xfrm>
            <a:off x="566670" y="5555312"/>
            <a:ext cx="1922321" cy="369332"/>
          </a:xfrm>
          <a:prstGeom prst="rect">
            <a:avLst/>
          </a:prstGeom>
          <a:noFill/>
        </p:spPr>
        <p:txBody>
          <a:bodyPr wrap="none" rtlCol="0">
            <a:spAutoFit/>
          </a:bodyPr>
          <a:lstStyle/>
          <a:p>
            <a:r>
              <a:rPr lang="en-US" dirty="0" smtClean="0"/>
              <a:t>A</a:t>
            </a:r>
            <a:r>
              <a:rPr lang="bn-BD" dirty="0" smtClean="0"/>
              <a:t>ctual situation</a:t>
            </a:r>
            <a:endParaRPr lang="en-US" dirty="0"/>
          </a:p>
        </p:txBody>
      </p:sp>
      <p:sp>
        <p:nvSpPr>
          <p:cNvPr id="7" name="TextBox 6"/>
          <p:cNvSpPr txBox="1"/>
          <p:nvPr/>
        </p:nvSpPr>
        <p:spPr>
          <a:xfrm>
            <a:off x="3709116" y="4443211"/>
            <a:ext cx="2260555" cy="369332"/>
          </a:xfrm>
          <a:prstGeom prst="rect">
            <a:avLst/>
          </a:prstGeom>
          <a:noFill/>
        </p:spPr>
        <p:txBody>
          <a:bodyPr wrap="none" rtlCol="0">
            <a:spAutoFit/>
          </a:bodyPr>
          <a:lstStyle/>
          <a:p>
            <a:pPr lvl="0" defTabSz="914400" eaLnBrk="0" fontAlgn="base" hangingPunct="0">
              <a:spcBef>
                <a:spcPct val="0"/>
              </a:spcBef>
              <a:spcAft>
                <a:spcPct val="0"/>
              </a:spcAft>
            </a:pPr>
            <a:r>
              <a:rPr lang="en-US" dirty="0" smtClean="0">
                <a:solidFill>
                  <a:schemeClr val="bg1"/>
                </a:solidFill>
              </a:rPr>
              <a:t>S</a:t>
            </a:r>
            <a:r>
              <a:rPr lang="bn-BD" dirty="0" smtClean="0">
                <a:solidFill>
                  <a:schemeClr val="bg1"/>
                </a:solidFill>
              </a:rPr>
              <a:t>pace </a:t>
            </a:r>
            <a:r>
              <a:rPr lang="en-US" dirty="0">
                <a:solidFill>
                  <a:srgbClr val="212121"/>
                </a:solidFill>
                <a:latin typeface="inherit"/>
              </a:rPr>
              <a:t>fragmented</a:t>
            </a:r>
            <a:r>
              <a:rPr lang="en-US" sz="1000" dirty="0"/>
              <a:t> </a:t>
            </a:r>
            <a:endParaRPr lang="en-US" sz="1400" dirty="0">
              <a:latin typeface="Arial" panose="020B0604020202020204" pitchFamily="34" charset="0"/>
            </a:endParaRPr>
          </a:p>
        </p:txBody>
      </p:sp>
      <p:sp>
        <p:nvSpPr>
          <p:cNvPr id="17" name="TextBox 16"/>
          <p:cNvSpPr txBox="1"/>
          <p:nvPr/>
        </p:nvSpPr>
        <p:spPr>
          <a:xfrm>
            <a:off x="7984901" y="4258545"/>
            <a:ext cx="1834156" cy="369332"/>
          </a:xfrm>
          <a:prstGeom prst="rect">
            <a:avLst/>
          </a:prstGeom>
          <a:noFill/>
        </p:spPr>
        <p:txBody>
          <a:bodyPr wrap="none" rtlCol="0">
            <a:spAutoFit/>
          </a:bodyPr>
          <a:lstStyle/>
          <a:p>
            <a:r>
              <a:rPr lang="en-US" dirty="0" smtClean="0">
                <a:solidFill>
                  <a:schemeClr val="bg1"/>
                </a:solidFill>
              </a:rPr>
              <a:t>S</a:t>
            </a:r>
            <a:r>
              <a:rPr lang="bn-BD" dirty="0" smtClean="0">
                <a:solidFill>
                  <a:schemeClr val="bg1"/>
                </a:solidFill>
              </a:rPr>
              <a:t>haded space</a:t>
            </a:r>
            <a:endParaRPr lang="en-US" dirty="0">
              <a:solidFill>
                <a:schemeClr val="bg1"/>
              </a:solidFill>
            </a:endParaRPr>
          </a:p>
        </p:txBody>
      </p:sp>
      <p:sp>
        <p:nvSpPr>
          <p:cNvPr id="18" name="TextBox 17"/>
          <p:cNvSpPr txBox="1"/>
          <p:nvPr/>
        </p:nvSpPr>
        <p:spPr>
          <a:xfrm>
            <a:off x="6913807" y="3089606"/>
            <a:ext cx="3373039" cy="369332"/>
          </a:xfrm>
          <a:prstGeom prst="rect">
            <a:avLst/>
          </a:prstGeom>
          <a:noFill/>
        </p:spPr>
        <p:txBody>
          <a:bodyPr wrap="none" rtlCol="0">
            <a:spAutoFit/>
          </a:bodyPr>
          <a:lstStyle/>
          <a:p>
            <a:r>
              <a:rPr lang="en-US" dirty="0" smtClean="0">
                <a:solidFill>
                  <a:schemeClr val="bg1"/>
                </a:solidFill>
              </a:rPr>
              <a:t>S</a:t>
            </a:r>
            <a:r>
              <a:rPr lang="bn-BD" dirty="0" smtClean="0">
                <a:solidFill>
                  <a:schemeClr val="bg1"/>
                </a:solidFill>
              </a:rPr>
              <a:t>helter from rainwater &amp; sun </a:t>
            </a:r>
            <a:endParaRPr lang="en-US" dirty="0">
              <a:solidFill>
                <a:schemeClr val="bg1"/>
              </a:solidFill>
            </a:endParaRPr>
          </a:p>
        </p:txBody>
      </p:sp>
    </p:spTree>
    <p:extLst>
      <p:ext uri="{BB962C8B-B14F-4D97-AF65-F5344CB8AC3E}">
        <p14:creationId xmlns:p14="http://schemas.microsoft.com/office/powerpoint/2010/main" val="347078124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6" name="Picture 2" descr="H:\mymenshing (1)\22.12\belt_Final-Mode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0"/>
            <a:ext cx="857242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p:cNvSpPr/>
          <p:nvPr/>
        </p:nvSpPr>
        <p:spPr>
          <a:xfrm>
            <a:off x="5585874" y="2127564"/>
            <a:ext cx="864720" cy="630340"/>
          </a:xfrm>
          <a:custGeom>
            <a:avLst/>
            <a:gdLst>
              <a:gd name="connsiteX0" fmla="*/ 212871 w 864720"/>
              <a:gd name="connsiteY0" fmla="*/ 18107 h 630340"/>
              <a:gd name="connsiteX1" fmla="*/ 190237 w 864720"/>
              <a:gd name="connsiteY1" fmla="*/ 54321 h 630340"/>
              <a:gd name="connsiteX2" fmla="*/ 181183 w 864720"/>
              <a:gd name="connsiteY2" fmla="*/ 63375 h 630340"/>
              <a:gd name="connsiteX3" fmla="*/ 172130 w 864720"/>
              <a:gd name="connsiteY3" fmla="*/ 76955 h 630340"/>
              <a:gd name="connsiteX4" fmla="*/ 163076 w 864720"/>
              <a:gd name="connsiteY4" fmla="*/ 86008 h 630340"/>
              <a:gd name="connsiteX5" fmla="*/ 135916 w 864720"/>
              <a:gd name="connsiteY5" fmla="*/ 104115 h 630340"/>
              <a:gd name="connsiteX6" fmla="*/ 131389 w 864720"/>
              <a:gd name="connsiteY6" fmla="*/ 117695 h 630340"/>
              <a:gd name="connsiteX7" fmla="*/ 77069 w 864720"/>
              <a:gd name="connsiteY7" fmla="*/ 144856 h 630340"/>
              <a:gd name="connsiteX8" fmla="*/ 31801 w 864720"/>
              <a:gd name="connsiteY8" fmla="*/ 158436 h 630340"/>
              <a:gd name="connsiteX9" fmla="*/ 18221 w 864720"/>
              <a:gd name="connsiteY9" fmla="*/ 162963 h 630340"/>
              <a:gd name="connsiteX10" fmla="*/ 4641 w 864720"/>
              <a:gd name="connsiteY10" fmla="*/ 172016 h 630340"/>
              <a:gd name="connsiteX11" fmla="*/ 9168 w 864720"/>
              <a:gd name="connsiteY11" fmla="*/ 199177 h 630340"/>
              <a:gd name="connsiteX12" fmla="*/ 36328 w 864720"/>
              <a:gd name="connsiteY12" fmla="*/ 208230 h 630340"/>
              <a:gd name="connsiteX13" fmla="*/ 45381 w 864720"/>
              <a:gd name="connsiteY13" fmla="*/ 217284 h 630340"/>
              <a:gd name="connsiteX14" fmla="*/ 86122 w 864720"/>
              <a:gd name="connsiteY14" fmla="*/ 235390 h 630340"/>
              <a:gd name="connsiteX15" fmla="*/ 108756 w 864720"/>
              <a:gd name="connsiteY15" fmla="*/ 258024 h 630340"/>
              <a:gd name="connsiteX16" fmla="*/ 117809 w 864720"/>
              <a:gd name="connsiteY16" fmla="*/ 267078 h 630340"/>
              <a:gd name="connsiteX17" fmla="*/ 135916 w 864720"/>
              <a:gd name="connsiteY17" fmla="*/ 276131 h 630340"/>
              <a:gd name="connsiteX18" fmla="*/ 149496 w 864720"/>
              <a:gd name="connsiteY18" fmla="*/ 289711 h 630340"/>
              <a:gd name="connsiteX19" fmla="*/ 163076 w 864720"/>
              <a:gd name="connsiteY19" fmla="*/ 294238 h 630340"/>
              <a:gd name="connsiteX20" fmla="*/ 176657 w 864720"/>
              <a:gd name="connsiteY20" fmla="*/ 303291 h 630340"/>
              <a:gd name="connsiteX21" fmla="*/ 181183 w 864720"/>
              <a:gd name="connsiteY21" fmla="*/ 316872 h 630340"/>
              <a:gd name="connsiteX22" fmla="*/ 203817 w 864720"/>
              <a:gd name="connsiteY22" fmla="*/ 344032 h 630340"/>
              <a:gd name="connsiteX23" fmla="*/ 212871 w 864720"/>
              <a:gd name="connsiteY23" fmla="*/ 362139 h 630340"/>
              <a:gd name="connsiteX24" fmla="*/ 226451 w 864720"/>
              <a:gd name="connsiteY24" fmla="*/ 366666 h 630340"/>
              <a:gd name="connsiteX25" fmla="*/ 244558 w 864720"/>
              <a:gd name="connsiteY25" fmla="*/ 375719 h 630340"/>
              <a:gd name="connsiteX26" fmla="*/ 267191 w 864720"/>
              <a:gd name="connsiteY26" fmla="*/ 389299 h 630340"/>
              <a:gd name="connsiteX27" fmla="*/ 276245 w 864720"/>
              <a:gd name="connsiteY27" fmla="*/ 398353 h 630340"/>
              <a:gd name="connsiteX28" fmla="*/ 289825 w 864720"/>
              <a:gd name="connsiteY28" fmla="*/ 407406 h 630340"/>
              <a:gd name="connsiteX29" fmla="*/ 316985 w 864720"/>
              <a:gd name="connsiteY29" fmla="*/ 434567 h 630340"/>
              <a:gd name="connsiteX30" fmla="*/ 326039 w 864720"/>
              <a:gd name="connsiteY30" fmla="*/ 443620 h 630340"/>
              <a:gd name="connsiteX31" fmla="*/ 344146 w 864720"/>
              <a:gd name="connsiteY31" fmla="*/ 466254 h 630340"/>
              <a:gd name="connsiteX32" fmla="*/ 371306 w 864720"/>
              <a:gd name="connsiteY32" fmla="*/ 479834 h 630340"/>
              <a:gd name="connsiteX33" fmla="*/ 402993 w 864720"/>
              <a:gd name="connsiteY33" fmla="*/ 497941 h 630340"/>
              <a:gd name="connsiteX34" fmla="*/ 416574 w 864720"/>
              <a:gd name="connsiteY34" fmla="*/ 502468 h 630340"/>
              <a:gd name="connsiteX35" fmla="*/ 457314 w 864720"/>
              <a:gd name="connsiteY35" fmla="*/ 525101 h 630340"/>
              <a:gd name="connsiteX36" fmla="*/ 470894 w 864720"/>
              <a:gd name="connsiteY36" fmla="*/ 534155 h 630340"/>
              <a:gd name="connsiteX37" fmla="*/ 498055 w 864720"/>
              <a:gd name="connsiteY37" fmla="*/ 543208 h 630340"/>
              <a:gd name="connsiteX38" fmla="*/ 507108 w 864720"/>
              <a:gd name="connsiteY38" fmla="*/ 552262 h 630340"/>
              <a:gd name="connsiteX39" fmla="*/ 538795 w 864720"/>
              <a:gd name="connsiteY39" fmla="*/ 570369 h 630340"/>
              <a:gd name="connsiteX40" fmla="*/ 584063 w 864720"/>
              <a:gd name="connsiteY40" fmla="*/ 593002 h 630340"/>
              <a:gd name="connsiteX41" fmla="*/ 633857 w 864720"/>
              <a:gd name="connsiteY41" fmla="*/ 602056 h 630340"/>
              <a:gd name="connsiteX42" fmla="*/ 661017 w 864720"/>
              <a:gd name="connsiteY42" fmla="*/ 615636 h 630340"/>
              <a:gd name="connsiteX43" fmla="*/ 674597 w 864720"/>
              <a:gd name="connsiteY43" fmla="*/ 620163 h 630340"/>
              <a:gd name="connsiteX44" fmla="*/ 697231 w 864720"/>
              <a:gd name="connsiteY44" fmla="*/ 624689 h 630340"/>
              <a:gd name="connsiteX45" fmla="*/ 701758 w 864720"/>
              <a:gd name="connsiteY45" fmla="*/ 611109 h 630340"/>
              <a:gd name="connsiteX46" fmla="*/ 715338 w 864720"/>
              <a:gd name="connsiteY46" fmla="*/ 602056 h 630340"/>
              <a:gd name="connsiteX47" fmla="*/ 733445 w 864720"/>
              <a:gd name="connsiteY47" fmla="*/ 583949 h 630340"/>
              <a:gd name="connsiteX48" fmla="*/ 737972 w 864720"/>
              <a:gd name="connsiteY48" fmla="*/ 570369 h 630340"/>
              <a:gd name="connsiteX49" fmla="*/ 742498 w 864720"/>
              <a:gd name="connsiteY49" fmla="*/ 516048 h 630340"/>
              <a:gd name="connsiteX50" fmla="*/ 769659 w 864720"/>
              <a:gd name="connsiteY50" fmla="*/ 497941 h 630340"/>
              <a:gd name="connsiteX51" fmla="*/ 787766 w 864720"/>
              <a:gd name="connsiteY51" fmla="*/ 479834 h 630340"/>
              <a:gd name="connsiteX52" fmla="*/ 792292 w 864720"/>
              <a:gd name="connsiteY52" fmla="*/ 443620 h 630340"/>
              <a:gd name="connsiteX53" fmla="*/ 796819 w 864720"/>
              <a:gd name="connsiteY53" fmla="*/ 425513 h 630340"/>
              <a:gd name="connsiteX54" fmla="*/ 819453 w 864720"/>
              <a:gd name="connsiteY54" fmla="*/ 384773 h 630340"/>
              <a:gd name="connsiteX55" fmla="*/ 837560 w 864720"/>
              <a:gd name="connsiteY55" fmla="*/ 366666 h 630340"/>
              <a:gd name="connsiteX56" fmla="*/ 846613 w 864720"/>
              <a:gd name="connsiteY56" fmla="*/ 357612 h 630340"/>
              <a:gd name="connsiteX57" fmla="*/ 851140 w 864720"/>
              <a:gd name="connsiteY57" fmla="*/ 344032 h 630340"/>
              <a:gd name="connsiteX58" fmla="*/ 864720 w 864720"/>
              <a:gd name="connsiteY58" fmla="*/ 307818 h 630340"/>
              <a:gd name="connsiteX59" fmla="*/ 860193 w 864720"/>
              <a:gd name="connsiteY59" fmla="*/ 285185 h 630340"/>
              <a:gd name="connsiteX60" fmla="*/ 842086 w 864720"/>
              <a:gd name="connsiteY60" fmla="*/ 267078 h 630340"/>
              <a:gd name="connsiteX61" fmla="*/ 833033 w 864720"/>
              <a:gd name="connsiteY61" fmla="*/ 258024 h 630340"/>
              <a:gd name="connsiteX62" fmla="*/ 796819 w 864720"/>
              <a:gd name="connsiteY62" fmla="*/ 230864 h 630340"/>
              <a:gd name="connsiteX63" fmla="*/ 783239 w 864720"/>
              <a:gd name="connsiteY63" fmla="*/ 226337 h 630340"/>
              <a:gd name="connsiteX64" fmla="*/ 774185 w 864720"/>
              <a:gd name="connsiteY64" fmla="*/ 217284 h 630340"/>
              <a:gd name="connsiteX65" fmla="*/ 760605 w 864720"/>
              <a:gd name="connsiteY65" fmla="*/ 212757 h 630340"/>
              <a:gd name="connsiteX66" fmla="*/ 728918 w 864720"/>
              <a:gd name="connsiteY66" fmla="*/ 203703 h 630340"/>
              <a:gd name="connsiteX67" fmla="*/ 724391 w 864720"/>
              <a:gd name="connsiteY67" fmla="*/ 190123 h 630340"/>
              <a:gd name="connsiteX68" fmla="*/ 697231 w 864720"/>
              <a:gd name="connsiteY68" fmla="*/ 176543 h 630340"/>
              <a:gd name="connsiteX69" fmla="*/ 674597 w 864720"/>
              <a:gd name="connsiteY69" fmla="*/ 162963 h 630340"/>
              <a:gd name="connsiteX70" fmla="*/ 656490 w 864720"/>
              <a:gd name="connsiteY70" fmla="*/ 144856 h 630340"/>
              <a:gd name="connsiteX71" fmla="*/ 588589 w 864720"/>
              <a:gd name="connsiteY71" fmla="*/ 122222 h 630340"/>
              <a:gd name="connsiteX72" fmla="*/ 561429 w 864720"/>
              <a:gd name="connsiteY72" fmla="*/ 113169 h 630340"/>
              <a:gd name="connsiteX73" fmla="*/ 547849 w 864720"/>
              <a:gd name="connsiteY73" fmla="*/ 108642 h 630340"/>
              <a:gd name="connsiteX74" fmla="*/ 534269 w 864720"/>
              <a:gd name="connsiteY74" fmla="*/ 99588 h 630340"/>
              <a:gd name="connsiteX75" fmla="*/ 461841 w 864720"/>
              <a:gd name="connsiteY75" fmla="*/ 90535 h 630340"/>
              <a:gd name="connsiteX76" fmla="*/ 421100 w 864720"/>
              <a:gd name="connsiteY76" fmla="*/ 58848 h 630340"/>
              <a:gd name="connsiteX77" fmla="*/ 402993 w 864720"/>
              <a:gd name="connsiteY77" fmla="*/ 54321 h 630340"/>
              <a:gd name="connsiteX78" fmla="*/ 389413 w 864720"/>
              <a:gd name="connsiteY78" fmla="*/ 45268 h 630340"/>
              <a:gd name="connsiteX79" fmla="*/ 362253 w 864720"/>
              <a:gd name="connsiteY79" fmla="*/ 36214 h 630340"/>
              <a:gd name="connsiteX80" fmla="*/ 348673 w 864720"/>
              <a:gd name="connsiteY80" fmla="*/ 31687 h 630340"/>
              <a:gd name="connsiteX81" fmla="*/ 326039 w 864720"/>
              <a:gd name="connsiteY81" fmla="*/ 27161 h 630340"/>
              <a:gd name="connsiteX82" fmla="*/ 285298 w 864720"/>
              <a:gd name="connsiteY82" fmla="*/ 9054 h 630340"/>
              <a:gd name="connsiteX83" fmla="*/ 253611 w 864720"/>
              <a:gd name="connsiteY83" fmla="*/ 0 h 630340"/>
              <a:gd name="connsiteX84" fmla="*/ 235504 w 864720"/>
              <a:gd name="connsiteY84" fmla="*/ 22634 h 630340"/>
              <a:gd name="connsiteX85" fmla="*/ 212871 w 864720"/>
              <a:gd name="connsiteY85" fmla="*/ 18107 h 630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64720" h="630340">
                <a:moveTo>
                  <a:pt x="212871" y="18107"/>
                </a:moveTo>
                <a:cubicBezTo>
                  <a:pt x="205326" y="23388"/>
                  <a:pt x="200303" y="44255"/>
                  <a:pt x="190237" y="54321"/>
                </a:cubicBezTo>
                <a:cubicBezTo>
                  <a:pt x="187219" y="57339"/>
                  <a:pt x="183849" y="60042"/>
                  <a:pt x="181183" y="63375"/>
                </a:cubicBezTo>
                <a:cubicBezTo>
                  <a:pt x="177784" y="67623"/>
                  <a:pt x="175529" y="72707"/>
                  <a:pt x="172130" y="76955"/>
                </a:cubicBezTo>
                <a:cubicBezTo>
                  <a:pt x="169464" y="80288"/>
                  <a:pt x="166490" y="83447"/>
                  <a:pt x="163076" y="86008"/>
                </a:cubicBezTo>
                <a:cubicBezTo>
                  <a:pt x="154371" y="92536"/>
                  <a:pt x="135916" y="104115"/>
                  <a:pt x="135916" y="104115"/>
                </a:cubicBezTo>
                <a:cubicBezTo>
                  <a:pt x="134407" y="108642"/>
                  <a:pt x="134763" y="114321"/>
                  <a:pt x="131389" y="117695"/>
                </a:cubicBezTo>
                <a:cubicBezTo>
                  <a:pt x="116638" y="132446"/>
                  <a:pt x="96704" y="139947"/>
                  <a:pt x="77069" y="144856"/>
                </a:cubicBezTo>
                <a:cubicBezTo>
                  <a:pt x="49708" y="151697"/>
                  <a:pt x="64858" y="147417"/>
                  <a:pt x="31801" y="158436"/>
                </a:cubicBezTo>
                <a:cubicBezTo>
                  <a:pt x="27274" y="159945"/>
                  <a:pt x="22191" y="160316"/>
                  <a:pt x="18221" y="162963"/>
                </a:cubicBezTo>
                <a:lnTo>
                  <a:pt x="4641" y="172016"/>
                </a:lnTo>
                <a:cubicBezTo>
                  <a:pt x="1258" y="185548"/>
                  <a:pt x="-5780" y="191703"/>
                  <a:pt x="9168" y="199177"/>
                </a:cubicBezTo>
                <a:cubicBezTo>
                  <a:pt x="17704" y="203445"/>
                  <a:pt x="36328" y="208230"/>
                  <a:pt x="36328" y="208230"/>
                </a:cubicBezTo>
                <a:cubicBezTo>
                  <a:pt x="39346" y="211248"/>
                  <a:pt x="41564" y="215375"/>
                  <a:pt x="45381" y="217284"/>
                </a:cubicBezTo>
                <a:cubicBezTo>
                  <a:pt x="71096" y="230141"/>
                  <a:pt x="68368" y="219855"/>
                  <a:pt x="86122" y="235390"/>
                </a:cubicBezTo>
                <a:cubicBezTo>
                  <a:pt x="94152" y="242416"/>
                  <a:pt x="101211" y="250479"/>
                  <a:pt x="108756" y="258024"/>
                </a:cubicBezTo>
                <a:cubicBezTo>
                  <a:pt x="111774" y="261042"/>
                  <a:pt x="113992" y="265169"/>
                  <a:pt x="117809" y="267078"/>
                </a:cubicBezTo>
                <a:lnTo>
                  <a:pt x="135916" y="276131"/>
                </a:lnTo>
                <a:cubicBezTo>
                  <a:pt x="140443" y="280658"/>
                  <a:pt x="144170" y="286160"/>
                  <a:pt x="149496" y="289711"/>
                </a:cubicBezTo>
                <a:cubicBezTo>
                  <a:pt x="153466" y="292358"/>
                  <a:pt x="158808" y="292104"/>
                  <a:pt x="163076" y="294238"/>
                </a:cubicBezTo>
                <a:cubicBezTo>
                  <a:pt x="167942" y="296671"/>
                  <a:pt x="172130" y="300273"/>
                  <a:pt x="176657" y="303291"/>
                </a:cubicBezTo>
                <a:cubicBezTo>
                  <a:pt x="178166" y="307818"/>
                  <a:pt x="178536" y="312902"/>
                  <a:pt x="181183" y="316872"/>
                </a:cubicBezTo>
                <a:cubicBezTo>
                  <a:pt x="218650" y="373073"/>
                  <a:pt x="174184" y="292175"/>
                  <a:pt x="203817" y="344032"/>
                </a:cubicBezTo>
                <a:cubicBezTo>
                  <a:pt x="207165" y="349891"/>
                  <a:pt x="208099" y="357367"/>
                  <a:pt x="212871" y="362139"/>
                </a:cubicBezTo>
                <a:cubicBezTo>
                  <a:pt x="216245" y="365513"/>
                  <a:pt x="222065" y="364786"/>
                  <a:pt x="226451" y="366666"/>
                </a:cubicBezTo>
                <a:cubicBezTo>
                  <a:pt x="232653" y="369324"/>
                  <a:pt x="238522" y="372701"/>
                  <a:pt x="244558" y="375719"/>
                </a:cubicBezTo>
                <a:cubicBezTo>
                  <a:pt x="267495" y="398658"/>
                  <a:pt x="237812" y="371672"/>
                  <a:pt x="267191" y="389299"/>
                </a:cubicBezTo>
                <a:cubicBezTo>
                  <a:pt x="270851" y="391495"/>
                  <a:pt x="272912" y="395687"/>
                  <a:pt x="276245" y="398353"/>
                </a:cubicBezTo>
                <a:cubicBezTo>
                  <a:pt x="280493" y="401752"/>
                  <a:pt x="285694" y="403866"/>
                  <a:pt x="289825" y="407406"/>
                </a:cubicBezTo>
                <a:cubicBezTo>
                  <a:pt x="289848" y="407426"/>
                  <a:pt x="312447" y="430029"/>
                  <a:pt x="316985" y="434567"/>
                </a:cubicBezTo>
                <a:cubicBezTo>
                  <a:pt x="320003" y="437585"/>
                  <a:pt x="323672" y="440069"/>
                  <a:pt x="326039" y="443620"/>
                </a:cubicBezTo>
                <a:cubicBezTo>
                  <a:pt x="332761" y="453704"/>
                  <a:pt x="334931" y="458882"/>
                  <a:pt x="344146" y="466254"/>
                </a:cubicBezTo>
                <a:cubicBezTo>
                  <a:pt x="365765" y="483549"/>
                  <a:pt x="348997" y="468679"/>
                  <a:pt x="371306" y="479834"/>
                </a:cubicBezTo>
                <a:cubicBezTo>
                  <a:pt x="416763" y="502563"/>
                  <a:pt x="347445" y="474134"/>
                  <a:pt x="402993" y="497941"/>
                </a:cubicBezTo>
                <a:cubicBezTo>
                  <a:pt x="407379" y="499821"/>
                  <a:pt x="412403" y="500151"/>
                  <a:pt x="416574" y="502468"/>
                </a:cubicBezTo>
                <a:cubicBezTo>
                  <a:pt x="463267" y="528409"/>
                  <a:pt x="426587" y="514860"/>
                  <a:pt x="457314" y="525101"/>
                </a:cubicBezTo>
                <a:cubicBezTo>
                  <a:pt x="461841" y="528119"/>
                  <a:pt x="465922" y="531945"/>
                  <a:pt x="470894" y="534155"/>
                </a:cubicBezTo>
                <a:cubicBezTo>
                  <a:pt x="479615" y="538031"/>
                  <a:pt x="498055" y="543208"/>
                  <a:pt x="498055" y="543208"/>
                </a:cubicBezTo>
                <a:cubicBezTo>
                  <a:pt x="501073" y="546226"/>
                  <a:pt x="503557" y="549895"/>
                  <a:pt x="507108" y="552262"/>
                </a:cubicBezTo>
                <a:cubicBezTo>
                  <a:pt x="526384" y="565113"/>
                  <a:pt x="522582" y="556471"/>
                  <a:pt x="538795" y="570369"/>
                </a:cubicBezTo>
                <a:cubicBezTo>
                  <a:pt x="568480" y="595814"/>
                  <a:pt x="543011" y="586161"/>
                  <a:pt x="584063" y="593002"/>
                </a:cubicBezTo>
                <a:cubicBezTo>
                  <a:pt x="615207" y="603384"/>
                  <a:pt x="577553" y="591818"/>
                  <a:pt x="633857" y="602056"/>
                </a:cubicBezTo>
                <a:cubicBezTo>
                  <a:pt x="651735" y="605307"/>
                  <a:pt x="644451" y="607353"/>
                  <a:pt x="661017" y="615636"/>
                </a:cubicBezTo>
                <a:cubicBezTo>
                  <a:pt x="665285" y="617770"/>
                  <a:pt x="670070" y="618654"/>
                  <a:pt x="674597" y="620163"/>
                </a:cubicBezTo>
                <a:cubicBezTo>
                  <a:pt x="681769" y="627334"/>
                  <a:pt x="685479" y="636441"/>
                  <a:pt x="697231" y="624689"/>
                </a:cubicBezTo>
                <a:cubicBezTo>
                  <a:pt x="700605" y="621315"/>
                  <a:pt x="698777" y="614835"/>
                  <a:pt x="701758" y="611109"/>
                </a:cubicBezTo>
                <a:cubicBezTo>
                  <a:pt x="705157" y="606861"/>
                  <a:pt x="711207" y="605596"/>
                  <a:pt x="715338" y="602056"/>
                </a:cubicBezTo>
                <a:cubicBezTo>
                  <a:pt x="721819" y="596501"/>
                  <a:pt x="733445" y="583949"/>
                  <a:pt x="733445" y="583949"/>
                </a:cubicBezTo>
                <a:cubicBezTo>
                  <a:pt x="734954" y="579422"/>
                  <a:pt x="737341" y="575099"/>
                  <a:pt x="737972" y="570369"/>
                </a:cubicBezTo>
                <a:cubicBezTo>
                  <a:pt x="740373" y="552359"/>
                  <a:pt x="735215" y="532694"/>
                  <a:pt x="742498" y="516048"/>
                </a:cubicBezTo>
                <a:cubicBezTo>
                  <a:pt x="746859" y="506079"/>
                  <a:pt x="761965" y="505635"/>
                  <a:pt x="769659" y="497941"/>
                </a:cubicBezTo>
                <a:lnTo>
                  <a:pt x="787766" y="479834"/>
                </a:lnTo>
                <a:cubicBezTo>
                  <a:pt x="789275" y="467763"/>
                  <a:pt x="790292" y="455620"/>
                  <a:pt x="792292" y="443620"/>
                </a:cubicBezTo>
                <a:cubicBezTo>
                  <a:pt x="793315" y="437483"/>
                  <a:pt x="795110" y="431495"/>
                  <a:pt x="796819" y="425513"/>
                </a:cubicBezTo>
                <a:cubicBezTo>
                  <a:pt x="801373" y="409575"/>
                  <a:pt x="806484" y="397742"/>
                  <a:pt x="819453" y="384773"/>
                </a:cubicBezTo>
                <a:lnTo>
                  <a:pt x="837560" y="366666"/>
                </a:lnTo>
                <a:lnTo>
                  <a:pt x="846613" y="357612"/>
                </a:lnTo>
                <a:cubicBezTo>
                  <a:pt x="848122" y="353085"/>
                  <a:pt x="849465" y="348500"/>
                  <a:pt x="851140" y="344032"/>
                </a:cubicBezTo>
                <a:cubicBezTo>
                  <a:pt x="867378" y="300730"/>
                  <a:pt x="854445" y="338642"/>
                  <a:pt x="864720" y="307818"/>
                </a:cubicBezTo>
                <a:cubicBezTo>
                  <a:pt x="863211" y="300274"/>
                  <a:pt x="863930" y="291911"/>
                  <a:pt x="860193" y="285185"/>
                </a:cubicBezTo>
                <a:cubicBezTo>
                  <a:pt x="856048" y="277723"/>
                  <a:pt x="848122" y="273114"/>
                  <a:pt x="842086" y="267078"/>
                </a:cubicBezTo>
                <a:lnTo>
                  <a:pt x="833033" y="258024"/>
                </a:lnTo>
                <a:cubicBezTo>
                  <a:pt x="822310" y="247301"/>
                  <a:pt x="812167" y="235981"/>
                  <a:pt x="796819" y="230864"/>
                </a:cubicBezTo>
                <a:lnTo>
                  <a:pt x="783239" y="226337"/>
                </a:lnTo>
                <a:cubicBezTo>
                  <a:pt x="780221" y="223319"/>
                  <a:pt x="777845" y="219480"/>
                  <a:pt x="774185" y="217284"/>
                </a:cubicBezTo>
                <a:cubicBezTo>
                  <a:pt x="770093" y="214829"/>
                  <a:pt x="765193" y="214068"/>
                  <a:pt x="760605" y="212757"/>
                </a:cubicBezTo>
                <a:cubicBezTo>
                  <a:pt x="720817" y="201388"/>
                  <a:pt x="761478" y="214557"/>
                  <a:pt x="728918" y="203703"/>
                </a:cubicBezTo>
                <a:cubicBezTo>
                  <a:pt x="727409" y="199176"/>
                  <a:pt x="727372" y="193849"/>
                  <a:pt x="724391" y="190123"/>
                </a:cubicBezTo>
                <a:cubicBezTo>
                  <a:pt x="718010" y="182146"/>
                  <a:pt x="706176" y="179525"/>
                  <a:pt x="697231" y="176543"/>
                </a:cubicBezTo>
                <a:cubicBezTo>
                  <a:pt x="663777" y="143089"/>
                  <a:pt x="715732" y="192344"/>
                  <a:pt x="674597" y="162963"/>
                </a:cubicBezTo>
                <a:cubicBezTo>
                  <a:pt x="667651" y="158002"/>
                  <a:pt x="664588" y="147555"/>
                  <a:pt x="656490" y="144856"/>
                </a:cubicBezTo>
                <a:lnTo>
                  <a:pt x="588589" y="122222"/>
                </a:lnTo>
                <a:lnTo>
                  <a:pt x="561429" y="113169"/>
                </a:lnTo>
                <a:cubicBezTo>
                  <a:pt x="556902" y="111660"/>
                  <a:pt x="551819" y="111289"/>
                  <a:pt x="547849" y="108642"/>
                </a:cubicBezTo>
                <a:cubicBezTo>
                  <a:pt x="543322" y="105624"/>
                  <a:pt x="539270" y="101731"/>
                  <a:pt x="534269" y="99588"/>
                </a:cubicBezTo>
                <a:cubicBezTo>
                  <a:pt x="517022" y="92197"/>
                  <a:pt x="468368" y="91079"/>
                  <a:pt x="461841" y="90535"/>
                </a:cubicBezTo>
                <a:cubicBezTo>
                  <a:pt x="438647" y="55744"/>
                  <a:pt x="454983" y="66378"/>
                  <a:pt x="421100" y="58848"/>
                </a:cubicBezTo>
                <a:cubicBezTo>
                  <a:pt x="415027" y="57498"/>
                  <a:pt x="409029" y="55830"/>
                  <a:pt x="402993" y="54321"/>
                </a:cubicBezTo>
                <a:cubicBezTo>
                  <a:pt x="398466" y="51303"/>
                  <a:pt x="394384" y="47478"/>
                  <a:pt x="389413" y="45268"/>
                </a:cubicBezTo>
                <a:cubicBezTo>
                  <a:pt x="380692" y="41392"/>
                  <a:pt x="371306" y="39232"/>
                  <a:pt x="362253" y="36214"/>
                </a:cubicBezTo>
                <a:cubicBezTo>
                  <a:pt x="357726" y="34705"/>
                  <a:pt x="353352" y="32623"/>
                  <a:pt x="348673" y="31687"/>
                </a:cubicBezTo>
                <a:cubicBezTo>
                  <a:pt x="341128" y="30178"/>
                  <a:pt x="333462" y="29185"/>
                  <a:pt x="326039" y="27161"/>
                </a:cubicBezTo>
                <a:cubicBezTo>
                  <a:pt x="274659" y="13149"/>
                  <a:pt x="317683" y="25246"/>
                  <a:pt x="285298" y="9054"/>
                </a:cubicBezTo>
                <a:cubicBezTo>
                  <a:pt x="278803" y="5806"/>
                  <a:pt x="259414" y="1451"/>
                  <a:pt x="253611" y="0"/>
                </a:cubicBezTo>
                <a:cubicBezTo>
                  <a:pt x="252575" y="1553"/>
                  <a:pt x="240259" y="21955"/>
                  <a:pt x="235504" y="22634"/>
                </a:cubicBezTo>
                <a:cubicBezTo>
                  <a:pt x="227888" y="23722"/>
                  <a:pt x="220416" y="12826"/>
                  <a:pt x="212871" y="18107"/>
                </a:cubicBezTo>
                <a:close/>
              </a:path>
            </a:pathLst>
          </a:custGeom>
          <a:noFill/>
          <a:ln>
            <a:solidFill>
              <a:srgbClr val="517D2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7564052" y="3897517"/>
            <a:ext cx="679128" cy="711100"/>
          </a:xfrm>
          <a:custGeom>
            <a:avLst/>
            <a:gdLst>
              <a:gd name="connsiteX0" fmla="*/ 118 w 679128"/>
              <a:gd name="connsiteY0" fmla="*/ 158435 h 711100"/>
              <a:gd name="connsiteX1" fmla="*/ 22752 w 679128"/>
              <a:gd name="connsiteY1" fmla="*/ 144855 h 711100"/>
              <a:gd name="connsiteX2" fmla="*/ 63493 w 679128"/>
              <a:gd name="connsiteY2" fmla="*/ 135802 h 711100"/>
              <a:gd name="connsiteX3" fmla="*/ 104233 w 679128"/>
              <a:gd name="connsiteY3" fmla="*/ 131275 h 711100"/>
              <a:gd name="connsiteX4" fmla="*/ 113287 w 679128"/>
              <a:gd name="connsiteY4" fmla="*/ 117695 h 711100"/>
              <a:gd name="connsiteX5" fmla="*/ 122340 w 679128"/>
              <a:gd name="connsiteY5" fmla="*/ 108641 h 711100"/>
              <a:gd name="connsiteX6" fmla="*/ 140447 w 679128"/>
              <a:gd name="connsiteY6" fmla="*/ 86008 h 711100"/>
              <a:gd name="connsiteX7" fmla="*/ 167607 w 679128"/>
              <a:gd name="connsiteY7" fmla="*/ 76954 h 711100"/>
              <a:gd name="connsiteX8" fmla="*/ 194768 w 679128"/>
              <a:gd name="connsiteY8" fmla="*/ 58847 h 711100"/>
              <a:gd name="connsiteX9" fmla="*/ 208348 w 679128"/>
              <a:gd name="connsiteY9" fmla="*/ 49794 h 711100"/>
              <a:gd name="connsiteX10" fmla="*/ 212875 w 679128"/>
              <a:gd name="connsiteY10" fmla="*/ 31687 h 711100"/>
              <a:gd name="connsiteX11" fmla="*/ 226455 w 679128"/>
              <a:gd name="connsiteY11" fmla="*/ 27160 h 711100"/>
              <a:gd name="connsiteX12" fmla="*/ 271722 w 679128"/>
              <a:gd name="connsiteY12" fmla="*/ 9053 h 711100"/>
              <a:gd name="connsiteX13" fmla="*/ 285302 w 679128"/>
              <a:gd name="connsiteY13" fmla="*/ 4527 h 711100"/>
              <a:gd name="connsiteX14" fmla="*/ 298883 w 679128"/>
              <a:gd name="connsiteY14" fmla="*/ 0 h 711100"/>
              <a:gd name="connsiteX15" fmla="*/ 312463 w 679128"/>
              <a:gd name="connsiteY15" fmla="*/ 27160 h 711100"/>
              <a:gd name="connsiteX16" fmla="*/ 316990 w 679128"/>
              <a:gd name="connsiteY16" fmla="*/ 45267 h 711100"/>
              <a:gd name="connsiteX17" fmla="*/ 339623 w 679128"/>
              <a:gd name="connsiteY17" fmla="*/ 58847 h 711100"/>
              <a:gd name="connsiteX18" fmla="*/ 357730 w 679128"/>
              <a:gd name="connsiteY18" fmla="*/ 99588 h 711100"/>
              <a:gd name="connsiteX19" fmla="*/ 371310 w 679128"/>
              <a:gd name="connsiteY19" fmla="*/ 104115 h 711100"/>
              <a:gd name="connsiteX20" fmla="*/ 384891 w 679128"/>
              <a:gd name="connsiteY20" fmla="*/ 76954 h 711100"/>
              <a:gd name="connsiteX21" fmla="*/ 402998 w 679128"/>
              <a:gd name="connsiteY21" fmla="*/ 81481 h 711100"/>
              <a:gd name="connsiteX22" fmla="*/ 421104 w 679128"/>
              <a:gd name="connsiteY22" fmla="*/ 95061 h 711100"/>
              <a:gd name="connsiteX23" fmla="*/ 439211 w 679128"/>
              <a:gd name="connsiteY23" fmla="*/ 122222 h 711100"/>
              <a:gd name="connsiteX24" fmla="*/ 448265 w 679128"/>
              <a:gd name="connsiteY24" fmla="*/ 153909 h 711100"/>
              <a:gd name="connsiteX25" fmla="*/ 457318 w 679128"/>
              <a:gd name="connsiteY25" fmla="*/ 167489 h 711100"/>
              <a:gd name="connsiteX26" fmla="*/ 475425 w 679128"/>
              <a:gd name="connsiteY26" fmla="*/ 185596 h 711100"/>
              <a:gd name="connsiteX27" fmla="*/ 489005 w 679128"/>
              <a:gd name="connsiteY27" fmla="*/ 212756 h 711100"/>
              <a:gd name="connsiteX28" fmla="*/ 498059 w 679128"/>
              <a:gd name="connsiteY28" fmla="*/ 221810 h 711100"/>
              <a:gd name="connsiteX29" fmla="*/ 516166 w 679128"/>
              <a:gd name="connsiteY29" fmla="*/ 244443 h 711100"/>
              <a:gd name="connsiteX30" fmla="*/ 534273 w 679128"/>
              <a:gd name="connsiteY30" fmla="*/ 276131 h 711100"/>
              <a:gd name="connsiteX31" fmla="*/ 547853 w 679128"/>
              <a:gd name="connsiteY31" fmla="*/ 285184 h 711100"/>
              <a:gd name="connsiteX32" fmla="*/ 584067 w 679128"/>
              <a:gd name="connsiteY32" fmla="*/ 393826 h 711100"/>
              <a:gd name="connsiteX33" fmla="*/ 593120 w 679128"/>
              <a:gd name="connsiteY33" fmla="*/ 420986 h 711100"/>
              <a:gd name="connsiteX34" fmla="*/ 597647 w 679128"/>
              <a:gd name="connsiteY34" fmla="*/ 434566 h 711100"/>
              <a:gd name="connsiteX35" fmla="*/ 606700 w 679128"/>
              <a:gd name="connsiteY35" fmla="*/ 443620 h 711100"/>
              <a:gd name="connsiteX36" fmla="*/ 620281 w 679128"/>
              <a:gd name="connsiteY36" fmla="*/ 466253 h 711100"/>
              <a:gd name="connsiteX37" fmla="*/ 633861 w 679128"/>
              <a:gd name="connsiteY37" fmla="*/ 488887 h 711100"/>
              <a:gd name="connsiteX38" fmla="*/ 638388 w 679128"/>
              <a:gd name="connsiteY38" fmla="*/ 502467 h 711100"/>
              <a:gd name="connsiteX39" fmla="*/ 656495 w 679128"/>
              <a:gd name="connsiteY39" fmla="*/ 520574 h 711100"/>
              <a:gd name="connsiteX40" fmla="*/ 661021 w 679128"/>
              <a:gd name="connsiteY40" fmla="*/ 547734 h 711100"/>
              <a:gd name="connsiteX41" fmla="*/ 665548 w 679128"/>
              <a:gd name="connsiteY41" fmla="*/ 561315 h 711100"/>
              <a:gd name="connsiteX42" fmla="*/ 670075 w 679128"/>
              <a:gd name="connsiteY42" fmla="*/ 611109 h 711100"/>
              <a:gd name="connsiteX43" fmla="*/ 679128 w 679128"/>
              <a:gd name="connsiteY43" fmla="*/ 642796 h 711100"/>
              <a:gd name="connsiteX44" fmla="*/ 674601 w 679128"/>
              <a:gd name="connsiteY44" fmla="*/ 665430 h 711100"/>
              <a:gd name="connsiteX45" fmla="*/ 661021 w 679128"/>
              <a:gd name="connsiteY45" fmla="*/ 669956 h 711100"/>
              <a:gd name="connsiteX46" fmla="*/ 638388 w 679128"/>
              <a:gd name="connsiteY46" fmla="*/ 674483 h 711100"/>
              <a:gd name="connsiteX47" fmla="*/ 624807 w 679128"/>
              <a:gd name="connsiteY47" fmla="*/ 697117 h 711100"/>
              <a:gd name="connsiteX48" fmla="*/ 611227 w 679128"/>
              <a:gd name="connsiteY48" fmla="*/ 701643 h 711100"/>
              <a:gd name="connsiteX49" fmla="*/ 602174 w 679128"/>
              <a:gd name="connsiteY49" fmla="*/ 710697 h 711100"/>
              <a:gd name="connsiteX50" fmla="*/ 570487 w 679128"/>
              <a:gd name="connsiteY50" fmla="*/ 706170 h 711100"/>
              <a:gd name="connsiteX51" fmla="*/ 561433 w 679128"/>
              <a:gd name="connsiteY51" fmla="*/ 692590 h 711100"/>
              <a:gd name="connsiteX52" fmla="*/ 552380 w 679128"/>
              <a:gd name="connsiteY52" fmla="*/ 683536 h 711100"/>
              <a:gd name="connsiteX53" fmla="*/ 543326 w 679128"/>
              <a:gd name="connsiteY53" fmla="*/ 669956 h 711100"/>
              <a:gd name="connsiteX54" fmla="*/ 529746 w 679128"/>
              <a:gd name="connsiteY54" fmla="*/ 665430 h 711100"/>
              <a:gd name="connsiteX55" fmla="*/ 525219 w 679128"/>
              <a:gd name="connsiteY55" fmla="*/ 651849 h 711100"/>
              <a:gd name="connsiteX56" fmla="*/ 498059 w 679128"/>
              <a:gd name="connsiteY56" fmla="*/ 606582 h 711100"/>
              <a:gd name="connsiteX57" fmla="*/ 489005 w 679128"/>
              <a:gd name="connsiteY57" fmla="*/ 579422 h 711100"/>
              <a:gd name="connsiteX58" fmla="*/ 452792 w 679128"/>
              <a:gd name="connsiteY58" fmla="*/ 583948 h 711100"/>
              <a:gd name="connsiteX59" fmla="*/ 448265 w 679128"/>
              <a:gd name="connsiteY59" fmla="*/ 597529 h 711100"/>
              <a:gd name="connsiteX60" fmla="*/ 412051 w 679128"/>
              <a:gd name="connsiteY60" fmla="*/ 602055 h 711100"/>
              <a:gd name="connsiteX61" fmla="*/ 389417 w 679128"/>
              <a:gd name="connsiteY61" fmla="*/ 606582 h 711100"/>
              <a:gd name="connsiteX62" fmla="*/ 303409 w 679128"/>
              <a:gd name="connsiteY62" fmla="*/ 597529 h 711100"/>
              <a:gd name="connsiteX63" fmla="*/ 289829 w 679128"/>
              <a:gd name="connsiteY63" fmla="*/ 593002 h 711100"/>
              <a:gd name="connsiteX64" fmla="*/ 208348 w 679128"/>
              <a:gd name="connsiteY64" fmla="*/ 570368 h 711100"/>
              <a:gd name="connsiteX65" fmla="*/ 199295 w 679128"/>
              <a:gd name="connsiteY65" fmla="*/ 556788 h 711100"/>
              <a:gd name="connsiteX66" fmla="*/ 194768 w 679128"/>
              <a:gd name="connsiteY66" fmla="*/ 538681 h 711100"/>
              <a:gd name="connsiteX67" fmla="*/ 185714 w 679128"/>
              <a:gd name="connsiteY67" fmla="*/ 529628 h 711100"/>
              <a:gd name="connsiteX68" fmla="*/ 176661 w 679128"/>
              <a:gd name="connsiteY68" fmla="*/ 516047 h 711100"/>
              <a:gd name="connsiteX69" fmla="*/ 149500 w 679128"/>
              <a:gd name="connsiteY69" fmla="*/ 506994 h 711100"/>
              <a:gd name="connsiteX70" fmla="*/ 140447 w 679128"/>
              <a:gd name="connsiteY70" fmla="*/ 497940 h 711100"/>
              <a:gd name="connsiteX71" fmla="*/ 126867 w 679128"/>
              <a:gd name="connsiteY71" fmla="*/ 488887 h 711100"/>
              <a:gd name="connsiteX72" fmla="*/ 117813 w 679128"/>
              <a:gd name="connsiteY72" fmla="*/ 457200 h 711100"/>
              <a:gd name="connsiteX73" fmla="*/ 104233 w 679128"/>
              <a:gd name="connsiteY73" fmla="*/ 425513 h 711100"/>
              <a:gd name="connsiteX74" fmla="*/ 86126 w 679128"/>
              <a:gd name="connsiteY74" fmla="*/ 389299 h 711100"/>
              <a:gd name="connsiteX75" fmla="*/ 81599 w 679128"/>
              <a:gd name="connsiteY75" fmla="*/ 375719 h 711100"/>
              <a:gd name="connsiteX76" fmla="*/ 72546 w 679128"/>
              <a:gd name="connsiteY76" fmla="*/ 330451 h 711100"/>
              <a:gd name="connsiteX77" fmla="*/ 63493 w 679128"/>
              <a:gd name="connsiteY77" fmla="*/ 316871 h 711100"/>
              <a:gd name="connsiteX78" fmla="*/ 54439 w 679128"/>
              <a:gd name="connsiteY78" fmla="*/ 289711 h 711100"/>
              <a:gd name="connsiteX79" fmla="*/ 45386 w 679128"/>
              <a:gd name="connsiteY79" fmla="*/ 276131 h 711100"/>
              <a:gd name="connsiteX80" fmla="*/ 31805 w 679128"/>
              <a:gd name="connsiteY80" fmla="*/ 230863 h 711100"/>
              <a:gd name="connsiteX81" fmla="*/ 27279 w 679128"/>
              <a:gd name="connsiteY81" fmla="*/ 203703 h 711100"/>
              <a:gd name="connsiteX82" fmla="*/ 22752 w 679128"/>
              <a:gd name="connsiteY82" fmla="*/ 190123 h 711100"/>
              <a:gd name="connsiteX83" fmla="*/ 13698 w 679128"/>
              <a:gd name="connsiteY83" fmla="*/ 176542 h 711100"/>
              <a:gd name="connsiteX84" fmla="*/ 118 w 679128"/>
              <a:gd name="connsiteY84" fmla="*/ 158435 h 71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679128" h="711100">
                <a:moveTo>
                  <a:pt x="118" y="158435"/>
                </a:moveTo>
                <a:cubicBezTo>
                  <a:pt x="1627" y="153154"/>
                  <a:pt x="14882" y="148790"/>
                  <a:pt x="22752" y="144855"/>
                </a:cubicBezTo>
                <a:cubicBezTo>
                  <a:pt x="33401" y="139531"/>
                  <a:pt x="54015" y="137066"/>
                  <a:pt x="63493" y="135802"/>
                </a:cubicBezTo>
                <a:cubicBezTo>
                  <a:pt x="77037" y="133996"/>
                  <a:pt x="90653" y="132784"/>
                  <a:pt x="104233" y="131275"/>
                </a:cubicBezTo>
                <a:cubicBezTo>
                  <a:pt x="107251" y="126748"/>
                  <a:pt x="109888" y="121943"/>
                  <a:pt x="113287" y="117695"/>
                </a:cubicBezTo>
                <a:cubicBezTo>
                  <a:pt x="115953" y="114362"/>
                  <a:pt x="120144" y="112301"/>
                  <a:pt x="122340" y="108641"/>
                </a:cubicBezTo>
                <a:cubicBezTo>
                  <a:pt x="132603" y="91535"/>
                  <a:pt x="118318" y="95843"/>
                  <a:pt x="140447" y="86008"/>
                </a:cubicBezTo>
                <a:cubicBezTo>
                  <a:pt x="149168" y="82132"/>
                  <a:pt x="159667" y="82248"/>
                  <a:pt x="167607" y="76954"/>
                </a:cubicBezTo>
                <a:lnTo>
                  <a:pt x="194768" y="58847"/>
                </a:lnTo>
                <a:lnTo>
                  <a:pt x="208348" y="49794"/>
                </a:lnTo>
                <a:cubicBezTo>
                  <a:pt x="209857" y="43758"/>
                  <a:pt x="208989" y="36545"/>
                  <a:pt x="212875" y="31687"/>
                </a:cubicBezTo>
                <a:cubicBezTo>
                  <a:pt x="215856" y="27961"/>
                  <a:pt x="222069" y="29040"/>
                  <a:pt x="226455" y="27160"/>
                </a:cubicBezTo>
                <a:cubicBezTo>
                  <a:pt x="273068" y="7183"/>
                  <a:pt x="209918" y="29654"/>
                  <a:pt x="271722" y="9053"/>
                </a:cubicBezTo>
                <a:lnTo>
                  <a:pt x="285302" y="4527"/>
                </a:lnTo>
                <a:lnTo>
                  <a:pt x="298883" y="0"/>
                </a:lnTo>
                <a:cubicBezTo>
                  <a:pt x="308802" y="14879"/>
                  <a:pt x="307778" y="10762"/>
                  <a:pt x="312463" y="27160"/>
                </a:cubicBezTo>
                <a:cubicBezTo>
                  <a:pt x="314172" y="33142"/>
                  <a:pt x="314208" y="39702"/>
                  <a:pt x="316990" y="45267"/>
                </a:cubicBezTo>
                <a:cubicBezTo>
                  <a:pt x="321962" y="55210"/>
                  <a:pt x="330329" y="55749"/>
                  <a:pt x="339623" y="58847"/>
                </a:cubicBezTo>
                <a:cubicBezTo>
                  <a:pt x="343647" y="74942"/>
                  <a:pt x="344679" y="86536"/>
                  <a:pt x="357730" y="99588"/>
                </a:cubicBezTo>
                <a:cubicBezTo>
                  <a:pt x="361104" y="102962"/>
                  <a:pt x="366783" y="102606"/>
                  <a:pt x="371310" y="104115"/>
                </a:cubicBezTo>
                <a:cubicBezTo>
                  <a:pt x="372609" y="98920"/>
                  <a:pt x="374363" y="78709"/>
                  <a:pt x="384891" y="76954"/>
                </a:cubicBezTo>
                <a:cubicBezTo>
                  <a:pt x="391028" y="75931"/>
                  <a:pt x="396962" y="79972"/>
                  <a:pt x="402998" y="81481"/>
                </a:cubicBezTo>
                <a:cubicBezTo>
                  <a:pt x="409033" y="86008"/>
                  <a:pt x="416092" y="89422"/>
                  <a:pt x="421104" y="95061"/>
                </a:cubicBezTo>
                <a:cubicBezTo>
                  <a:pt x="428333" y="103194"/>
                  <a:pt x="439211" y="122222"/>
                  <a:pt x="439211" y="122222"/>
                </a:cubicBezTo>
                <a:cubicBezTo>
                  <a:pt x="440662" y="128025"/>
                  <a:pt x="445017" y="147414"/>
                  <a:pt x="448265" y="153909"/>
                </a:cubicBezTo>
                <a:cubicBezTo>
                  <a:pt x="450698" y="158775"/>
                  <a:pt x="453778" y="163358"/>
                  <a:pt x="457318" y="167489"/>
                </a:cubicBezTo>
                <a:cubicBezTo>
                  <a:pt x="462873" y="173970"/>
                  <a:pt x="475425" y="185596"/>
                  <a:pt x="475425" y="185596"/>
                </a:cubicBezTo>
                <a:cubicBezTo>
                  <a:pt x="480206" y="199938"/>
                  <a:pt x="478977" y="200221"/>
                  <a:pt x="489005" y="212756"/>
                </a:cubicBezTo>
                <a:cubicBezTo>
                  <a:pt x="491671" y="216089"/>
                  <a:pt x="495393" y="218477"/>
                  <a:pt x="498059" y="221810"/>
                </a:cubicBezTo>
                <a:cubicBezTo>
                  <a:pt x="520896" y="250356"/>
                  <a:pt x="494309" y="222588"/>
                  <a:pt x="516166" y="244443"/>
                </a:cubicBezTo>
                <a:cubicBezTo>
                  <a:pt x="521345" y="259981"/>
                  <a:pt x="520571" y="262429"/>
                  <a:pt x="534273" y="276131"/>
                </a:cubicBezTo>
                <a:cubicBezTo>
                  <a:pt x="538120" y="279978"/>
                  <a:pt x="543326" y="282166"/>
                  <a:pt x="547853" y="285184"/>
                </a:cubicBezTo>
                <a:lnTo>
                  <a:pt x="584067" y="393826"/>
                </a:lnTo>
                <a:lnTo>
                  <a:pt x="593120" y="420986"/>
                </a:lnTo>
                <a:cubicBezTo>
                  <a:pt x="594629" y="425513"/>
                  <a:pt x="594273" y="431192"/>
                  <a:pt x="597647" y="434566"/>
                </a:cubicBezTo>
                <a:lnTo>
                  <a:pt x="606700" y="443620"/>
                </a:lnTo>
                <a:cubicBezTo>
                  <a:pt x="619526" y="482096"/>
                  <a:pt x="601637" y="435180"/>
                  <a:pt x="620281" y="466253"/>
                </a:cubicBezTo>
                <a:cubicBezTo>
                  <a:pt x="637912" y="495638"/>
                  <a:pt x="610918" y="465944"/>
                  <a:pt x="633861" y="488887"/>
                </a:cubicBezTo>
                <a:cubicBezTo>
                  <a:pt x="635370" y="493414"/>
                  <a:pt x="635615" y="498584"/>
                  <a:pt x="638388" y="502467"/>
                </a:cubicBezTo>
                <a:cubicBezTo>
                  <a:pt x="643349" y="509413"/>
                  <a:pt x="656495" y="520574"/>
                  <a:pt x="656495" y="520574"/>
                </a:cubicBezTo>
                <a:cubicBezTo>
                  <a:pt x="658004" y="529627"/>
                  <a:pt x="659030" y="538774"/>
                  <a:pt x="661021" y="547734"/>
                </a:cubicBezTo>
                <a:cubicBezTo>
                  <a:pt x="662056" y="552392"/>
                  <a:pt x="664873" y="556591"/>
                  <a:pt x="665548" y="561315"/>
                </a:cubicBezTo>
                <a:cubicBezTo>
                  <a:pt x="667905" y="577814"/>
                  <a:pt x="667872" y="594589"/>
                  <a:pt x="670075" y="611109"/>
                </a:cubicBezTo>
                <a:cubicBezTo>
                  <a:pt x="671339" y="620588"/>
                  <a:pt x="676023" y="633481"/>
                  <a:pt x="679128" y="642796"/>
                </a:cubicBezTo>
                <a:cubicBezTo>
                  <a:pt x="677619" y="650341"/>
                  <a:pt x="678869" y="659028"/>
                  <a:pt x="674601" y="665430"/>
                </a:cubicBezTo>
                <a:cubicBezTo>
                  <a:pt x="671954" y="669400"/>
                  <a:pt x="665650" y="668799"/>
                  <a:pt x="661021" y="669956"/>
                </a:cubicBezTo>
                <a:cubicBezTo>
                  <a:pt x="653557" y="671822"/>
                  <a:pt x="645932" y="672974"/>
                  <a:pt x="638388" y="674483"/>
                </a:cubicBezTo>
                <a:cubicBezTo>
                  <a:pt x="634827" y="685165"/>
                  <a:pt x="635163" y="690903"/>
                  <a:pt x="624807" y="697117"/>
                </a:cubicBezTo>
                <a:cubicBezTo>
                  <a:pt x="620715" y="699572"/>
                  <a:pt x="615754" y="700134"/>
                  <a:pt x="611227" y="701643"/>
                </a:cubicBezTo>
                <a:cubicBezTo>
                  <a:pt x="608209" y="704661"/>
                  <a:pt x="606416" y="710226"/>
                  <a:pt x="602174" y="710697"/>
                </a:cubicBezTo>
                <a:cubicBezTo>
                  <a:pt x="591570" y="711875"/>
                  <a:pt x="580237" y="710503"/>
                  <a:pt x="570487" y="706170"/>
                </a:cubicBezTo>
                <a:cubicBezTo>
                  <a:pt x="565515" y="703960"/>
                  <a:pt x="564832" y="696838"/>
                  <a:pt x="561433" y="692590"/>
                </a:cubicBezTo>
                <a:cubicBezTo>
                  <a:pt x="558767" y="689257"/>
                  <a:pt x="555046" y="686869"/>
                  <a:pt x="552380" y="683536"/>
                </a:cubicBezTo>
                <a:cubicBezTo>
                  <a:pt x="548981" y="679288"/>
                  <a:pt x="547574" y="673355"/>
                  <a:pt x="543326" y="669956"/>
                </a:cubicBezTo>
                <a:cubicBezTo>
                  <a:pt x="539600" y="666975"/>
                  <a:pt x="534273" y="666939"/>
                  <a:pt x="529746" y="665430"/>
                </a:cubicBezTo>
                <a:cubicBezTo>
                  <a:pt x="528237" y="660903"/>
                  <a:pt x="527536" y="656020"/>
                  <a:pt x="525219" y="651849"/>
                </a:cubicBezTo>
                <a:cubicBezTo>
                  <a:pt x="510031" y="624510"/>
                  <a:pt x="507846" y="631050"/>
                  <a:pt x="498059" y="606582"/>
                </a:cubicBezTo>
                <a:cubicBezTo>
                  <a:pt x="494515" y="597721"/>
                  <a:pt x="489005" y="579422"/>
                  <a:pt x="489005" y="579422"/>
                </a:cubicBezTo>
                <a:cubicBezTo>
                  <a:pt x="476934" y="580931"/>
                  <a:pt x="463908" y="579007"/>
                  <a:pt x="452792" y="583948"/>
                </a:cubicBezTo>
                <a:cubicBezTo>
                  <a:pt x="448431" y="585886"/>
                  <a:pt x="452626" y="595591"/>
                  <a:pt x="448265" y="597529"/>
                </a:cubicBezTo>
                <a:cubicBezTo>
                  <a:pt x="437148" y="602470"/>
                  <a:pt x="424075" y="600205"/>
                  <a:pt x="412051" y="602055"/>
                </a:cubicBezTo>
                <a:cubicBezTo>
                  <a:pt x="404446" y="603225"/>
                  <a:pt x="396962" y="605073"/>
                  <a:pt x="389417" y="606582"/>
                </a:cubicBezTo>
                <a:cubicBezTo>
                  <a:pt x="359599" y="604288"/>
                  <a:pt x="332163" y="603918"/>
                  <a:pt x="303409" y="597529"/>
                </a:cubicBezTo>
                <a:cubicBezTo>
                  <a:pt x="298751" y="596494"/>
                  <a:pt x="294356" y="594511"/>
                  <a:pt x="289829" y="593002"/>
                </a:cubicBezTo>
                <a:cubicBezTo>
                  <a:pt x="256747" y="559920"/>
                  <a:pt x="280236" y="575503"/>
                  <a:pt x="208348" y="570368"/>
                </a:cubicBezTo>
                <a:cubicBezTo>
                  <a:pt x="205330" y="565841"/>
                  <a:pt x="201438" y="561788"/>
                  <a:pt x="199295" y="556788"/>
                </a:cubicBezTo>
                <a:cubicBezTo>
                  <a:pt x="196844" y="551070"/>
                  <a:pt x="197550" y="544246"/>
                  <a:pt x="194768" y="538681"/>
                </a:cubicBezTo>
                <a:cubicBezTo>
                  <a:pt x="192859" y="534864"/>
                  <a:pt x="188380" y="532961"/>
                  <a:pt x="185714" y="529628"/>
                </a:cubicBezTo>
                <a:cubicBezTo>
                  <a:pt x="182315" y="525380"/>
                  <a:pt x="181275" y="518931"/>
                  <a:pt x="176661" y="516047"/>
                </a:cubicBezTo>
                <a:cubicBezTo>
                  <a:pt x="168568" y="510989"/>
                  <a:pt x="149500" y="506994"/>
                  <a:pt x="149500" y="506994"/>
                </a:cubicBezTo>
                <a:cubicBezTo>
                  <a:pt x="146482" y="503976"/>
                  <a:pt x="143780" y="500606"/>
                  <a:pt x="140447" y="497940"/>
                </a:cubicBezTo>
                <a:cubicBezTo>
                  <a:pt x="136199" y="494541"/>
                  <a:pt x="130266" y="493135"/>
                  <a:pt x="126867" y="488887"/>
                </a:cubicBezTo>
                <a:cubicBezTo>
                  <a:pt x="124455" y="485872"/>
                  <a:pt x="118175" y="458465"/>
                  <a:pt x="117813" y="457200"/>
                </a:cubicBezTo>
                <a:cubicBezTo>
                  <a:pt x="110525" y="431691"/>
                  <a:pt x="116310" y="455705"/>
                  <a:pt x="104233" y="425513"/>
                </a:cubicBezTo>
                <a:cubicBezTo>
                  <a:pt x="90362" y="390835"/>
                  <a:pt x="103480" y="406651"/>
                  <a:pt x="86126" y="389299"/>
                </a:cubicBezTo>
                <a:cubicBezTo>
                  <a:pt x="84617" y="384772"/>
                  <a:pt x="82535" y="380398"/>
                  <a:pt x="81599" y="375719"/>
                </a:cubicBezTo>
                <a:cubicBezTo>
                  <a:pt x="78818" y="361812"/>
                  <a:pt x="79365" y="344089"/>
                  <a:pt x="72546" y="330451"/>
                </a:cubicBezTo>
                <a:cubicBezTo>
                  <a:pt x="70113" y="325585"/>
                  <a:pt x="65703" y="321842"/>
                  <a:pt x="63493" y="316871"/>
                </a:cubicBezTo>
                <a:cubicBezTo>
                  <a:pt x="59617" y="308150"/>
                  <a:pt x="59732" y="297651"/>
                  <a:pt x="54439" y="289711"/>
                </a:cubicBezTo>
                <a:cubicBezTo>
                  <a:pt x="51421" y="285184"/>
                  <a:pt x="47596" y="281102"/>
                  <a:pt x="45386" y="276131"/>
                </a:cubicBezTo>
                <a:cubicBezTo>
                  <a:pt x="41187" y="266684"/>
                  <a:pt x="34199" y="242833"/>
                  <a:pt x="31805" y="230863"/>
                </a:cubicBezTo>
                <a:cubicBezTo>
                  <a:pt x="30005" y="221863"/>
                  <a:pt x="29270" y="212663"/>
                  <a:pt x="27279" y="203703"/>
                </a:cubicBezTo>
                <a:cubicBezTo>
                  <a:pt x="26244" y="199045"/>
                  <a:pt x="24886" y="194391"/>
                  <a:pt x="22752" y="190123"/>
                </a:cubicBezTo>
                <a:cubicBezTo>
                  <a:pt x="20319" y="185257"/>
                  <a:pt x="15193" y="181773"/>
                  <a:pt x="13698" y="176542"/>
                </a:cubicBezTo>
                <a:cubicBezTo>
                  <a:pt x="12040" y="170739"/>
                  <a:pt x="-1391" y="163716"/>
                  <a:pt x="118" y="158435"/>
                </a:cubicBezTo>
                <a:close/>
              </a:path>
            </a:pathLst>
          </a:custGeom>
          <a:noFill/>
          <a:ln>
            <a:solidFill>
              <a:srgbClr val="517D21"/>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907660" y="1039390"/>
            <a:ext cx="1325552" cy="592069"/>
          </a:xfrm>
          <a:custGeom>
            <a:avLst/>
            <a:gdLst>
              <a:gd name="connsiteX0" fmla="*/ 42760 w 1325552"/>
              <a:gd name="connsiteY0" fmla="*/ 0 h 592069"/>
              <a:gd name="connsiteX1" fmla="*/ 32893 w 1325552"/>
              <a:gd name="connsiteY1" fmla="*/ 16446 h 592069"/>
              <a:gd name="connsiteX2" fmla="*/ 19736 w 1325552"/>
              <a:gd name="connsiteY2" fmla="*/ 32892 h 592069"/>
              <a:gd name="connsiteX3" fmla="*/ 9868 w 1325552"/>
              <a:gd name="connsiteY3" fmla="*/ 52627 h 592069"/>
              <a:gd name="connsiteX4" fmla="*/ 6579 w 1325552"/>
              <a:gd name="connsiteY4" fmla="*/ 65784 h 592069"/>
              <a:gd name="connsiteX5" fmla="*/ 0 w 1325552"/>
              <a:gd name="connsiteY5" fmla="*/ 85519 h 592069"/>
              <a:gd name="connsiteX6" fmla="*/ 16446 w 1325552"/>
              <a:gd name="connsiteY6" fmla="*/ 95387 h 592069"/>
              <a:gd name="connsiteX7" fmla="*/ 26314 w 1325552"/>
              <a:gd name="connsiteY7" fmla="*/ 101965 h 592069"/>
              <a:gd name="connsiteX8" fmla="*/ 49339 w 1325552"/>
              <a:gd name="connsiteY8" fmla="*/ 108544 h 592069"/>
              <a:gd name="connsiteX9" fmla="*/ 69074 w 1325552"/>
              <a:gd name="connsiteY9" fmla="*/ 115122 h 592069"/>
              <a:gd name="connsiteX10" fmla="*/ 82231 w 1325552"/>
              <a:gd name="connsiteY10" fmla="*/ 131568 h 592069"/>
              <a:gd name="connsiteX11" fmla="*/ 101966 w 1325552"/>
              <a:gd name="connsiteY11" fmla="*/ 138147 h 592069"/>
              <a:gd name="connsiteX12" fmla="*/ 134858 w 1325552"/>
              <a:gd name="connsiteY12" fmla="*/ 148014 h 592069"/>
              <a:gd name="connsiteX13" fmla="*/ 151304 w 1325552"/>
              <a:gd name="connsiteY13" fmla="*/ 161171 h 592069"/>
              <a:gd name="connsiteX14" fmla="*/ 164461 w 1325552"/>
              <a:gd name="connsiteY14" fmla="*/ 164460 h 592069"/>
              <a:gd name="connsiteX15" fmla="*/ 187485 w 1325552"/>
              <a:gd name="connsiteY15" fmla="*/ 180906 h 592069"/>
              <a:gd name="connsiteX16" fmla="*/ 203931 w 1325552"/>
              <a:gd name="connsiteY16" fmla="*/ 190774 h 592069"/>
              <a:gd name="connsiteX17" fmla="*/ 220377 w 1325552"/>
              <a:gd name="connsiteY17" fmla="*/ 200642 h 592069"/>
              <a:gd name="connsiteX18" fmla="*/ 226956 w 1325552"/>
              <a:gd name="connsiteY18" fmla="*/ 207220 h 592069"/>
              <a:gd name="connsiteX19" fmla="*/ 246691 w 1325552"/>
              <a:gd name="connsiteY19" fmla="*/ 213798 h 592069"/>
              <a:gd name="connsiteX20" fmla="*/ 273005 w 1325552"/>
              <a:gd name="connsiteY20" fmla="*/ 223666 h 592069"/>
              <a:gd name="connsiteX21" fmla="*/ 279583 w 1325552"/>
              <a:gd name="connsiteY21" fmla="*/ 230245 h 592069"/>
              <a:gd name="connsiteX22" fmla="*/ 299318 w 1325552"/>
              <a:gd name="connsiteY22" fmla="*/ 236823 h 592069"/>
              <a:gd name="connsiteX23" fmla="*/ 319054 w 1325552"/>
              <a:gd name="connsiteY23" fmla="*/ 246691 h 592069"/>
              <a:gd name="connsiteX24" fmla="*/ 328921 w 1325552"/>
              <a:gd name="connsiteY24" fmla="*/ 253269 h 592069"/>
              <a:gd name="connsiteX25" fmla="*/ 351946 w 1325552"/>
              <a:gd name="connsiteY25" fmla="*/ 259847 h 592069"/>
              <a:gd name="connsiteX26" fmla="*/ 361813 w 1325552"/>
              <a:gd name="connsiteY26" fmla="*/ 263137 h 592069"/>
              <a:gd name="connsiteX27" fmla="*/ 378259 w 1325552"/>
              <a:gd name="connsiteY27" fmla="*/ 266426 h 592069"/>
              <a:gd name="connsiteX28" fmla="*/ 397995 w 1325552"/>
              <a:gd name="connsiteY28" fmla="*/ 276293 h 592069"/>
              <a:gd name="connsiteX29" fmla="*/ 404573 w 1325552"/>
              <a:gd name="connsiteY29" fmla="*/ 282872 h 592069"/>
              <a:gd name="connsiteX30" fmla="*/ 450622 w 1325552"/>
              <a:gd name="connsiteY30" fmla="*/ 289450 h 592069"/>
              <a:gd name="connsiteX31" fmla="*/ 460490 w 1325552"/>
              <a:gd name="connsiteY31" fmla="*/ 292739 h 592069"/>
              <a:gd name="connsiteX32" fmla="*/ 467068 w 1325552"/>
              <a:gd name="connsiteY32" fmla="*/ 299318 h 592069"/>
              <a:gd name="connsiteX33" fmla="*/ 503249 w 1325552"/>
              <a:gd name="connsiteY33" fmla="*/ 309186 h 592069"/>
              <a:gd name="connsiteX34" fmla="*/ 513117 w 1325552"/>
              <a:gd name="connsiteY34" fmla="*/ 315764 h 592069"/>
              <a:gd name="connsiteX35" fmla="*/ 555877 w 1325552"/>
              <a:gd name="connsiteY35" fmla="*/ 332210 h 592069"/>
              <a:gd name="connsiteX36" fmla="*/ 582190 w 1325552"/>
              <a:gd name="connsiteY36" fmla="*/ 335499 h 592069"/>
              <a:gd name="connsiteX37" fmla="*/ 608504 w 1325552"/>
              <a:gd name="connsiteY37" fmla="*/ 348656 h 592069"/>
              <a:gd name="connsiteX38" fmla="*/ 618372 w 1325552"/>
              <a:gd name="connsiteY38" fmla="*/ 355234 h 592069"/>
              <a:gd name="connsiteX39" fmla="*/ 651264 w 1325552"/>
              <a:gd name="connsiteY39" fmla="*/ 365102 h 592069"/>
              <a:gd name="connsiteX40" fmla="*/ 664421 w 1325552"/>
              <a:gd name="connsiteY40" fmla="*/ 371681 h 592069"/>
              <a:gd name="connsiteX41" fmla="*/ 684156 w 1325552"/>
              <a:gd name="connsiteY41" fmla="*/ 378259 h 592069"/>
              <a:gd name="connsiteX42" fmla="*/ 694023 w 1325552"/>
              <a:gd name="connsiteY42" fmla="*/ 384837 h 592069"/>
              <a:gd name="connsiteX43" fmla="*/ 723626 w 1325552"/>
              <a:gd name="connsiteY43" fmla="*/ 394705 h 592069"/>
              <a:gd name="connsiteX44" fmla="*/ 733494 w 1325552"/>
              <a:gd name="connsiteY44" fmla="*/ 397994 h 592069"/>
              <a:gd name="connsiteX45" fmla="*/ 759808 w 1325552"/>
              <a:gd name="connsiteY45" fmla="*/ 404573 h 592069"/>
              <a:gd name="connsiteX46" fmla="*/ 789411 w 1325552"/>
              <a:gd name="connsiteY46" fmla="*/ 411151 h 592069"/>
              <a:gd name="connsiteX47" fmla="*/ 812435 w 1325552"/>
              <a:gd name="connsiteY47" fmla="*/ 417729 h 592069"/>
              <a:gd name="connsiteX48" fmla="*/ 842038 w 1325552"/>
              <a:gd name="connsiteY48" fmla="*/ 427597 h 592069"/>
              <a:gd name="connsiteX49" fmla="*/ 871641 w 1325552"/>
              <a:gd name="connsiteY49" fmla="*/ 437465 h 592069"/>
              <a:gd name="connsiteX50" fmla="*/ 881508 w 1325552"/>
              <a:gd name="connsiteY50" fmla="*/ 440754 h 592069"/>
              <a:gd name="connsiteX51" fmla="*/ 937425 w 1325552"/>
              <a:gd name="connsiteY51" fmla="*/ 450622 h 592069"/>
              <a:gd name="connsiteX52" fmla="*/ 947293 w 1325552"/>
              <a:gd name="connsiteY52" fmla="*/ 453911 h 592069"/>
              <a:gd name="connsiteX53" fmla="*/ 960449 w 1325552"/>
              <a:gd name="connsiteY53" fmla="*/ 457200 h 592069"/>
              <a:gd name="connsiteX54" fmla="*/ 967028 w 1325552"/>
              <a:gd name="connsiteY54" fmla="*/ 463778 h 592069"/>
              <a:gd name="connsiteX55" fmla="*/ 1003209 w 1325552"/>
              <a:gd name="connsiteY55" fmla="*/ 473646 h 592069"/>
              <a:gd name="connsiteX56" fmla="*/ 1022944 w 1325552"/>
              <a:gd name="connsiteY56" fmla="*/ 483514 h 592069"/>
              <a:gd name="connsiteX57" fmla="*/ 1032812 w 1325552"/>
              <a:gd name="connsiteY57" fmla="*/ 490092 h 592069"/>
              <a:gd name="connsiteX58" fmla="*/ 1062415 w 1325552"/>
              <a:gd name="connsiteY58" fmla="*/ 496670 h 592069"/>
              <a:gd name="connsiteX59" fmla="*/ 1072282 w 1325552"/>
              <a:gd name="connsiteY59" fmla="*/ 503249 h 592069"/>
              <a:gd name="connsiteX60" fmla="*/ 1082150 w 1325552"/>
              <a:gd name="connsiteY60" fmla="*/ 506538 h 592069"/>
              <a:gd name="connsiteX61" fmla="*/ 1098596 w 1325552"/>
              <a:gd name="connsiteY61" fmla="*/ 513116 h 592069"/>
              <a:gd name="connsiteX62" fmla="*/ 1118331 w 1325552"/>
              <a:gd name="connsiteY62" fmla="*/ 519695 h 592069"/>
              <a:gd name="connsiteX63" fmla="*/ 1124910 w 1325552"/>
              <a:gd name="connsiteY63" fmla="*/ 526273 h 592069"/>
              <a:gd name="connsiteX64" fmla="*/ 1167669 w 1325552"/>
              <a:gd name="connsiteY64" fmla="*/ 532852 h 592069"/>
              <a:gd name="connsiteX65" fmla="*/ 1210429 w 1325552"/>
              <a:gd name="connsiteY65" fmla="*/ 539430 h 592069"/>
              <a:gd name="connsiteX66" fmla="*/ 1223586 w 1325552"/>
              <a:gd name="connsiteY66" fmla="*/ 542719 h 592069"/>
              <a:gd name="connsiteX67" fmla="*/ 1233454 w 1325552"/>
              <a:gd name="connsiteY67" fmla="*/ 549298 h 592069"/>
              <a:gd name="connsiteX68" fmla="*/ 1266346 w 1325552"/>
              <a:gd name="connsiteY68" fmla="*/ 559165 h 592069"/>
              <a:gd name="connsiteX69" fmla="*/ 1276213 w 1325552"/>
              <a:gd name="connsiteY69" fmla="*/ 562455 h 592069"/>
              <a:gd name="connsiteX70" fmla="*/ 1279503 w 1325552"/>
              <a:gd name="connsiteY70" fmla="*/ 572322 h 592069"/>
              <a:gd name="connsiteX71" fmla="*/ 1312395 w 1325552"/>
              <a:gd name="connsiteY71" fmla="*/ 582190 h 592069"/>
              <a:gd name="connsiteX72" fmla="*/ 1325552 w 1325552"/>
              <a:gd name="connsiteY72" fmla="*/ 592057 h 59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325552" h="592069">
                <a:moveTo>
                  <a:pt x="42760" y="0"/>
                </a:moveTo>
                <a:cubicBezTo>
                  <a:pt x="39471" y="5482"/>
                  <a:pt x="36609" y="11244"/>
                  <a:pt x="32893" y="16446"/>
                </a:cubicBezTo>
                <a:cubicBezTo>
                  <a:pt x="22690" y="30730"/>
                  <a:pt x="29090" y="14183"/>
                  <a:pt x="19736" y="32892"/>
                </a:cubicBezTo>
                <a:cubicBezTo>
                  <a:pt x="6121" y="60122"/>
                  <a:pt x="28715" y="24356"/>
                  <a:pt x="9868" y="52627"/>
                </a:cubicBezTo>
                <a:cubicBezTo>
                  <a:pt x="8772" y="57013"/>
                  <a:pt x="7878" y="61454"/>
                  <a:pt x="6579" y="65784"/>
                </a:cubicBezTo>
                <a:cubicBezTo>
                  <a:pt x="4586" y="72426"/>
                  <a:pt x="0" y="85519"/>
                  <a:pt x="0" y="85519"/>
                </a:cubicBezTo>
                <a:cubicBezTo>
                  <a:pt x="12849" y="98368"/>
                  <a:pt x="-632" y="86848"/>
                  <a:pt x="16446" y="95387"/>
                </a:cubicBezTo>
                <a:cubicBezTo>
                  <a:pt x="19982" y="97155"/>
                  <a:pt x="22778" y="100197"/>
                  <a:pt x="26314" y="101965"/>
                </a:cubicBezTo>
                <a:cubicBezTo>
                  <a:pt x="31847" y="104731"/>
                  <a:pt x="44061" y="106961"/>
                  <a:pt x="49339" y="108544"/>
                </a:cubicBezTo>
                <a:cubicBezTo>
                  <a:pt x="55981" y="110536"/>
                  <a:pt x="69074" y="115122"/>
                  <a:pt x="69074" y="115122"/>
                </a:cubicBezTo>
                <a:cubicBezTo>
                  <a:pt x="71400" y="118611"/>
                  <a:pt x="77542" y="129223"/>
                  <a:pt x="82231" y="131568"/>
                </a:cubicBezTo>
                <a:cubicBezTo>
                  <a:pt x="88433" y="134669"/>
                  <a:pt x="95388" y="135954"/>
                  <a:pt x="101966" y="138147"/>
                </a:cubicBezTo>
                <a:cubicBezTo>
                  <a:pt x="119390" y="143955"/>
                  <a:pt x="108538" y="140494"/>
                  <a:pt x="134858" y="148014"/>
                </a:cubicBezTo>
                <a:cubicBezTo>
                  <a:pt x="140164" y="153321"/>
                  <a:pt x="144040" y="158058"/>
                  <a:pt x="151304" y="161171"/>
                </a:cubicBezTo>
                <a:cubicBezTo>
                  <a:pt x="155459" y="162952"/>
                  <a:pt x="160075" y="163364"/>
                  <a:pt x="164461" y="164460"/>
                </a:cubicBezTo>
                <a:cubicBezTo>
                  <a:pt x="180069" y="180068"/>
                  <a:pt x="171734" y="175656"/>
                  <a:pt x="187485" y="180906"/>
                </a:cubicBezTo>
                <a:cubicBezTo>
                  <a:pt x="204153" y="197574"/>
                  <a:pt x="182584" y="177967"/>
                  <a:pt x="203931" y="190774"/>
                </a:cubicBezTo>
                <a:cubicBezTo>
                  <a:pt x="226511" y="204321"/>
                  <a:pt x="192420" y="191320"/>
                  <a:pt x="220377" y="200642"/>
                </a:cubicBezTo>
                <a:cubicBezTo>
                  <a:pt x="222570" y="202835"/>
                  <a:pt x="224182" y="205833"/>
                  <a:pt x="226956" y="207220"/>
                </a:cubicBezTo>
                <a:cubicBezTo>
                  <a:pt x="233158" y="210321"/>
                  <a:pt x="246691" y="213798"/>
                  <a:pt x="246691" y="213798"/>
                </a:cubicBezTo>
                <a:cubicBezTo>
                  <a:pt x="275008" y="232677"/>
                  <a:pt x="233170" y="206593"/>
                  <a:pt x="273005" y="223666"/>
                </a:cubicBezTo>
                <a:cubicBezTo>
                  <a:pt x="275855" y="224888"/>
                  <a:pt x="276809" y="228858"/>
                  <a:pt x="279583" y="230245"/>
                </a:cubicBezTo>
                <a:cubicBezTo>
                  <a:pt x="285785" y="233346"/>
                  <a:pt x="299318" y="236823"/>
                  <a:pt x="299318" y="236823"/>
                </a:cubicBezTo>
                <a:cubicBezTo>
                  <a:pt x="312560" y="250063"/>
                  <a:pt x="297836" y="237597"/>
                  <a:pt x="319054" y="246691"/>
                </a:cubicBezTo>
                <a:cubicBezTo>
                  <a:pt x="322687" y="248248"/>
                  <a:pt x="325385" y="251501"/>
                  <a:pt x="328921" y="253269"/>
                </a:cubicBezTo>
                <a:cubicBezTo>
                  <a:pt x="334179" y="255898"/>
                  <a:pt x="347028" y="258442"/>
                  <a:pt x="351946" y="259847"/>
                </a:cubicBezTo>
                <a:cubicBezTo>
                  <a:pt x="355280" y="260800"/>
                  <a:pt x="358450" y="262296"/>
                  <a:pt x="361813" y="263137"/>
                </a:cubicBezTo>
                <a:cubicBezTo>
                  <a:pt x="367237" y="264493"/>
                  <a:pt x="372835" y="265070"/>
                  <a:pt x="378259" y="266426"/>
                </a:cubicBezTo>
                <a:cubicBezTo>
                  <a:pt x="387101" y="268636"/>
                  <a:pt x="390687" y="270447"/>
                  <a:pt x="397995" y="276293"/>
                </a:cubicBezTo>
                <a:cubicBezTo>
                  <a:pt x="400417" y="278230"/>
                  <a:pt x="401914" y="281276"/>
                  <a:pt x="404573" y="282872"/>
                </a:cubicBezTo>
                <a:cubicBezTo>
                  <a:pt x="414741" y="288973"/>
                  <a:pt x="450067" y="289400"/>
                  <a:pt x="450622" y="289450"/>
                </a:cubicBezTo>
                <a:cubicBezTo>
                  <a:pt x="453911" y="290546"/>
                  <a:pt x="457517" y="290955"/>
                  <a:pt x="460490" y="292739"/>
                </a:cubicBezTo>
                <a:cubicBezTo>
                  <a:pt x="463149" y="294335"/>
                  <a:pt x="464218" y="298096"/>
                  <a:pt x="467068" y="299318"/>
                </a:cubicBezTo>
                <a:cubicBezTo>
                  <a:pt x="484378" y="306737"/>
                  <a:pt x="485573" y="297403"/>
                  <a:pt x="503249" y="309186"/>
                </a:cubicBezTo>
                <a:cubicBezTo>
                  <a:pt x="506538" y="311379"/>
                  <a:pt x="509685" y="313803"/>
                  <a:pt x="513117" y="315764"/>
                </a:cubicBezTo>
                <a:cubicBezTo>
                  <a:pt x="526094" y="323179"/>
                  <a:pt x="541740" y="328884"/>
                  <a:pt x="555877" y="332210"/>
                </a:cubicBezTo>
                <a:cubicBezTo>
                  <a:pt x="564481" y="334235"/>
                  <a:pt x="573419" y="334403"/>
                  <a:pt x="582190" y="335499"/>
                </a:cubicBezTo>
                <a:cubicBezTo>
                  <a:pt x="603811" y="357120"/>
                  <a:pt x="563158" y="318428"/>
                  <a:pt x="608504" y="348656"/>
                </a:cubicBezTo>
                <a:cubicBezTo>
                  <a:pt x="611793" y="350849"/>
                  <a:pt x="614836" y="353466"/>
                  <a:pt x="618372" y="355234"/>
                </a:cubicBezTo>
                <a:cubicBezTo>
                  <a:pt x="632799" y="362448"/>
                  <a:pt x="635854" y="362020"/>
                  <a:pt x="651264" y="365102"/>
                </a:cubicBezTo>
                <a:cubicBezTo>
                  <a:pt x="655650" y="367295"/>
                  <a:pt x="659868" y="369860"/>
                  <a:pt x="664421" y="371681"/>
                </a:cubicBezTo>
                <a:cubicBezTo>
                  <a:pt x="670859" y="374256"/>
                  <a:pt x="684156" y="378259"/>
                  <a:pt x="684156" y="378259"/>
                </a:cubicBezTo>
                <a:cubicBezTo>
                  <a:pt x="687445" y="380452"/>
                  <a:pt x="690411" y="383232"/>
                  <a:pt x="694023" y="384837"/>
                </a:cubicBezTo>
                <a:cubicBezTo>
                  <a:pt x="694025" y="384838"/>
                  <a:pt x="718691" y="393060"/>
                  <a:pt x="723626" y="394705"/>
                </a:cubicBezTo>
                <a:cubicBezTo>
                  <a:pt x="726915" y="395801"/>
                  <a:pt x="730130" y="397153"/>
                  <a:pt x="733494" y="397994"/>
                </a:cubicBezTo>
                <a:cubicBezTo>
                  <a:pt x="742265" y="400187"/>
                  <a:pt x="751231" y="401714"/>
                  <a:pt x="759808" y="404573"/>
                </a:cubicBezTo>
                <a:cubicBezTo>
                  <a:pt x="776002" y="409971"/>
                  <a:pt x="766255" y="407292"/>
                  <a:pt x="789411" y="411151"/>
                </a:cubicBezTo>
                <a:cubicBezTo>
                  <a:pt x="822590" y="422211"/>
                  <a:pt x="771109" y="405331"/>
                  <a:pt x="812435" y="417729"/>
                </a:cubicBezTo>
                <a:cubicBezTo>
                  <a:pt x="822398" y="420718"/>
                  <a:pt x="832170" y="424308"/>
                  <a:pt x="842038" y="427597"/>
                </a:cubicBezTo>
                <a:lnTo>
                  <a:pt x="871641" y="437465"/>
                </a:lnTo>
                <a:cubicBezTo>
                  <a:pt x="874930" y="438561"/>
                  <a:pt x="878108" y="440074"/>
                  <a:pt x="881508" y="440754"/>
                </a:cubicBezTo>
                <a:cubicBezTo>
                  <a:pt x="922002" y="448852"/>
                  <a:pt x="903331" y="445750"/>
                  <a:pt x="937425" y="450622"/>
                </a:cubicBezTo>
                <a:cubicBezTo>
                  <a:pt x="940714" y="451718"/>
                  <a:pt x="943959" y="452959"/>
                  <a:pt x="947293" y="453911"/>
                </a:cubicBezTo>
                <a:cubicBezTo>
                  <a:pt x="951639" y="455153"/>
                  <a:pt x="956406" y="455179"/>
                  <a:pt x="960449" y="457200"/>
                </a:cubicBezTo>
                <a:cubicBezTo>
                  <a:pt x="963223" y="458587"/>
                  <a:pt x="964178" y="462556"/>
                  <a:pt x="967028" y="463778"/>
                </a:cubicBezTo>
                <a:cubicBezTo>
                  <a:pt x="984325" y="471191"/>
                  <a:pt x="985548" y="461873"/>
                  <a:pt x="1003209" y="473646"/>
                </a:cubicBezTo>
                <a:cubicBezTo>
                  <a:pt x="1031490" y="492498"/>
                  <a:pt x="995708" y="469895"/>
                  <a:pt x="1022944" y="483514"/>
                </a:cubicBezTo>
                <a:cubicBezTo>
                  <a:pt x="1026480" y="485282"/>
                  <a:pt x="1029276" y="488324"/>
                  <a:pt x="1032812" y="490092"/>
                </a:cubicBezTo>
                <a:cubicBezTo>
                  <a:pt x="1040909" y="494140"/>
                  <a:pt x="1054835" y="495407"/>
                  <a:pt x="1062415" y="496670"/>
                </a:cubicBezTo>
                <a:cubicBezTo>
                  <a:pt x="1065704" y="498863"/>
                  <a:pt x="1068746" y="501481"/>
                  <a:pt x="1072282" y="503249"/>
                </a:cubicBezTo>
                <a:cubicBezTo>
                  <a:pt x="1075383" y="504800"/>
                  <a:pt x="1078904" y="505321"/>
                  <a:pt x="1082150" y="506538"/>
                </a:cubicBezTo>
                <a:cubicBezTo>
                  <a:pt x="1087678" y="508611"/>
                  <a:pt x="1093047" y="511098"/>
                  <a:pt x="1098596" y="513116"/>
                </a:cubicBezTo>
                <a:cubicBezTo>
                  <a:pt x="1105113" y="515486"/>
                  <a:pt x="1118331" y="519695"/>
                  <a:pt x="1118331" y="519695"/>
                </a:cubicBezTo>
                <a:cubicBezTo>
                  <a:pt x="1120524" y="521888"/>
                  <a:pt x="1122251" y="524677"/>
                  <a:pt x="1124910" y="526273"/>
                </a:cubicBezTo>
                <a:cubicBezTo>
                  <a:pt x="1134418" y="531978"/>
                  <a:pt x="1165688" y="532619"/>
                  <a:pt x="1167669" y="532852"/>
                </a:cubicBezTo>
                <a:cubicBezTo>
                  <a:pt x="1175344" y="533755"/>
                  <a:pt x="1201930" y="537730"/>
                  <a:pt x="1210429" y="539430"/>
                </a:cubicBezTo>
                <a:cubicBezTo>
                  <a:pt x="1214862" y="540317"/>
                  <a:pt x="1219200" y="541623"/>
                  <a:pt x="1223586" y="542719"/>
                </a:cubicBezTo>
                <a:cubicBezTo>
                  <a:pt x="1226875" y="544912"/>
                  <a:pt x="1229841" y="547692"/>
                  <a:pt x="1233454" y="549298"/>
                </a:cubicBezTo>
                <a:cubicBezTo>
                  <a:pt x="1247528" y="555553"/>
                  <a:pt x="1252948" y="555337"/>
                  <a:pt x="1266346" y="559165"/>
                </a:cubicBezTo>
                <a:cubicBezTo>
                  <a:pt x="1269680" y="560118"/>
                  <a:pt x="1272924" y="561358"/>
                  <a:pt x="1276213" y="562455"/>
                </a:cubicBezTo>
                <a:cubicBezTo>
                  <a:pt x="1277310" y="565744"/>
                  <a:pt x="1276682" y="570307"/>
                  <a:pt x="1279503" y="572322"/>
                </a:cubicBezTo>
                <a:cubicBezTo>
                  <a:pt x="1283818" y="575404"/>
                  <a:pt x="1305360" y="580431"/>
                  <a:pt x="1312395" y="582190"/>
                </a:cubicBezTo>
                <a:cubicBezTo>
                  <a:pt x="1323037" y="592832"/>
                  <a:pt x="1317611" y="592057"/>
                  <a:pt x="1325552" y="592057"/>
                </a:cubicBezTo>
              </a:path>
            </a:pathLst>
          </a:custGeom>
          <a:noFill/>
          <a:ln w="28575">
            <a:solidFill>
              <a:schemeClr val="accent4">
                <a:lumMod val="50000"/>
              </a:schemeClr>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229922" y="1614948"/>
            <a:ext cx="838749" cy="210658"/>
          </a:xfrm>
          <a:custGeom>
            <a:avLst/>
            <a:gdLst>
              <a:gd name="connsiteX0" fmla="*/ 0 w 838749"/>
              <a:gd name="connsiteY0" fmla="*/ 3343 h 210658"/>
              <a:gd name="connsiteX1" fmla="*/ 16446 w 838749"/>
              <a:gd name="connsiteY1" fmla="*/ 53 h 210658"/>
              <a:gd name="connsiteX2" fmla="*/ 39471 w 838749"/>
              <a:gd name="connsiteY2" fmla="*/ 6632 h 210658"/>
              <a:gd name="connsiteX3" fmla="*/ 59206 w 838749"/>
              <a:gd name="connsiteY3" fmla="*/ 13210 h 210658"/>
              <a:gd name="connsiteX4" fmla="*/ 78941 w 838749"/>
              <a:gd name="connsiteY4" fmla="*/ 19789 h 210658"/>
              <a:gd name="connsiteX5" fmla="*/ 88809 w 838749"/>
              <a:gd name="connsiteY5" fmla="*/ 23078 h 210658"/>
              <a:gd name="connsiteX6" fmla="*/ 98677 w 838749"/>
              <a:gd name="connsiteY6" fmla="*/ 26367 h 210658"/>
              <a:gd name="connsiteX7" fmla="*/ 121701 w 838749"/>
              <a:gd name="connsiteY7" fmla="*/ 32946 h 210658"/>
              <a:gd name="connsiteX8" fmla="*/ 134858 w 838749"/>
              <a:gd name="connsiteY8" fmla="*/ 36235 h 210658"/>
              <a:gd name="connsiteX9" fmla="*/ 154593 w 838749"/>
              <a:gd name="connsiteY9" fmla="*/ 42813 h 210658"/>
              <a:gd name="connsiteX10" fmla="*/ 167750 w 838749"/>
              <a:gd name="connsiteY10" fmla="*/ 46102 h 210658"/>
              <a:gd name="connsiteX11" fmla="*/ 187485 w 838749"/>
              <a:gd name="connsiteY11" fmla="*/ 52681 h 210658"/>
              <a:gd name="connsiteX12" fmla="*/ 226956 w 838749"/>
              <a:gd name="connsiteY12" fmla="*/ 65838 h 210658"/>
              <a:gd name="connsiteX13" fmla="*/ 256559 w 838749"/>
              <a:gd name="connsiteY13" fmla="*/ 75705 h 210658"/>
              <a:gd name="connsiteX14" fmla="*/ 289451 w 838749"/>
              <a:gd name="connsiteY14" fmla="*/ 85573 h 210658"/>
              <a:gd name="connsiteX15" fmla="*/ 315764 w 838749"/>
              <a:gd name="connsiteY15" fmla="*/ 88862 h 210658"/>
              <a:gd name="connsiteX16" fmla="*/ 348656 w 838749"/>
              <a:gd name="connsiteY16" fmla="*/ 98730 h 210658"/>
              <a:gd name="connsiteX17" fmla="*/ 358524 w 838749"/>
              <a:gd name="connsiteY17" fmla="*/ 102019 h 210658"/>
              <a:gd name="connsiteX18" fmla="*/ 384838 w 838749"/>
              <a:gd name="connsiteY18" fmla="*/ 108597 h 210658"/>
              <a:gd name="connsiteX19" fmla="*/ 427597 w 838749"/>
              <a:gd name="connsiteY19" fmla="*/ 115176 h 210658"/>
              <a:gd name="connsiteX20" fmla="*/ 463779 w 838749"/>
              <a:gd name="connsiteY20" fmla="*/ 121754 h 210658"/>
              <a:gd name="connsiteX21" fmla="*/ 483514 w 838749"/>
              <a:gd name="connsiteY21" fmla="*/ 128333 h 210658"/>
              <a:gd name="connsiteX22" fmla="*/ 496671 w 838749"/>
              <a:gd name="connsiteY22" fmla="*/ 138200 h 210658"/>
              <a:gd name="connsiteX23" fmla="*/ 509828 w 838749"/>
              <a:gd name="connsiteY23" fmla="*/ 141489 h 210658"/>
              <a:gd name="connsiteX24" fmla="*/ 519695 w 838749"/>
              <a:gd name="connsiteY24" fmla="*/ 144779 h 210658"/>
              <a:gd name="connsiteX25" fmla="*/ 536141 w 838749"/>
              <a:gd name="connsiteY25" fmla="*/ 157935 h 210658"/>
              <a:gd name="connsiteX26" fmla="*/ 559166 w 838749"/>
              <a:gd name="connsiteY26" fmla="*/ 164514 h 210658"/>
              <a:gd name="connsiteX27" fmla="*/ 582190 w 838749"/>
              <a:gd name="connsiteY27" fmla="*/ 171092 h 210658"/>
              <a:gd name="connsiteX28" fmla="*/ 615082 w 838749"/>
              <a:gd name="connsiteY28" fmla="*/ 174381 h 210658"/>
              <a:gd name="connsiteX29" fmla="*/ 657842 w 838749"/>
              <a:gd name="connsiteY29" fmla="*/ 180960 h 210658"/>
              <a:gd name="connsiteX30" fmla="*/ 736783 w 838749"/>
              <a:gd name="connsiteY30" fmla="*/ 184249 h 210658"/>
              <a:gd name="connsiteX31" fmla="*/ 769675 w 838749"/>
              <a:gd name="connsiteY31" fmla="*/ 190828 h 210658"/>
              <a:gd name="connsiteX32" fmla="*/ 792700 w 838749"/>
              <a:gd name="connsiteY32" fmla="*/ 197406 h 210658"/>
              <a:gd name="connsiteX33" fmla="*/ 812435 w 838749"/>
              <a:gd name="connsiteY33" fmla="*/ 203984 h 210658"/>
              <a:gd name="connsiteX34" fmla="*/ 835459 w 838749"/>
              <a:gd name="connsiteY34" fmla="*/ 210563 h 210658"/>
              <a:gd name="connsiteX35" fmla="*/ 838749 w 838749"/>
              <a:gd name="connsiteY35" fmla="*/ 210563 h 21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38749" h="210658">
                <a:moveTo>
                  <a:pt x="0" y="3343"/>
                </a:moveTo>
                <a:cubicBezTo>
                  <a:pt x="5482" y="2246"/>
                  <a:pt x="10875" y="-411"/>
                  <a:pt x="16446" y="53"/>
                </a:cubicBezTo>
                <a:cubicBezTo>
                  <a:pt x="24401" y="716"/>
                  <a:pt x="31842" y="4285"/>
                  <a:pt x="39471" y="6632"/>
                </a:cubicBezTo>
                <a:cubicBezTo>
                  <a:pt x="46098" y="8671"/>
                  <a:pt x="52628" y="11017"/>
                  <a:pt x="59206" y="13210"/>
                </a:cubicBezTo>
                <a:lnTo>
                  <a:pt x="78941" y="19789"/>
                </a:lnTo>
                <a:lnTo>
                  <a:pt x="88809" y="23078"/>
                </a:lnTo>
                <a:cubicBezTo>
                  <a:pt x="92098" y="24174"/>
                  <a:pt x="95313" y="25526"/>
                  <a:pt x="98677" y="26367"/>
                </a:cubicBezTo>
                <a:cubicBezTo>
                  <a:pt x="139816" y="36652"/>
                  <a:pt x="88660" y="23505"/>
                  <a:pt x="121701" y="32946"/>
                </a:cubicBezTo>
                <a:cubicBezTo>
                  <a:pt x="126048" y="34188"/>
                  <a:pt x="130528" y="34936"/>
                  <a:pt x="134858" y="36235"/>
                </a:cubicBezTo>
                <a:cubicBezTo>
                  <a:pt x="141500" y="38227"/>
                  <a:pt x="147866" y="41131"/>
                  <a:pt x="154593" y="42813"/>
                </a:cubicBezTo>
                <a:cubicBezTo>
                  <a:pt x="158979" y="43909"/>
                  <a:pt x="163420" y="44803"/>
                  <a:pt x="167750" y="46102"/>
                </a:cubicBezTo>
                <a:cubicBezTo>
                  <a:pt x="174392" y="48095"/>
                  <a:pt x="180907" y="50488"/>
                  <a:pt x="187485" y="52681"/>
                </a:cubicBezTo>
                <a:lnTo>
                  <a:pt x="226956" y="65838"/>
                </a:lnTo>
                <a:lnTo>
                  <a:pt x="256559" y="75705"/>
                </a:lnTo>
                <a:cubicBezTo>
                  <a:pt x="266639" y="79065"/>
                  <a:pt x="280037" y="83690"/>
                  <a:pt x="289451" y="85573"/>
                </a:cubicBezTo>
                <a:cubicBezTo>
                  <a:pt x="298119" y="87307"/>
                  <a:pt x="307045" y="87409"/>
                  <a:pt x="315764" y="88862"/>
                </a:cubicBezTo>
                <a:cubicBezTo>
                  <a:pt x="325711" y="90520"/>
                  <a:pt x="339876" y="95803"/>
                  <a:pt x="348656" y="98730"/>
                </a:cubicBezTo>
                <a:cubicBezTo>
                  <a:pt x="351945" y="99826"/>
                  <a:pt x="355160" y="101178"/>
                  <a:pt x="358524" y="102019"/>
                </a:cubicBezTo>
                <a:cubicBezTo>
                  <a:pt x="367295" y="104212"/>
                  <a:pt x="375867" y="107475"/>
                  <a:pt x="384838" y="108597"/>
                </a:cubicBezTo>
                <a:cubicBezTo>
                  <a:pt x="448500" y="116557"/>
                  <a:pt x="382370" y="107639"/>
                  <a:pt x="427597" y="115176"/>
                </a:cubicBezTo>
                <a:cubicBezTo>
                  <a:pt x="446702" y="118360"/>
                  <a:pt x="447996" y="117019"/>
                  <a:pt x="463779" y="121754"/>
                </a:cubicBezTo>
                <a:cubicBezTo>
                  <a:pt x="470421" y="123747"/>
                  <a:pt x="483514" y="128333"/>
                  <a:pt x="483514" y="128333"/>
                </a:cubicBezTo>
                <a:cubicBezTo>
                  <a:pt x="487900" y="131622"/>
                  <a:pt x="491768" y="135749"/>
                  <a:pt x="496671" y="138200"/>
                </a:cubicBezTo>
                <a:cubicBezTo>
                  <a:pt x="500714" y="140222"/>
                  <a:pt x="505481" y="140247"/>
                  <a:pt x="509828" y="141489"/>
                </a:cubicBezTo>
                <a:cubicBezTo>
                  <a:pt x="513162" y="142442"/>
                  <a:pt x="516406" y="143682"/>
                  <a:pt x="519695" y="144779"/>
                </a:cubicBezTo>
                <a:cubicBezTo>
                  <a:pt x="525814" y="150897"/>
                  <a:pt x="527844" y="153786"/>
                  <a:pt x="536141" y="157935"/>
                </a:cubicBezTo>
                <a:cubicBezTo>
                  <a:pt x="541404" y="160566"/>
                  <a:pt x="554241" y="163107"/>
                  <a:pt x="559166" y="164514"/>
                </a:cubicBezTo>
                <a:cubicBezTo>
                  <a:pt x="568540" y="167192"/>
                  <a:pt x="571905" y="169623"/>
                  <a:pt x="582190" y="171092"/>
                </a:cubicBezTo>
                <a:cubicBezTo>
                  <a:pt x="593098" y="172650"/>
                  <a:pt x="604118" y="173285"/>
                  <a:pt x="615082" y="174381"/>
                </a:cubicBezTo>
                <a:cubicBezTo>
                  <a:pt x="631041" y="177574"/>
                  <a:pt x="640456" y="179873"/>
                  <a:pt x="657842" y="180960"/>
                </a:cubicBezTo>
                <a:cubicBezTo>
                  <a:pt x="684127" y="182603"/>
                  <a:pt x="710469" y="183153"/>
                  <a:pt x="736783" y="184249"/>
                </a:cubicBezTo>
                <a:cubicBezTo>
                  <a:pt x="747747" y="186442"/>
                  <a:pt x="759068" y="187293"/>
                  <a:pt x="769675" y="190828"/>
                </a:cubicBezTo>
                <a:cubicBezTo>
                  <a:pt x="802847" y="201884"/>
                  <a:pt x="751386" y="185013"/>
                  <a:pt x="792700" y="197406"/>
                </a:cubicBezTo>
                <a:cubicBezTo>
                  <a:pt x="799342" y="199398"/>
                  <a:pt x="805857" y="201791"/>
                  <a:pt x="812435" y="203984"/>
                </a:cubicBezTo>
                <a:cubicBezTo>
                  <a:pt x="821849" y="207122"/>
                  <a:pt x="825121" y="208496"/>
                  <a:pt x="835459" y="210563"/>
                </a:cubicBezTo>
                <a:cubicBezTo>
                  <a:pt x="836534" y="210778"/>
                  <a:pt x="837652" y="210563"/>
                  <a:pt x="838749" y="210563"/>
                </a:cubicBezTo>
              </a:path>
            </a:pathLst>
          </a:custGeom>
          <a:noFill/>
          <a:ln w="28575">
            <a:solidFill>
              <a:schemeClr val="accent4">
                <a:lumMod val="50000"/>
              </a:schemeClr>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075249" y="1828800"/>
            <a:ext cx="2012996" cy="1200561"/>
          </a:xfrm>
          <a:custGeom>
            <a:avLst/>
            <a:gdLst>
              <a:gd name="connsiteX0" fmla="*/ 0 w 2012996"/>
              <a:gd name="connsiteY0" fmla="*/ 0 h 1200561"/>
              <a:gd name="connsiteX1" fmla="*/ 16446 w 2012996"/>
              <a:gd name="connsiteY1" fmla="*/ 6578 h 1200561"/>
              <a:gd name="connsiteX2" fmla="*/ 59206 w 2012996"/>
              <a:gd name="connsiteY2" fmla="*/ 19735 h 1200561"/>
              <a:gd name="connsiteX3" fmla="*/ 92098 w 2012996"/>
              <a:gd name="connsiteY3" fmla="*/ 32892 h 1200561"/>
              <a:gd name="connsiteX4" fmla="*/ 121701 w 2012996"/>
              <a:gd name="connsiteY4" fmla="*/ 42760 h 1200561"/>
              <a:gd name="connsiteX5" fmla="*/ 131568 w 2012996"/>
              <a:gd name="connsiteY5" fmla="*/ 46049 h 1200561"/>
              <a:gd name="connsiteX6" fmla="*/ 141436 w 2012996"/>
              <a:gd name="connsiteY6" fmla="*/ 49338 h 1200561"/>
              <a:gd name="connsiteX7" fmla="*/ 157882 w 2012996"/>
              <a:gd name="connsiteY7" fmla="*/ 59206 h 1200561"/>
              <a:gd name="connsiteX8" fmla="*/ 177617 w 2012996"/>
              <a:gd name="connsiteY8" fmla="*/ 69073 h 1200561"/>
              <a:gd name="connsiteX9" fmla="*/ 184196 w 2012996"/>
              <a:gd name="connsiteY9" fmla="*/ 75652 h 1200561"/>
              <a:gd name="connsiteX10" fmla="*/ 203931 w 2012996"/>
              <a:gd name="connsiteY10" fmla="*/ 82230 h 1200561"/>
              <a:gd name="connsiteX11" fmla="*/ 213798 w 2012996"/>
              <a:gd name="connsiteY11" fmla="*/ 88809 h 1200561"/>
              <a:gd name="connsiteX12" fmla="*/ 230245 w 2012996"/>
              <a:gd name="connsiteY12" fmla="*/ 101965 h 1200561"/>
              <a:gd name="connsiteX13" fmla="*/ 240112 w 2012996"/>
              <a:gd name="connsiteY13" fmla="*/ 105255 h 1200561"/>
              <a:gd name="connsiteX14" fmla="*/ 266426 w 2012996"/>
              <a:gd name="connsiteY14" fmla="*/ 118412 h 1200561"/>
              <a:gd name="connsiteX15" fmla="*/ 286161 w 2012996"/>
              <a:gd name="connsiteY15" fmla="*/ 124990 h 1200561"/>
              <a:gd name="connsiteX16" fmla="*/ 296029 w 2012996"/>
              <a:gd name="connsiteY16" fmla="*/ 128279 h 1200561"/>
              <a:gd name="connsiteX17" fmla="*/ 319053 w 2012996"/>
              <a:gd name="connsiteY17" fmla="*/ 131568 h 1200561"/>
              <a:gd name="connsiteX18" fmla="*/ 338788 w 2012996"/>
              <a:gd name="connsiteY18" fmla="*/ 138147 h 1200561"/>
              <a:gd name="connsiteX19" fmla="*/ 374970 w 2012996"/>
              <a:gd name="connsiteY19" fmla="*/ 148014 h 1200561"/>
              <a:gd name="connsiteX20" fmla="*/ 381548 w 2012996"/>
              <a:gd name="connsiteY20" fmla="*/ 154593 h 1200561"/>
              <a:gd name="connsiteX21" fmla="*/ 401283 w 2012996"/>
              <a:gd name="connsiteY21" fmla="*/ 161171 h 1200561"/>
              <a:gd name="connsiteX22" fmla="*/ 427597 w 2012996"/>
              <a:gd name="connsiteY22" fmla="*/ 174328 h 1200561"/>
              <a:gd name="connsiteX23" fmla="*/ 437465 w 2012996"/>
              <a:gd name="connsiteY23" fmla="*/ 177617 h 1200561"/>
              <a:gd name="connsiteX24" fmla="*/ 453911 w 2012996"/>
              <a:gd name="connsiteY24" fmla="*/ 187485 h 1200561"/>
              <a:gd name="connsiteX25" fmla="*/ 463778 w 2012996"/>
              <a:gd name="connsiteY25" fmla="*/ 194063 h 1200561"/>
              <a:gd name="connsiteX26" fmla="*/ 473646 w 2012996"/>
              <a:gd name="connsiteY26" fmla="*/ 197353 h 1200561"/>
              <a:gd name="connsiteX27" fmla="*/ 493381 w 2012996"/>
              <a:gd name="connsiteY27" fmla="*/ 207220 h 1200561"/>
              <a:gd name="connsiteX28" fmla="*/ 503249 w 2012996"/>
              <a:gd name="connsiteY28" fmla="*/ 213799 h 1200561"/>
              <a:gd name="connsiteX29" fmla="*/ 513116 w 2012996"/>
              <a:gd name="connsiteY29" fmla="*/ 217088 h 1200561"/>
              <a:gd name="connsiteX30" fmla="*/ 536141 w 2012996"/>
              <a:gd name="connsiteY30" fmla="*/ 236823 h 1200561"/>
              <a:gd name="connsiteX31" fmla="*/ 555876 w 2012996"/>
              <a:gd name="connsiteY31" fmla="*/ 243401 h 1200561"/>
              <a:gd name="connsiteX32" fmla="*/ 562455 w 2012996"/>
              <a:gd name="connsiteY32" fmla="*/ 249980 h 1200561"/>
              <a:gd name="connsiteX33" fmla="*/ 585479 w 2012996"/>
              <a:gd name="connsiteY33" fmla="*/ 256558 h 1200561"/>
              <a:gd name="connsiteX34" fmla="*/ 601925 w 2012996"/>
              <a:gd name="connsiteY34" fmla="*/ 266426 h 1200561"/>
              <a:gd name="connsiteX35" fmla="*/ 618371 w 2012996"/>
              <a:gd name="connsiteY35" fmla="*/ 279583 h 1200561"/>
              <a:gd name="connsiteX36" fmla="*/ 647974 w 2012996"/>
              <a:gd name="connsiteY36" fmla="*/ 289450 h 1200561"/>
              <a:gd name="connsiteX37" fmla="*/ 677577 w 2012996"/>
              <a:gd name="connsiteY37" fmla="*/ 299318 h 1200561"/>
              <a:gd name="connsiteX38" fmla="*/ 687445 w 2012996"/>
              <a:gd name="connsiteY38" fmla="*/ 302607 h 1200561"/>
              <a:gd name="connsiteX39" fmla="*/ 713758 w 2012996"/>
              <a:gd name="connsiteY39" fmla="*/ 315764 h 1200561"/>
              <a:gd name="connsiteX40" fmla="*/ 723626 w 2012996"/>
              <a:gd name="connsiteY40" fmla="*/ 319053 h 1200561"/>
              <a:gd name="connsiteX41" fmla="*/ 753229 w 2012996"/>
              <a:gd name="connsiteY41" fmla="*/ 328921 h 1200561"/>
              <a:gd name="connsiteX42" fmla="*/ 763096 w 2012996"/>
              <a:gd name="connsiteY42" fmla="*/ 335499 h 1200561"/>
              <a:gd name="connsiteX43" fmla="*/ 772964 w 2012996"/>
              <a:gd name="connsiteY43" fmla="*/ 338788 h 1200561"/>
              <a:gd name="connsiteX44" fmla="*/ 805856 w 2012996"/>
              <a:gd name="connsiteY44" fmla="*/ 348656 h 1200561"/>
              <a:gd name="connsiteX45" fmla="*/ 819013 w 2012996"/>
              <a:gd name="connsiteY45" fmla="*/ 355235 h 1200561"/>
              <a:gd name="connsiteX46" fmla="*/ 832170 w 2012996"/>
              <a:gd name="connsiteY46" fmla="*/ 358524 h 1200561"/>
              <a:gd name="connsiteX47" fmla="*/ 842037 w 2012996"/>
              <a:gd name="connsiteY47" fmla="*/ 361813 h 1200561"/>
              <a:gd name="connsiteX48" fmla="*/ 858483 w 2012996"/>
              <a:gd name="connsiteY48" fmla="*/ 365102 h 1200561"/>
              <a:gd name="connsiteX49" fmla="*/ 878219 w 2012996"/>
              <a:gd name="connsiteY49" fmla="*/ 371681 h 1200561"/>
              <a:gd name="connsiteX50" fmla="*/ 888086 w 2012996"/>
              <a:gd name="connsiteY50" fmla="*/ 378259 h 1200561"/>
              <a:gd name="connsiteX51" fmla="*/ 904532 w 2012996"/>
              <a:gd name="connsiteY51" fmla="*/ 381548 h 1200561"/>
              <a:gd name="connsiteX52" fmla="*/ 927557 w 2012996"/>
              <a:gd name="connsiteY52" fmla="*/ 388127 h 1200561"/>
              <a:gd name="connsiteX53" fmla="*/ 947292 w 2012996"/>
              <a:gd name="connsiteY53" fmla="*/ 391416 h 1200561"/>
              <a:gd name="connsiteX54" fmla="*/ 957160 w 2012996"/>
              <a:gd name="connsiteY54" fmla="*/ 394705 h 1200561"/>
              <a:gd name="connsiteX55" fmla="*/ 973606 w 2012996"/>
              <a:gd name="connsiteY55" fmla="*/ 397994 h 1200561"/>
              <a:gd name="connsiteX56" fmla="*/ 1003209 w 2012996"/>
              <a:gd name="connsiteY56" fmla="*/ 411151 h 1200561"/>
              <a:gd name="connsiteX57" fmla="*/ 1013076 w 2012996"/>
              <a:gd name="connsiteY57" fmla="*/ 414440 h 1200561"/>
              <a:gd name="connsiteX58" fmla="*/ 1029522 w 2012996"/>
              <a:gd name="connsiteY58" fmla="*/ 424308 h 1200561"/>
              <a:gd name="connsiteX59" fmla="*/ 1045968 w 2012996"/>
              <a:gd name="connsiteY59" fmla="*/ 427597 h 1200561"/>
              <a:gd name="connsiteX60" fmla="*/ 1055836 w 2012996"/>
              <a:gd name="connsiteY60" fmla="*/ 434176 h 1200561"/>
              <a:gd name="connsiteX61" fmla="*/ 1098596 w 2012996"/>
              <a:gd name="connsiteY61" fmla="*/ 440754 h 1200561"/>
              <a:gd name="connsiteX62" fmla="*/ 1108463 w 2012996"/>
              <a:gd name="connsiteY62" fmla="*/ 444043 h 1200561"/>
              <a:gd name="connsiteX63" fmla="*/ 1124909 w 2012996"/>
              <a:gd name="connsiteY63" fmla="*/ 453911 h 1200561"/>
              <a:gd name="connsiteX64" fmla="*/ 1151223 w 2012996"/>
              <a:gd name="connsiteY64" fmla="*/ 467068 h 1200561"/>
              <a:gd name="connsiteX65" fmla="*/ 1151223 w 2012996"/>
              <a:gd name="connsiteY65" fmla="*/ 467068 h 1200561"/>
              <a:gd name="connsiteX66" fmla="*/ 1174247 w 2012996"/>
              <a:gd name="connsiteY66" fmla="*/ 476935 h 1200561"/>
              <a:gd name="connsiteX67" fmla="*/ 1180826 w 2012996"/>
              <a:gd name="connsiteY67" fmla="*/ 483514 h 1200561"/>
              <a:gd name="connsiteX68" fmla="*/ 1193983 w 2012996"/>
              <a:gd name="connsiteY68" fmla="*/ 486803 h 1200561"/>
              <a:gd name="connsiteX69" fmla="*/ 1213718 w 2012996"/>
              <a:gd name="connsiteY69" fmla="*/ 493381 h 1200561"/>
              <a:gd name="connsiteX70" fmla="*/ 1223586 w 2012996"/>
              <a:gd name="connsiteY70" fmla="*/ 496671 h 1200561"/>
              <a:gd name="connsiteX71" fmla="*/ 1233453 w 2012996"/>
              <a:gd name="connsiteY71" fmla="*/ 499960 h 1200561"/>
              <a:gd name="connsiteX72" fmla="*/ 1249899 w 2012996"/>
              <a:gd name="connsiteY72" fmla="*/ 509827 h 1200561"/>
              <a:gd name="connsiteX73" fmla="*/ 1259767 w 2012996"/>
              <a:gd name="connsiteY73" fmla="*/ 516406 h 1200561"/>
              <a:gd name="connsiteX74" fmla="*/ 1282791 w 2012996"/>
              <a:gd name="connsiteY74" fmla="*/ 526273 h 1200561"/>
              <a:gd name="connsiteX75" fmla="*/ 1302527 w 2012996"/>
              <a:gd name="connsiteY75" fmla="*/ 539430 h 1200561"/>
              <a:gd name="connsiteX76" fmla="*/ 1309105 w 2012996"/>
              <a:gd name="connsiteY76" fmla="*/ 546009 h 1200561"/>
              <a:gd name="connsiteX77" fmla="*/ 1318973 w 2012996"/>
              <a:gd name="connsiteY77" fmla="*/ 549298 h 1200561"/>
              <a:gd name="connsiteX78" fmla="*/ 1345286 w 2012996"/>
              <a:gd name="connsiteY78" fmla="*/ 572322 h 1200561"/>
              <a:gd name="connsiteX79" fmla="*/ 1361732 w 2012996"/>
              <a:gd name="connsiteY79" fmla="*/ 582190 h 1200561"/>
              <a:gd name="connsiteX80" fmla="*/ 1374889 w 2012996"/>
              <a:gd name="connsiteY80" fmla="*/ 595347 h 1200561"/>
              <a:gd name="connsiteX81" fmla="*/ 1378178 w 2012996"/>
              <a:gd name="connsiteY81" fmla="*/ 605214 h 1200561"/>
              <a:gd name="connsiteX82" fmla="*/ 1384757 w 2012996"/>
              <a:gd name="connsiteY82" fmla="*/ 611793 h 1200561"/>
              <a:gd name="connsiteX83" fmla="*/ 1397914 w 2012996"/>
              <a:gd name="connsiteY83" fmla="*/ 624950 h 1200561"/>
              <a:gd name="connsiteX84" fmla="*/ 1420938 w 2012996"/>
              <a:gd name="connsiteY84" fmla="*/ 647974 h 1200561"/>
              <a:gd name="connsiteX85" fmla="*/ 1450541 w 2012996"/>
              <a:gd name="connsiteY85" fmla="*/ 684155 h 1200561"/>
              <a:gd name="connsiteX86" fmla="*/ 1460409 w 2012996"/>
              <a:gd name="connsiteY86" fmla="*/ 687445 h 1200561"/>
              <a:gd name="connsiteX87" fmla="*/ 1476855 w 2012996"/>
              <a:gd name="connsiteY87" fmla="*/ 700601 h 1200561"/>
              <a:gd name="connsiteX88" fmla="*/ 1493301 w 2012996"/>
              <a:gd name="connsiteY88" fmla="*/ 717047 h 1200561"/>
              <a:gd name="connsiteX89" fmla="*/ 1513036 w 2012996"/>
              <a:gd name="connsiteY89" fmla="*/ 730204 h 1200561"/>
              <a:gd name="connsiteX90" fmla="*/ 1536060 w 2012996"/>
              <a:gd name="connsiteY90" fmla="*/ 746650 h 1200561"/>
              <a:gd name="connsiteX91" fmla="*/ 1559085 w 2012996"/>
              <a:gd name="connsiteY91" fmla="*/ 759807 h 1200561"/>
              <a:gd name="connsiteX92" fmla="*/ 1572242 w 2012996"/>
              <a:gd name="connsiteY92" fmla="*/ 772964 h 1200561"/>
              <a:gd name="connsiteX93" fmla="*/ 1588688 w 2012996"/>
              <a:gd name="connsiteY93" fmla="*/ 786121 h 1200561"/>
              <a:gd name="connsiteX94" fmla="*/ 1601845 w 2012996"/>
              <a:gd name="connsiteY94" fmla="*/ 802567 h 1200561"/>
              <a:gd name="connsiteX95" fmla="*/ 1611712 w 2012996"/>
              <a:gd name="connsiteY95" fmla="*/ 805856 h 1200561"/>
              <a:gd name="connsiteX96" fmla="*/ 1618291 w 2012996"/>
              <a:gd name="connsiteY96" fmla="*/ 812435 h 1200561"/>
              <a:gd name="connsiteX97" fmla="*/ 1631447 w 2012996"/>
              <a:gd name="connsiteY97" fmla="*/ 819013 h 1200561"/>
              <a:gd name="connsiteX98" fmla="*/ 1647893 w 2012996"/>
              <a:gd name="connsiteY98" fmla="*/ 838748 h 1200561"/>
              <a:gd name="connsiteX99" fmla="*/ 1654472 w 2012996"/>
              <a:gd name="connsiteY99" fmla="*/ 848616 h 1200561"/>
              <a:gd name="connsiteX100" fmla="*/ 1680786 w 2012996"/>
              <a:gd name="connsiteY100" fmla="*/ 868351 h 1200561"/>
              <a:gd name="connsiteX101" fmla="*/ 1687364 w 2012996"/>
              <a:gd name="connsiteY101" fmla="*/ 878219 h 1200561"/>
              <a:gd name="connsiteX102" fmla="*/ 1697232 w 2012996"/>
              <a:gd name="connsiteY102" fmla="*/ 888086 h 1200561"/>
              <a:gd name="connsiteX103" fmla="*/ 1713678 w 2012996"/>
              <a:gd name="connsiteY103" fmla="*/ 907822 h 1200561"/>
              <a:gd name="connsiteX104" fmla="*/ 1723545 w 2012996"/>
              <a:gd name="connsiteY104" fmla="*/ 914400 h 1200561"/>
              <a:gd name="connsiteX105" fmla="*/ 1730124 w 2012996"/>
              <a:gd name="connsiteY105" fmla="*/ 920978 h 1200561"/>
              <a:gd name="connsiteX106" fmla="*/ 1749859 w 2012996"/>
              <a:gd name="connsiteY106" fmla="*/ 934135 h 1200561"/>
              <a:gd name="connsiteX107" fmla="*/ 1763016 w 2012996"/>
              <a:gd name="connsiteY107" fmla="*/ 950581 h 1200561"/>
              <a:gd name="connsiteX108" fmla="*/ 1776173 w 2012996"/>
              <a:gd name="connsiteY108" fmla="*/ 957160 h 1200561"/>
              <a:gd name="connsiteX109" fmla="*/ 1782751 w 2012996"/>
              <a:gd name="connsiteY109" fmla="*/ 967027 h 1200561"/>
              <a:gd name="connsiteX110" fmla="*/ 1792619 w 2012996"/>
              <a:gd name="connsiteY110" fmla="*/ 970317 h 1200561"/>
              <a:gd name="connsiteX111" fmla="*/ 1802486 w 2012996"/>
              <a:gd name="connsiteY111" fmla="*/ 976895 h 1200561"/>
              <a:gd name="connsiteX112" fmla="*/ 1815643 w 2012996"/>
              <a:gd name="connsiteY112" fmla="*/ 990052 h 1200561"/>
              <a:gd name="connsiteX113" fmla="*/ 1832089 w 2012996"/>
              <a:gd name="connsiteY113" fmla="*/ 1003209 h 1200561"/>
              <a:gd name="connsiteX114" fmla="*/ 1841957 w 2012996"/>
              <a:gd name="connsiteY114" fmla="*/ 1009787 h 1200561"/>
              <a:gd name="connsiteX115" fmla="*/ 1848535 w 2012996"/>
              <a:gd name="connsiteY115" fmla="*/ 1019655 h 1200561"/>
              <a:gd name="connsiteX116" fmla="*/ 1868270 w 2012996"/>
              <a:gd name="connsiteY116" fmla="*/ 1032812 h 1200561"/>
              <a:gd name="connsiteX117" fmla="*/ 1878138 w 2012996"/>
              <a:gd name="connsiteY117" fmla="*/ 1042679 h 1200561"/>
              <a:gd name="connsiteX118" fmla="*/ 1891295 w 2012996"/>
              <a:gd name="connsiteY118" fmla="*/ 1059125 h 1200561"/>
              <a:gd name="connsiteX119" fmla="*/ 1897873 w 2012996"/>
              <a:gd name="connsiteY119" fmla="*/ 1068993 h 1200561"/>
              <a:gd name="connsiteX120" fmla="*/ 1907741 w 2012996"/>
              <a:gd name="connsiteY120" fmla="*/ 1075571 h 1200561"/>
              <a:gd name="connsiteX121" fmla="*/ 1920898 w 2012996"/>
              <a:gd name="connsiteY121" fmla="*/ 1092017 h 1200561"/>
              <a:gd name="connsiteX122" fmla="*/ 1924187 w 2012996"/>
              <a:gd name="connsiteY122" fmla="*/ 1101885 h 1200561"/>
              <a:gd name="connsiteX123" fmla="*/ 1937344 w 2012996"/>
              <a:gd name="connsiteY123" fmla="*/ 1118331 h 1200561"/>
              <a:gd name="connsiteX124" fmla="*/ 1953790 w 2012996"/>
              <a:gd name="connsiteY124" fmla="*/ 1138066 h 1200561"/>
              <a:gd name="connsiteX125" fmla="*/ 1960368 w 2012996"/>
              <a:gd name="connsiteY125" fmla="*/ 1147934 h 1200561"/>
              <a:gd name="connsiteX126" fmla="*/ 1983393 w 2012996"/>
              <a:gd name="connsiteY126" fmla="*/ 1170958 h 1200561"/>
              <a:gd name="connsiteX127" fmla="*/ 1989971 w 2012996"/>
              <a:gd name="connsiteY127" fmla="*/ 1177537 h 1200561"/>
              <a:gd name="connsiteX128" fmla="*/ 2003128 w 2012996"/>
              <a:gd name="connsiteY128" fmla="*/ 1193983 h 1200561"/>
              <a:gd name="connsiteX129" fmla="*/ 2012996 w 2012996"/>
              <a:gd name="connsiteY129" fmla="*/ 1200561 h 120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2012996" h="1200561">
                <a:moveTo>
                  <a:pt x="0" y="0"/>
                </a:moveTo>
                <a:cubicBezTo>
                  <a:pt x="5482" y="2193"/>
                  <a:pt x="10845" y="4711"/>
                  <a:pt x="16446" y="6578"/>
                </a:cubicBezTo>
                <a:cubicBezTo>
                  <a:pt x="36576" y="13288"/>
                  <a:pt x="32487" y="6375"/>
                  <a:pt x="59206" y="19735"/>
                </a:cubicBezTo>
                <a:cubicBezTo>
                  <a:pt x="78566" y="29416"/>
                  <a:pt x="67710" y="24763"/>
                  <a:pt x="92098" y="32892"/>
                </a:cubicBezTo>
                <a:lnTo>
                  <a:pt x="121701" y="42760"/>
                </a:lnTo>
                <a:lnTo>
                  <a:pt x="131568" y="46049"/>
                </a:lnTo>
                <a:lnTo>
                  <a:pt x="141436" y="49338"/>
                </a:lnTo>
                <a:cubicBezTo>
                  <a:pt x="154283" y="62187"/>
                  <a:pt x="140804" y="50668"/>
                  <a:pt x="157882" y="59206"/>
                </a:cubicBezTo>
                <a:cubicBezTo>
                  <a:pt x="183390" y="71959"/>
                  <a:pt x="152813" y="60805"/>
                  <a:pt x="177617" y="69073"/>
                </a:cubicBezTo>
                <a:cubicBezTo>
                  <a:pt x="179810" y="71266"/>
                  <a:pt x="181422" y="74265"/>
                  <a:pt x="184196" y="75652"/>
                </a:cubicBezTo>
                <a:cubicBezTo>
                  <a:pt x="190398" y="78753"/>
                  <a:pt x="203931" y="82230"/>
                  <a:pt x="203931" y="82230"/>
                </a:cubicBezTo>
                <a:cubicBezTo>
                  <a:pt x="207220" y="84423"/>
                  <a:pt x="210711" y="86340"/>
                  <a:pt x="213798" y="88809"/>
                </a:cubicBezTo>
                <a:cubicBezTo>
                  <a:pt x="223995" y="96967"/>
                  <a:pt x="216748" y="95216"/>
                  <a:pt x="230245" y="101965"/>
                </a:cubicBezTo>
                <a:cubicBezTo>
                  <a:pt x="233346" y="103516"/>
                  <a:pt x="236823" y="104158"/>
                  <a:pt x="240112" y="105255"/>
                </a:cubicBezTo>
                <a:cubicBezTo>
                  <a:pt x="251594" y="116736"/>
                  <a:pt x="243749" y="110853"/>
                  <a:pt x="266426" y="118412"/>
                </a:cubicBezTo>
                <a:lnTo>
                  <a:pt x="286161" y="124990"/>
                </a:lnTo>
                <a:cubicBezTo>
                  <a:pt x="289450" y="126086"/>
                  <a:pt x="292597" y="127789"/>
                  <a:pt x="296029" y="128279"/>
                </a:cubicBezTo>
                <a:lnTo>
                  <a:pt x="319053" y="131568"/>
                </a:lnTo>
                <a:cubicBezTo>
                  <a:pt x="325631" y="133761"/>
                  <a:pt x="332121" y="136242"/>
                  <a:pt x="338788" y="138147"/>
                </a:cubicBezTo>
                <a:cubicBezTo>
                  <a:pt x="366160" y="145967"/>
                  <a:pt x="354069" y="142789"/>
                  <a:pt x="374970" y="148014"/>
                </a:cubicBezTo>
                <a:cubicBezTo>
                  <a:pt x="377163" y="150207"/>
                  <a:pt x="378774" y="153206"/>
                  <a:pt x="381548" y="154593"/>
                </a:cubicBezTo>
                <a:cubicBezTo>
                  <a:pt x="387750" y="157694"/>
                  <a:pt x="401283" y="161171"/>
                  <a:pt x="401283" y="161171"/>
                </a:cubicBezTo>
                <a:cubicBezTo>
                  <a:pt x="412765" y="172653"/>
                  <a:pt x="404920" y="166769"/>
                  <a:pt x="427597" y="174328"/>
                </a:cubicBezTo>
                <a:lnTo>
                  <a:pt x="437465" y="177617"/>
                </a:lnTo>
                <a:cubicBezTo>
                  <a:pt x="450313" y="190466"/>
                  <a:pt x="436832" y="178946"/>
                  <a:pt x="453911" y="187485"/>
                </a:cubicBezTo>
                <a:cubicBezTo>
                  <a:pt x="457447" y="189253"/>
                  <a:pt x="460242" y="192295"/>
                  <a:pt x="463778" y="194063"/>
                </a:cubicBezTo>
                <a:cubicBezTo>
                  <a:pt x="466879" y="195614"/>
                  <a:pt x="470545" y="195802"/>
                  <a:pt x="473646" y="197353"/>
                </a:cubicBezTo>
                <a:cubicBezTo>
                  <a:pt x="499146" y="210103"/>
                  <a:pt x="468584" y="198954"/>
                  <a:pt x="493381" y="207220"/>
                </a:cubicBezTo>
                <a:cubicBezTo>
                  <a:pt x="496670" y="209413"/>
                  <a:pt x="499713" y="212031"/>
                  <a:pt x="503249" y="213799"/>
                </a:cubicBezTo>
                <a:cubicBezTo>
                  <a:pt x="506350" y="215350"/>
                  <a:pt x="510295" y="215073"/>
                  <a:pt x="513116" y="217088"/>
                </a:cubicBezTo>
                <a:cubicBezTo>
                  <a:pt x="526544" y="226679"/>
                  <a:pt x="522721" y="230859"/>
                  <a:pt x="536141" y="236823"/>
                </a:cubicBezTo>
                <a:cubicBezTo>
                  <a:pt x="542478" y="239639"/>
                  <a:pt x="555876" y="243401"/>
                  <a:pt x="555876" y="243401"/>
                </a:cubicBezTo>
                <a:cubicBezTo>
                  <a:pt x="558069" y="245594"/>
                  <a:pt x="559796" y="248384"/>
                  <a:pt x="562455" y="249980"/>
                </a:cubicBezTo>
                <a:cubicBezTo>
                  <a:pt x="565826" y="252003"/>
                  <a:pt x="583021" y="255944"/>
                  <a:pt x="585479" y="256558"/>
                </a:cubicBezTo>
                <a:cubicBezTo>
                  <a:pt x="602141" y="273223"/>
                  <a:pt x="580581" y="253621"/>
                  <a:pt x="601925" y="266426"/>
                </a:cubicBezTo>
                <a:cubicBezTo>
                  <a:pt x="621452" y="278141"/>
                  <a:pt x="592983" y="268299"/>
                  <a:pt x="618371" y="279583"/>
                </a:cubicBezTo>
                <a:cubicBezTo>
                  <a:pt x="618379" y="279587"/>
                  <a:pt x="643036" y="287804"/>
                  <a:pt x="647974" y="289450"/>
                </a:cubicBezTo>
                <a:lnTo>
                  <a:pt x="677577" y="299318"/>
                </a:lnTo>
                <a:lnTo>
                  <a:pt x="687445" y="302607"/>
                </a:lnTo>
                <a:cubicBezTo>
                  <a:pt x="698926" y="314089"/>
                  <a:pt x="691081" y="308206"/>
                  <a:pt x="713758" y="315764"/>
                </a:cubicBezTo>
                <a:lnTo>
                  <a:pt x="723626" y="319053"/>
                </a:lnTo>
                <a:cubicBezTo>
                  <a:pt x="738028" y="333457"/>
                  <a:pt x="721278" y="319336"/>
                  <a:pt x="753229" y="328921"/>
                </a:cubicBezTo>
                <a:cubicBezTo>
                  <a:pt x="757015" y="330057"/>
                  <a:pt x="759560" y="333731"/>
                  <a:pt x="763096" y="335499"/>
                </a:cubicBezTo>
                <a:cubicBezTo>
                  <a:pt x="766197" y="337050"/>
                  <a:pt x="769630" y="337835"/>
                  <a:pt x="772964" y="338788"/>
                </a:cubicBezTo>
                <a:cubicBezTo>
                  <a:pt x="783973" y="341934"/>
                  <a:pt x="795445" y="343450"/>
                  <a:pt x="805856" y="348656"/>
                </a:cubicBezTo>
                <a:cubicBezTo>
                  <a:pt x="810242" y="350849"/>
                  <a:pt x="814422" y="353513"/>
                  <a:pt x="819013" y="355235"/>
                </a:cubicBezTo>
                <a:cubicBezTo>
                  <a:pt x="823246" y="356822"/>
                  <a:pt x="827823" y="357282"/>
                  <a:pt x="832170" y="358524"/>
                </a:cubicBezTo>
                <a:cubicBezTo>
                  <a:pt x="835504" y="359476"/>
                  <a:pt x="838674" y="360972"/>
                  <a:pt x="842037" y="361813"/>
                </a:cubicBezTo>
                <a:cubicBezTo>
                  <a:pt x="847461" y="363169"/>
                  <a:pt x="853089" y="363631"/>
                  <a:pt x="858483" y="365102"/>
                </a:cubicBezTo>
                <a:cubicBezTo>
                  <a:pt x="865173" y="366927"/>
                  <a:pt x="872449" y="367834"/>
                  <a:pt x="878219" y="371681"/>
                </a:cubicBezTo>
                <a:cubicBezTo>
                  <a:pt x="881508" y="373874"/>
                  <a:pt x="884385" y="376871"/>
                  <a:pt x="888086" y="378259"/>
                </a:cubicBezTo>
                <a:cubicBezTo>
                  <a:pt x="893321" y="380222"/>
                  <a:pt x="899108" y="380192"/>
                  <a:pt x="904532" y="381548"/>
                </a:cubicBezTo>
                <a:cubicBezTo>
                  <a:pt x="929607" y="387816"/>
                  <a:pt x="896801" y="381975"/>
                  <a:pt x="927557" y="388127"/>
                </a:cubicBezTo>
                <a:cubicBezTo>
                  <a:pt x="934097" y="389435"/>
                  <a:pt x="940782" y="389969"/>
                  <a:pt x="947292" y="391416"/>
                </a:cubicBezTo>
                <a:cubicBezTo>
                  <a:pt x="950677" y="392168"/>
                  <a:pt x="953796" y="393864"/>
                  <a:pt x="957160" y="394705"/>
                </a:cubicBezTo>
                <a:cubicBezTo>
                  <a:pt x="962584" y="396061"/>
                  <a:pt x="968212" y="396523"/>
                  <a:pt x="973606" y="397994"/>
                </a:cubicBezTo>
                <a:cubicBezTo>
                  <a:pt x="1010939" y="408176"/>
                  <a:pt x="979677" y="399385"/>
                  <a:pt x="1003209" y="411151"/>
                </a:cubicBezTo>
                <a:cubicBezTo>
                  <a:pt x="1006310" y="412701"/>
                  <a:pt x="1009975" y="412890"/>
                  <a:pt x="1013076" y="414440"/>
                </a:cubicBezTo>
                <a:cubicBezTo>
                  <a:pt x="1018794" y="417299"/>
                  <a:pt x="1023586" y="421934"/>
                  <a:pt x="1029522" y="424308"/>
                </a:cubicBezTo>
                <a:cubicBezTo>
                  <a:pt x="1034713" y="426384"/>
                  <a:pt x="1040486" y="426501"/>
                  <a:pt x="1045968" y="427597"/>
                </a:cubicBezTo>
                <a:cubicBezTo>
                  <a:pt x="1049257" y="429790"/>
                  <a:pt x="1052086" y="432926"/>
                  <a:pt x="1055836" y="434176"/>
                </a:cubicBezTo>
                <a:cubicBezTo>
                  <a:pt x="1059259" y="435317"/>
                  <a:pt x="1096822" y="440501"/>
                  <a:pt x="1098596" y="440754"/>
                </a:cubicBezTo>
                <a:cubicBezTo>
                  <a:pt x="1101885" y="441850"/>
                  <a:pt x="1105490" y="442259"/>
                  <a:pt x="1108463" y="444043"/>
                </a:cubicBezTo>
                <a:cubicBezTo>
                  <a:pt x="1131037" y="457588"/>
                  <a:pt x="1096960" y="444595"/>
                  <a:pt x="1124909" y="453911"/>
                </a:cubicBezTo>
                <a:cubicBezTo>
                  <a:pt x="1136392" y="465392"/>
                  <a:pt x="1128546" y="459508"/>
                  <a:pt x="1151223" y="467068"/>
                </a:cubicBezTo>
                <a:lnTo>
                  <a:pt x="1151223" y="467068"/>
                </a:lnTo>
                <a:cubicBezTo>
                  <a:pt x="1164852" y="476153"/>
                  <a:pt x="1157256" y="472687"/>
                  <a:pt x="1174247" y="476935"/>
                </a:cubicBezTo>
                <a:cubicBezTo>
                  <a:pt x="1176440" y="479128"/>
                  <a:pt x="1178052" y="482127"/>
                  <a:pt x="1180826" y="483514"/>
                </a:cubicBezTo>
                <a:cubicBezTo>
                  <a:pt x="1184869" y="485536"/>
                  <a:pt x="1189653" y="485504"/>
                  <a:pt x="1193983" y="486803"/>
                </a:cubicBezTo>
                <a:cubicBezTo>
                  <a:pt x="1200625" y="488795"/>
                  <a:pt x="1207140" y="491188"/>
                  <a:pt x="1213718" y="493381"/>
                </a:cubicBezTo>
                <a:lnTo>
                  <a:pt x="1223586" y="496671"/>
                </a:lnTo>
                <a:lnTo>
                  <a:pt x="1233453" y="499960"/>
                </a:lnTo>
                <a:cubicBezTo>
                  <a:pt x="1246305" y="512810"/>
                  <a:pt x="1232818" y="501286"/>
                  <a:pt x="1249899" y="509827"/>
                </a:cubicBezTo>
                <a:cubicBezTo>
                  <a:pt x="1253435" y="511595"/>
                  <a:pt x="1256231" y="514638"/>
                  <a:pt x="1259767" y="516406"/>
                </a:cubicBezTo>
                <a:cubicBezTo>
                  <a:pt x="1286996" y="530021"/>
                  <a:pt x="1248556" y="505733"/>
                  <a:pt x="1282791" y="526273"/>
                </a:cubicBezTo>
                <a:cubicBezTo>
                  <a:pt x="1289571" y="530341"/>
                  <a:pt x="1296937" y="533839"/>
                  <a:pt x="1302527" y="539430"/>
                </a:cubicBezTo>
                <a:cubicBezTo>
                  <a:pt x="1304720" y="541623"/>
                  <a:pt x="1306446" y="544413"/>
                  <a:pt x="1309105" y="546009"/>
                </a:cubicBezTo>
                <a:cubicBezTo>
                  <a:pt x="1312078" y="547793"/>
                  <a:pt x="1315684" y="548202"/>
                  <a:pt x="1318973" y="549298"/>
                </a:cubicBezTo>
                <a:cubicBezTo>
                  <a:pt x="1337610" y="577254"/>
                  <a:pt x="1306913" y="533949"/>
                  <a:pt x="1345286" y="572322"/>
                </a:cubicBezTo>
                <a:cubicBezTo>
                  <a:pt x="1354316" y="581352"/>
                  <a:pt x="1348923" y="577920"/>
                  <a:pt x="1361732" y="582190"/>
                </a:cubicBezTo>
                <a:cubicBezTo>
                  <a:pt x="1370506" y="608506"/>
                  <a:pt x="1357346" y="577804"/>
                  <a:pt x="1374889" y="595347"/>
                </a:cubicBezTo>
                <a:cubicBezTo>
                  <a:pt x="1377340" y="597798"/>
                  <a:pt x="1376394" y="602241"/>
                  <a:pt x="1378178" y="605214"/>
                </a:cubicBezTo>
                <a:cubicBezTo>
                  <a:pt x="1379774" y="607873"/>
                  <a:pt x="1382564" y="609600"/>
                  <a:pt x="1384757" y="611793"/>
                </a:cubicBezTo>
                <a:cubicBezTo>
                  <a:pt x="1393528" y="638105"/>
                  <a:pt x="1380371" y="607407"/>
                  <a:pt x="1397914" y="624950"/>
                </a:cubicBezTo>
                <a:cubicBezTo>
                  <a:pt x="1424302" y="651339"/>
                  <a:pt x="1398610" y="640532"/>
                  <a:pt x="1420938" y="647974"/>
                </a:cubicBezTo>
                <a:cubicBezTo>
                  <a:pt x="1430905" y="662923"/>
                  <a:pt x="1435850" y="673136"/>
                  <a:pt x="1450541" y="684155"/>
                </a:cubicBezTo>
                <a:cubicBezTo>
                  <a:pt x="1453315" y="686235"/>
                  <a:pt x="1457120" y="686348"/>
                  <a:pt x="1460409" y="687445"/>
                </a:cubicBezTo>
                <a:cubicBezTo>
                  <a:pt x="1477536" y="713135"/>
                  <a:pt x="1455671" y="684714"/>
                  <a:pt x="1476855" y="700601"/>
                </a:cubicBezTo>
                <a:cubicBezTo>
                  <a:pt x="1483057" y="705253"/>
                  <a:pt x="1486850" y="712746"/>
                  <a:pt x="1493301" y="717047"/>
                </a:cubicBezTo>
                <a:cubicBezTo>
                  <a:pt x="1499879" y="721433"/>
                  <a:pt x="1507445" y="724613"/>
                  <a:pt x="1513036" y="730204"/>
                </a:cubicBezTo>
                <a:cubicBezTo>
                  <a:pt x="1528644" y="745812"/>
                  <a:pt x="1520309" y="741400"/>
                  <a:pt x="1536060" y="746650"/>
                </a:cubicBezTo>
                <a:cubicBezTo>
                  <a:pt x="1567307" y="777897"/>
                  <a:pt x="1523745" y="737720"/>
                  <a:pt x="1559085" y="759807"/>
                </a:cubicBezTo>
                <a:cubicBezTo>
                  <a:pt x="1564345" y="763094"/>
                  <a:pt x="1567081" y="769524"/>
                  <a:pt x="1572242" y="772964"/>
                </a:cubicBezTo>
                <a:cubicBezTo>
                  <a:pt x="1579569" y="777849"/>
                  <a:pt x="1583331" y="779425"/>
                  <a:pt x="1588688" y="786121"/>
                </a:cubicBezTo>
                <a:cubicBezTo>
                  <a:pt x="1592826" y="791293"/>
                  <a:pt x="1595735" y="798901"/>
                  <a:pt x="1601845" y="802567"/>
                </a:cubicBezTo>
                <a:cubicBezTo>
                  <a:pt x="1604818" y="804351"/>
                  <a:pt x="1608423" y="804760"/>
                  <a:pt x="1611712" y="805856"/>
                </a:cubicBezTo>
                <a:cubicBezTo>
                  <a:pt x="1613905" y="808049"/>
                  <a:pt x="1615711" y="810715"/>
                  <a:pt x="1618291" y="812435"/>
                </a:cubicBezTo>
                <a:cubicBezTo>
                  <a:pt x="1622370" y="815155"/>
                  <a:pt x="1627980" y="815546"/>
                  <a:pt x="1631447" y="819013"/>
                </a:cubicBezTo>
                <a:cubicBezTo>
                  <a:pt x="1664831" y="852397"/>
                  <a:pt x="1613763" y="815994"/>
                  <a:pt x="1647893" y="838748"/>
                </a:cubicBezTo>
                <a:cubicBezTo>
                  <a:pt x="1650086" y="842037"/>
                  <a:pt x="1651497" y="846013"/>
                  <a:pt x="1654472" y="848616"/>
                </a:cubicBezTo>
                <a:cubicBezTo>
                  <a:pt x="1668488" y="860880"/>
                  <a:pt x="1671871" y="857208"/>
                  <a:pt x="1680786" y="868351"/>
                </a:cubicBezTo>
                <a:cubicBezTo>
                  <a:pt x="1683256" y="871438"/>
                  <a:pt x="1684833" y="875182"/>
                  <a:pt x="1687364" y="878219"/>
                </a:cubicBezTo>
                <a:cubicBezTo>
                  <a:pt x="1690342" y="881792"/>
                  <a:pt x="1694254" y="884513"/>
                  <a:pt x="1697232" y="888086"/>
                </a:cubicBezTo>
                <a:cubicBezTo>
                  <a:pt x="1708996" y="902203"/>
                  <a:pt x="1697948" y="894714"/>
                  <a:pt x="1713678" y="907822"/>
                </a:cubicBezTo>
                <a:cubicBezTo>
                  <a:pt x="1716715" y="910353"/>
                  <a:pt x="1720458" y="911931"/>
                  <a:pt x="1723545" y="914400"/>
                </a:cubicBezTo>
                <a:cubicBezTo>
                  <a:pt x="1725967" y="916337"/>
                  <a:pt x="1727643" y="919117"/>
                  <a:pt x="1730124" y="920978"/>
                </a:cubicBezTo>
                <a:cubicBezTo>
                  <a:pt x="1736449" y="925722"/>
                  <a:pt x="1749859" y="934135"/>
                  <a:pt x="1749859" y="934135"/>
                </a:cubicBezTo>
                <a:cubicBezTo>
                  <a:pt x="1753380" y="939417"/>
                  <a:pt x="1757389" y="946830"/>
                  <a:pt x="1763016" y="950581"/>
                </a:cubicBezTo>
                <a:cubicBezTo>
                  <a:pt x="1767096" y="953301"/>
                  <a:pt x="1771787" y="954967"/>
                  <a:pt x="1776173" y="957160"/>
                </a:cubicBezTo>
                <a:cubicBezTo>
                  <a:pt x="1778366" y="960449"/>
                  <a:pt x="1779664" y="964558"/>
                  <a:pt x="1782751" y="967027"/>
                </a:cubicBezTo>
                <a:cubicBezTo>
                  <a:pt x="1785459" y="969193"/>
                  <a:pt x="1789518" y="968766"/>
                  <a:pt x="1792619" y="970317"/>
                </a:cubicBezTo>
                <a:cubicBezTo>
                  <a:pt x="1796155" y="972085"/>
                  <a:pt x="1799485" y="974322"/>
                  <a:pt x="1802486" y="976895"/>
                </a:cubicBezTo>
                <a:cubicBezTo>
                  <a:pt x="1807195" y="980931"/>
                  <a:pt x="1810482" y="986612"/>
                  <a:pt x="1815643" y="990052"/>
                </a:cubicBezTo>
                <a:cubicBezTo>
                  <a:pt x="1846016" y="1010298"/>
                  <a:pt x="1808655" y="984461"/>
                  <a:pt x="1832089" y="1003209"/>
                </a:cubicBezTo>
                <a:cubicBezTo>
                  <a:pt x="1835176" y="1005679"/>
                  <a:pt x="1838668" y="1007594"/>
                  <a:pt x="1841957" y="1009787"/>
                </a:cubicBezTo>
                <a:cubicBezTo>
                  <a:pt x="1844150" y="1013076"/>
                  <a:pt x="1845560" y="1017052"/>
                  <a:pt x="1848535" y="1019655"/>
                </a:cubicBezTo>
                <a:cubicBezTo>
                  <a:pt x="1854485" y="1024861"/>
                  <a:pt x="1862679" y="1027222"/>
                  <a:pt x="1868270" y="1032812"/>
                </a:cubicBezTo>
                <a:lnTo>
                  <a:pt x="1878138" y="1042679"/>
                </a:lnTo>
                <a:cubicBezTo>
                  <a:pt x="1884541" y="1061891"/>
                  <a:pt x="1876416" y="1044246"/>
                  <a:pt x="1891295" y="1059125"/>
                </a:cubicBezTo>
                <a:cubicBezTo>
                  <a:pt x="1894090" y="1061920"/>
                  <a:pt x="1895078" y="1066198"/>
                  <a:pt x="1897873" y="1068993"/>
                </a:cubicBezTo>
                <a:cubicBezTo>
                  <a:pt x="1900668" y="1071788"/>
                  <a:pt x="1904654" y="1073101"/>
                  <a:pt x="1907741" y="1075571"/>
                </a:cubicBezTo>
                <a:cubicBezTo>
                  <a:pt x="1914433" y="1080925"/>
                  <a:pt x="1916016" y="1084695"/>
                  <a:pt x="1920898" y="1092017"/>
                </a:cubicBezTo>
                <a:cubicBezTo>
                  <a:pt x="1921994" y="1095306"/>
                  <a:pt x="1922637" y="1098784"/>
                  <a:pt x="1924187" y="1101885"/>
                </a:cubicBezTo>
                <a:cubicBezTo>
                  <a:pt x="1928337" y="1110186"/>
                  <a:pt x="1931223" y="1112211"/>
                  <a:pt x="1937344" y="1118331"/>
                </a:cubicBezTo>
                <a:cubicBezTo>
                  <a:pt x="1943626" y="1137179"/>
                  <a:pt x="1935868" y="1120144"/>
                  <a:pt x="1953790" y="1138066"/>
                </a:cubicBezTo>
                <a:cubicBezTo>
                  <a:pt x="1956585" y="1140861"/>
                  <a:pt x="1957765" y="1144959"/>
                  <a:pt x="1960368" y="1147934"/>
                </a:cubicBezTo>
                <a:cubicBezTo>
                  <a:pt x="1960400" y="1147971"/>
                  <a:pt x="1978774" y="1166339"/>
                  <a:pt x="1983393" y="1170958"/>
                </a:cubicBezTo>
                <a:cubicBezTo>
                  <a:pt x="1985586" y="1173151"/>
                  <a:pt x="1988251" y="1174957"/>
                  <a:pt x="1989971" y="1177537"/>
                </a:cubicBezTo>
                <a:cubicBezTo>
                  <a:pt x="1994853" y="1184859"/>
                  <a:pt x="1996436" y="1188629"/>
                  <a:pt x="2003128" y="1193983"/>
                </a:cubicBezTo>
                <a:cubicBezTo>
                  <a:pt x="2006215" y="1196453"/>
                  <a:pt x="2012996" y="1200561"/>
                  <a:pt x="2012996" y="1200561"/>
                </a:cubicBezTo>
              </a:path>
            </a:pathLst>
          </a:custGeom>
          <a:noFill/>
          <a:ln w="28575">
            <a:solidFill>
              <a:schemeClr val="accent4">
                <a:lumMod val="50000"/>
              </a:schemeClr>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7084955" y="3029360"/>
            <a:ext cx="276294" cy="319053"/>
          </a:xfrm>
          <a:custGeom>
            <a:avLst/>
            <a:gdLst>
              <a:gd name="connsiteX0" fmla="*/ 0 w 115123"/>
              <a:gd name="connsiteY0" fmla="*/ 0 h 98676"/>
              <a:gd name="connsiteX1" fmla="*/ 16446 w 115123"/>
              <a:gd name="connsiteY1" fmla="*/ 3289 h 98676"/>
              <a:gd name="connsiteX2" fmla="*/ 29603 w 115123"/>
              <a:gd name="connsiteY2" fmla="*/ 19735 h 98676"/>
              <a:gd name="connsiteX3" fmla="*/ 36182 w 115123"/>
              <a:gd name="connsiteY3" fmla="*/ 26314 h 98676"/>
              <a:gd name="connsiteX4" fmla="*/ 52628 w 115123"/>
              <a:gd name="connsiteY4" fmla="*/ 49338 h 98676"/>
              <a:gd name="connsiteX5" fmla="*/ 78941 w 115123"/>
              <a:gd name="connsiteY5" fmla="*/ 72363 h 98676"/>
              <a:gd name="connsiteX6" fmla="*/ 85520 w 115123"/>
              <a:gd name="connsiteY6" fmla="*/ 78941 h 98676"/>
              <a:gd name="connsiteX7" fmla="*/ 95387 w 115123"/>
              <a:gd name="connsiteY7" fmla="*/ 85520 h 98676"/>
              <a:gd name="connsiteX8" fmla="*/ 115123 w 115123"/>
              <a:gd name="connsiteY8" fmla="*/ 95387 h 98676"/>
              <a:gd name="connsiteX9" fmla="*/ 115123 w 115123"/>
              <a:gd name="connsiteY9" fmla="*/ 98676 h 9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123" h="98676">
                <a:moveTo>
                  <a:pt x="0" y="0"/>
                </a:moveTo>
                <a:cubicBezTo>
                  <a:pt x="5482" y="1096"/>
                  <a:pt x="11307" y="1087"/>
                  <a:pt x="16446" y="3289"/>
                </a:cubicBezTo>
                <a:cubicBezTo>
                  <a:pt x="21281" y="5361"/>
                  <a:pt x="27091" y="16594"/>
                  <a:pt x="29603" y="19735"/>
                </a:cubicBezTo>
                <a:cubicBezTo>
                  <a:pt x="31540" y="22157"/>
                  <a:pt x="33989" y="24121"/>
                  <a:pt x="36182" y="26314"/>
                </a:cubicBezTo>
                <a:cubicBezTo>
                  <a:pt x="44342" y="50793"/>
                  <a:pt x="31815" y="18115"/>
                  <a:pt x="52628" y="49338"/>
                </a:cubicBezTo>
                <a:cubicBezTo>
                  <a:pt x="71258" y="77285"/>
                  <a:pt x="40584" y="34012"/>
                  <a:pt x="78941" y="72363"/>
                </a:cubicBezTo>
                <a:cubicBezTo>
                  <a:pt x="81134" y="74556"/>
                  <a:pt x="83098" y="77004"/>
                  <a:pt x="85520" y="78941"/>
                </a:cubicBezTo>
                <a:cubicBezTo>
                  <a:pt x="88607" y="81410"/>
                  <a:pt x="91851" y="83752"/>
                  <a:pt x="95387" y="85520"/>
                </a:cubicBezTo>
                <a:cubicBezTo>
                  <a:pt x="106090" y="90872"/>
                  <a:pt x="105694" y="85959"/>
                  <a:pt x="115123" y="95387"/>
                </a:cubicBezTo>
                <a:lnTo>
                  <a:pt x="115123" y="98676"/>
                </a:lnTo>
              </a:path>
            </a:pathLst>
          </a:custGeom>
          <a:noFill/>
          <a:ln w="28575">
            <a:solidFill>
              <a:schemeClr val="accent4">
                <a:lumMod val="50000"/>
              </a:schemeClr>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7357960" y="3361571"/>
            <a:ext cx="391416" cy="615082"/>
          </a:xfrm>
          <a:custGeom>
            <a:avLst/>
            <a:gdLst>
              <a:gd name="connsiteX0" fmla="*/ 0 w 391416"/>
              <a:gd name="connsiteY0" fmla="*/ 0 h 615082"/>
              <a:gd name="connsiteX1" fmla="*/ 16446 w 391416"/>
              <a:gd name="connsiteY1" fmla="*/ 3289 h 615082"/>
              <a:gd name="connsiteX2" fmla="*/ 26313 w 391416"/>
              <a:gd name="connsiteY2" fmla="*/ 6579 h 615082"/>
              <a:gd name="connsiteX3" fmla="*/ 29603 w 391416"/>
              <a:gd name="connsiteY3" fmla="*/ 16446 h 615082"/>
              <a:gd name="connsiteX4" fmla="*/ 36181 w 391416"/>
              <a:gd name="connsiteY4" fmla="*/ 23025 h 615082"/>
              <a:gd name="connsiteX5" fmla="*/ 52627 w 391416"/>
              <a:gd name="connsiteY5" fmla="*/ 52628 h 615082"/>
              <a:gd name="connsiteX6" fmla="*/ 65784 w 391416"/>
              <a:gd name="connsiteY6" fmla="*/ 69074 h 615082"/>
              <a:gd name="connsiteX7" fmla="*/ 75652 w 391416"/>
              <a:gd name="connsiteY7" fmla="*/ 75652 h 615082"/>
              <a:gd name="connsiteX8" fmla="*/ 78941 w 391416"/>
              <a:gd name="connsiteY8" fmla="*/ 85520 h 615082"/>
              <a:gd name="connsiteX9" fmla="*/ 92098 w 391416"/>
              <a:gd name="connsiteY9" fmla="*/ 101966 h 615082"/>
              <a:gd name="connsiteX10" fmla="*/ 95387 w 391416"/>
              <a:gd name="connsiteY10" fmla="*/ 111833 h 615082"/>
              <a:gd name="connsiteX11" fmla="*/ 101965 w 391416"/>
              <a:gd name="connsiteY11" fmla="*/ 118412 h 615082"/>
              <a:gd name="connsiteX12" fmla="*/ 108544 w 391416"/>
              <a:gd name="connsiteY12" fmla="*/ 128279 h 615082"/>
              <a:gd name="connsiteX13" fmla="*/ 118411 w 391416"/>
              <a:gd name="connsiteY13" fmla="*/ 161171 h 615082"/>
              <a:gd name="connsiteX14" fmla="*/ 124990 w 391416"/>
              <a:gd name="connsiteY14" fmla="*/ 167750 h 615082"/>
              <a:gd name="connsiteX15" fmla="*/ 134857 w 391416"/>
              <a:gd name="connsiteY15" fmla="*/ 184196 h 615082"/>
              <a:gd name="connsiteX16" fmla="*/ 148014 w 391416"/>
              <a:gd name="connsiteY16" fmla="*/ 203931 h 615082"/>
              <a:gd name="connsiteX17" fmla="*/ 164460 w 391416"/>
              <a:gd name="connsiteY17" fmla="*/ 226956 h 615082"/>
              <a:gd name="connsiteX18" fmla="*/ 171039 w 391416"/>
              <a:gd name="connsiteY18" fmla="*/ 233534 h 615082"/>
              <a:gd name="connsiteX19" fmla="*/ 177617 w 391416"/>
              <a:gd name="connsiteY19" fmla="*/ 253269 h 615082"/>
              <a:gd name="connsiteX20" fmla="*/ 190774 w 391416"/>
              <a:gd name="connsiteY20" fmla="*/ 269715 h 615082"/>
              <a:gd name="connsiteX21" fmla="*/ 203931 w 391416"/>
              <a:gd name="connsiteY21" fmla="*/ 315764 h 615082"/>
              <a:gd name="connsiteX22" fmla="*/ 207220 w 391416"/>
              <a:gd name="connsiteY22" fmla="*/ 325632 h 615082"/>
              <a:gd name="connsiteX23" fmla="*/ 217087 w 391416"/>
              <a:gd name="connsiteY23" fmla="*/ 332210 h 615082"/>
              <a:gd name="connsiteX24" fmla="*/ 230244 w 391416"/>
              <a:gd name="connsiteY24" fmla="*/ 361813 h 615082"/>
              <a:gd name="connsiteX25" fmla="*/ 236823 w 391416"/>
              <a:gd name="connsiteY25" fmla="*/ 368392 h 615082"/>
              <a:gd name="connsiteX26" fmla="*/ 240112 w 391416"/>
              <a:gd name="connsiteY26" fmla="*/ 378259 h 615082"/>
              <a:gd name="connsiteX27" fmla="*/ 246690 w 391416"/>
              <a:gd name="connsiteY27" fmla="*/ 384838 h 615082"/>
              <a:gd name="connsiteX28" fmla="*/ 249980 w 391416"/>
              <a:gd name="connsiteY28" fmla="*/ 397994 h 615082"/>
              <a:gd name="connsiteX29" fmla="*/ 263136 w 391416"/>
              <a:gd name="connsiteY29" fmla="*/ 417730 h 615082"/>
              <a:gd name="connsiteX30" fmla="*/ 269715 w 391416"/>
              <a:gd name="connsiteY30" fmla="*/ 437465 h 615082"/>
              <a:gd name="connsiteX31" fmla="*/ 279582 w 391416"/>
              <a:gd name="connsiteY31" fmla="*/ 447333 h 615082"/>
              <a:gd name="connsiteX32" fmla="*/ 292739 w 391416"/>
              <a:gd name="connsiteY32" fmla="*/ 463779 h 615082"/>
              <a:gd name="connsiteX33" fmla="*/ 305896 w 391416"/>
              <a:gd name="connsiteY33" fmla="*/ 480225 h 615082"/>
              <a:gd name="connsiteX34" fmla="*/ 319053 w 391416"/>
              <a:gd name="connsiteY34" fmla="*/ 496671 h 615082"/>
              <a:gd name="connsiteX35" fmla="*/ 335499 w 391416"/>
              <a:gd name="connsiteY35" fmla="*/ 509828 h 615082"/>
              <a:gd name="connsiteX36" fmla="*/ 338788 w 391416"/>
              <a:gd name="connsiteY36" fmla="*/ 519695 h 615082"/>
              <a:gd name="connsiteX37" fmla="*/ 342077 w 391416"/>
              <a:gd name="connsiteY37" fmla="*/ 532852 h 615082"/>
              <a:gd name="connsiteX38" fmla="*/ 348656 w 391416"/>
              <a:gd name="connsiteY38" fmla="*/ 539430 h 615082"/>
              <a:gd name="connsiteX39" fmla="*/ 358523 w 391416"/>
              <a:gd name="connsiteY39" fmla="*/ 562455 h 615082"/>
              <a:gd name="connsiteX40" fmla="*/ 368391 w 391416"/>
              <a:gd name="connsiteY40" fmla="*/ 582190 h 615082"/>
              <a:gd name="connsiteX41" fmla="*/ 384837 w 391416"/>
              <a:gd name="connsiteY41" fmla="*/ 605215 h 615082"/>
              <a:gd name="connsiteX42" fmla="*/ 391416 w 391416"/>
              <a:gd name="connsiteY42" fmla="*/ 615082 h 61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91416" h="615082">
                <a:moveTo>
                  <a:pt x="0" y="0"/>
                </a:moveTo>
                <a:cubicBezTo>
                  <a:pt x="5482" y="1096"/>
                  <a:pt x="11022" y="1933"/>
                  <a:pt x="16446" y="3289"/>
                </a:cubicBezTo>
                <a:cubicBezTo>
                  <a:pt x="19809" y="4130"/>
                  <a:pt x="23861" y="4127"/>
                  <a:pt x="26313" y="6579"/>
                </a:cubicBezTo>
                <a:cubicBezTo>
                  <a:pt x="28765" y="9031"/>
                  <a:pt x="27819" y="13473"/>
                  <a:pt x="29603" y="16446"/>
                </a:cubicBezTo>
                <a:cubicBezTo>
                  <a:pt x="31199" y="19105"/>
                  <a:pt x="33988" y="20832"/>
                  <a:pt x="36181" y="23025"/>
                </a:cubicBezTo>
                <a:cubicBezTo>
                  <a:pt x="41970" y="40393"/>
                  <a:pt x="37547" y="30008"/>
                  <a:pt x="52627" y="52628"/>
                </a:cubicBezTo>
                <a:cubicBezTo>
                  <a:pt x="57511" y="59954"/>
                  <a:pt x="59089" y="63718"/>
                  <a:pt x="65784" y="69074"/>
                </a:cubicBezTo>
                <a:cubicBezTo>
                  <a:pt x="68871" y="71543"/>
                  <a:pt x="72363" y="73459"/>
                  <a:pt x="75652" y="75652"/>
                </a:cubicBezTo>
                <a:cubicBezTo>
                  <a:pt x="76748" y="78941"/>
                  <a:pt x="77390" y="82419"/>
                  <a:pt x="78941" y="85520"/>
                </a:cubicBezTo>
                <a:cubicBezTo>
                  <a:pt x="83090" y="93818"/>
                  <a:pt x="85980" y="95848"/>
                  <a:pt x="92098" y="101966"/>
                </a:cubicBezTo>
                <a:cubicBezTo>
                  <a:pt x="93194" y="105255"/>
                  <a:pt x="93603" y="108860"/>
                  <a:pt x="95387" y="111833"/>
                </a:cubicBezTo>
                <a:cubicBezTo>
                  <a:pt x="96982" y="114492"/>
                  <a:pt x="100028" y="115990"/>
                  <a:pt x="101965" y="118412"/>
                </a:cubicBezTo>
                <a:cubicBezTo>
                  <a:pt x="104434" y="121499"/>
                  <a:pt x="106351" y="124990"/>
                  <a:pt x="108544" y="128279"/>
                </a:cubicBezTo>
                <a:cubicBezTo>
                  <a:pt x="110034" y="134241"/>
                  <a:pt x="115742" y="158502"/>
                  <a:pt x="118411" y="161171"/>
                </a:cubicBezTo>
                <a:lnTo>
                  <a:pt x="124990" y="167750"/>
                </a:lnTo>
                <a:cubicBezTo>
                  <a:pt x="131278" y="186614"/>
                  <a:pt x="124022" y="169750"/>
                  <a:pt x="134857" y="184196"/>
                </a:cubicBezTo>
                <a:cubicBezTo>
                  <a:pt x="139601" y="190521"/>
                  <a:pt x="148014" y="203931"/>
                  <a:pt x="148014" y="203931"/>
                </a:cubicBezTo>
                <a:cubicBezTo>
                  <a:pt x="153264" y="219682"/>
                  <a:pt x="148852" y="211348"/>
                  <a:pt x="164460" y="226956"/>
                </a:cubicBezTo>
                <a:lnTo>
                  <a:pt x="171039" y="233534"/>
                </a:lnTo>
                <a:cubicBezTo>
                  <a:pt x="173232" y="240112"/>
                  <a:pt x="172714" y="248365"/>
                  <a:pt x="177617" y="253269"/>
                </a:cubicBezTo>
                <a:cubicBezTo>
                  <a:pt x="186990" y="262643"/>
                  <a:pt x="182475" y="257268"/>
                  <a:pt x="190774" y="269715"/>
                </a:cubicBezTo>
                <a:cubicBezTo>
                  <a:pt x="199036" y="302766"/>
                  <a:pt x="194491" y="287444"/>
                  <a:pt x="203931" y="315764"/>
                </a:cubicBezTo>
                <a:cubicBezTo>
                  <a:pt x="205027" y="319053"/>
                  <a:pt x="204335" y="323709"/>
                  <a:pt x="207220" y="325632"/>
                </a:cubicBezTo>
                <a:lnTo>
                  <a:pt x="217087" y="332210"/>
                </a:lnTo>
                <a:cubicBezTo>
                  <a:pt x="222303" y="347858"/>
                  <a:pt x="221309" y="350644"/>
                  <a:pt x="230244" y="361813"/>
                </a:cubicBezTo>
                <a:cubicBezTo>
                  <a:pt x="232181" y="364235"/>
                  <a:pt x="234630" y="366199"/>
                  <a:pt x="236823" y="368392"/>
                </a:cubicBezTo>
                <a:cubicBezTo>
                  <a:pt x="237919" y="371681"/>
                  <a:pt x="238328" y="375286"/>
                  <a:pt x="240112" y="378259"/>
                </a:cubicBezTo>
                <a:cubicBezTo>
                  <a:pt x="241707" y="380918"/>
                  <a:pt x="245303" y="382064"/>
                  <a:pt x="246690" y="384838"/>
                </a:cubicBezTo>
                <a:cubicBezTo>
                  <a:pt x="248712" y="388881"/>
                  <a:pt x="248393" y="393761"/>
                  <a:pt x="249980" y="397994"/>
                </a:cubicBezTo>
                <a:cubicBezTo>
                  <a:pt x="254760" y="410739"/>
                  <a:pt x="255106" y="409698"/>
                  <a:pt x="263136" y="417730"/>
                </a:cubicBezTo>
                <a:cubicBezTo>
                  <a:pt x="265329" y="424308"/>
                  <a:pt x="264812" y="432562"/>
                  <a:pt x="269715" y="437465"/>
                </a:cubicBezTo>
                <a:cubicBezTo>
                  <a:pt x="273004" y="440754"/>
                  <a:pt x="276604" y="443760"/>
                  <a:pt x="279582" y="447333"/>
                </a:cubicBezTo>
                <a:cubicBezTo>
                  <a:pt x="300332" y="472232"/>
                  <a:pt x="273599" y="444636"/>
                  <a:pt x="292739" y="463779"/>
                </a:cubicBezTo>
                <a:cubicBezTo>
                  <a:pt x="299141" y="482986"/>
                  <a:pt x="291019" y="465349"/>
                  <a:pt x="305896" y="480225"/>
                </a:cubicBezTo>
                <a:cubicBezTo>
                  <a:pt x="322984" y="497312"/>
                  <a:pt x="302786" y="483657"/>
                  <a:pt x="319053" y="496671"/>
                </a:cubicBezTo>
                <a:cubicBezTo>
                  <a:pt x="339799" y="513268"/>
                  <a:pt x="319616" y="493943"/>
                  <a:pt x="335499" y="509828"/>
                </a:cubicBezTo>
                <a:cubicBezTo>
                  <a:pt x="336595" y="513117"/>
                  <a:pt x="337836" y="516361"/>
                  <a:pt x="338788" y="519695"/>
                </a:cubicBezTo>
                <a:cubicBezTo>
                  <a:pt x="340030" y="524042"/>
                  <a:pt x="340055" y="528809"/>
                  <a:pt x="342077" y="532852"/>
                </a:cubicBezTo>
                <a:cubicBezTo>
                  <a:pt x="343464" y="535626"/>
                  <a:pt x="346463" y="537237"/>
                  <a:pt x="348656" y="539430"/>
                </a:cubicBezTo>
                <a:cubicBezTo>
                  <a:pt x="356366" y="562563"/>
                  <a:pt x="346335" y="534016"/>
                  <a:pt x="358523" y="562455"/>
                </a:cubicBezTo>
                <a:cubicBezTo>
                  <a:pt x="366692" y="581517"/>
                  <a:pt x="355752" y="563232"/>
                  <a:pt x="368391" y="582190"/>
                </a:cubicBezTo>
                <a:cubicBezTo>
                  <a:pt x="376547" y="606662"/>
                  <a:pt x="364030" y="574009"/>
                  <a:pt x="384837" y="605215"/>
                </a:cubicBezTo>
                <a:lnTo>
                  <a:pt x="391416" y="615082"/>
                </a:lnTo>
              </a:path>
            </a:pathLst>
          </a:custGeom>
          <a:noFill/>
          <a:ln w="28575">
            <a:solidFill>
              <a:schemeClr val="accent4">
                <a:lumMod val="50000"/>
              </a:schemeClr>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8144081" y="4614760"/>
            <a:ext cx="881507" cy="976914"/>
          </a:xfrm>
          <a:custGeom>
            <a:avLst/>
            <a:gdLst>
              <a:gd name="connsiteX0" fmla="*/ 0 w 881507"/>
              <a:gd name="connsiteY0" fmla="*/ 0 h 976914"/>
              <a:gd name="connsiteX1" fmla="*/ 3289 w 881507"/>
              <a:gd name="connsiteY1" fmla="*/ 23024 h 976914"/>
              <a:gd name="connsiteX2" fmla="*/ 9867 w 881507"/>
              <a:gd name="connsiteY2" fmla="*/ 32892 h 976914"/>
              <a:gd name="connsiteX3" fmla="*/ 13156 w 881507"/>
              <a:gd name="connsiteY3" fmla="*/ 52627 h 976914"/>
              <a:gd name="connsiteX4" fmla="*/ 23024 w 881507"/>
              <a:gd name="connsiteY4" fmla="*/ 55916 h 976914"/>
              <a:gd name="connsiteX5" fmla="*/ 29602 w 881507"/>
              <a:gd name="connsiteY5" fmla="*/ 62495 h 976914"/>
              <a:gd name="connsiteX6" fmla="*/ 46048 w 881507"/>
              <a:gd name="connsiteY6" fmla="*/ 75652 h 976914"/>
              <a:gd name="connsiteX7" fmla="*/ 59205 w 881507"/>
              <a:gd name="connsiteY7" fmla="*/ 98676 h 976914"/>
              <a:gd name="connsiteX8" fmla="*/ 69073 w 881507"/>
              <a:gd name="connsiteY8" fmla="*/ 108544 h 976914"/>
              <a:gd name="connsiteX9" fmla="*/ 82230 w 881507"/>
              <a:gd name="connsiteY9" fmla="*/ 128279 h 976914"/>
              <a:gd name="connsiteX10" fmla="*/ 98676 w 881507"/>
              <a:gd name="connsiteY10" fmla="*/ 148014 h 976914"/>
              <a:gd name="connsiteX11" fmla="*/ 111833 w 881507"/>
              <a:gd name="connsiteY11" fmla="*/ 161171 h 976914"/>
              <a:gd name="connsiteX12" fmla="*/ 118411 w 881507"/>
              <a:gd name="connsiteY12" fmla="*/ 171039 h 976914"/>
              <a:gd name="connsiteX13" fmla="*/ 134857 w 881507"/>
              <a:gd name="connsiteY13" fmla="*/ 184195 h 976914"/>
              <a:gd name="connsiteX14" fmla="*/ 151303 w 881507"/>
              <a:gd name="connsiteY14" fmla="*/ 203931 h 976914"/>
              <a:gd name="connsiteX15" fmla="*/ 171038 w 881507"/>
              <a:gd name="connsiteY15" fmla="*/ 217087 h 976914"/>
              <a:gd name="connsiteX16" fmla="*/ 184195 w 881507"/>
              <a:gd name="connsiteY16" fmla="*/ 233534 h 976914"/>
              <a:gd name="connsiteX17" fmla="*/ 190774 w 881507"/>
              <a:gd name="connsiteY17" fmla="*/ 243401 h 976914"/>
              <a:gd name="connsiteX18" fmla="*/ 217087 w 881507"/>
              <a:gd name="connsiteY18" fmla="*/ 276293 h 976914"/>
              <a:gd name="connsiteX19" fmla="*/ 223666 w 881507"/>
              <a:gd name="connsiteY19" fmla="*/ 296028 h 976914"/>
              <a:gd name="connsiteX20" fmla="*/ 236823 w 881507"/>
              <a:gd name="connsiteY20" fmla="*/ 309185 h 976914"/>
              <a:gd name="connsiteX21" fmla="*/ 256558 w 881507"/>
              <a:gd name="connsiteY21" fmla="*/ 335499 h 976914"/>
              <a:gd name="connsiteX22" fmla="*/ 276293 w 881507"/>
              <a:gd name="connsiteY22" fmla="*/ 348656 h 976914"/>
              <a:gd name="connsiteX23" fmla="*/ 421018 w 881507"/>
              <a:gd name="connsiteY23" fmla="*/ 506538 h 976914"/>
              <a:gd name="connsiteX24" fmla="*/ 430886 w 881507"/>
              <a:gd name="connsiteY24" fmla="*/ 513116 h 976914"/>
              <a:gd name="connsiteX25" fmla="*/ 444043 w 881507"/>
              <a:gd name="connsiteY25" fmla="*/ 526273 h 976914"/>
              <a:gd name="connsiteX26" fmla="*/ 450621 w 881507"/>
              <a:gd name="connsiteY26" fmla="*/ 532852 h 976914"/>
              <a:gd name="connsiteX27" fmla="*/ 460489 w 881507"/>
              <a:gd name="connsiteY27" fmla="*/ 539430 h 976914"/>
              <a:gd name="connsiteX28" fmla="*/ 467067 w 881507"/>
              <a:gd name="connsiteY28" fmla="*/ 549298 h 976914"/>
              <a:gd name="connsiteX29" fmla="*/ 470356 w 881507"/>
              <a:gd name="connsiteY29" fmla="*/ 559165 h 976914"/>
              <a:gd name="connsiteX30" fmla="*/ 480224 w 881507"/>
              <a:gd name="connsiteY30" fmla="*/ 562454 h 976914"/>
              <a:gd name="connsiteX31" fmla="*/ 486802 w 881507"/>
              <a:gd name="connsiteY31" fmla="*/ 572322 h 976914"/>
              <a:gd name="connsiteX32" fmla="*/ 499959 w 881507"/>
              <a:gd name="connsiteY32" fmla="*/ 585479 h 976914"/>
              <a:gd name="connsiteX33" fmla="*/ 522984 w 881507"/>
              <a:gd name="connsiteY33" fmla="*/ 611793 h 976914"/>
              <a:gd name="connsiteX34" fmla="*/ 529562 w 881507"/>
              <a:gd name="connsiteY34" fmla="*/ 621660 h 976914"/>
              <a:gd name="connsiteX35" fmla="*/ 546008 w 881507"/>
              <a:gd name="connsiteY35" fmla="*/ 638106 h 976914"/>
              <a:gd name="connsiteX36" fmla="*/ 562454 w 881507"/>
              <a:gd name="connsiteY36" fmla="*/ 657841 h 976914"/>
              <a:gd name="connsiteX37" fmla="*/ 578900 w 881507"/>
              <a:gd name="connsiteY37" fmla="*/ 674287 h 976914"/>
              <a:gd name="connsiteX38" fmla="*/ 595346 w 881507"/>
              <a:gd name="connsiteY38" fmla="*/ 694023 h 976914"/>
              <a:gd name="connsiteX39" fmla="*/ 605214 w 881507"/>
              <a:gd name="connsiteY39" fmla="*/ 700601 h 976914"/>
              <a:gd name="connsiteX40" fmla="*/ 611792 w 881507"/>
              <a:gd name="connsiteY40" fmla="*/ 707180 h 976914"/>
              <a:gd name="connsiteX41" fmla="*/ 624949 w 881507"/>
              <a:gd name="connsiteY41" fmla="*/ 720336 h 976914"/>
              <a:gd name="connsiteX42" fmla="*/ 638106 w 881507"/>
              <a:gd name="connsiteY42" fmla="*/ 733493 h 976914"/>
              <a:gd name="connsiteX43" fmla="*/ 647974 w 881507"/>
              <a:gd name="connsiteY43" fmla="*/ 743361 h 976914"/>
              <a:gd name="connsiteX44" fmla="*/ 657841 w 881507"/>
              <a:gd name="connsiteY44" fmla="*/ 749939 h 976914"/>
              <a:gd name="connsiteX45" fmla="*/ 674287 w 881507"/>
              <a:gd name="connsiteY45" fmla="*/ 766385 h 976914"/>
              <a:gd name="connsiteX46" fmla="*/ 697312 w 881507"/>
              <a:gd name="connsiteY46" fmla="*/ 789410 h 976914"/>
              <a:gd name="connsiteX47" fmla="*/ 713758 w 881507"/>
              <a:gd name="connsiteY47" fmla="*/ 805856 h 976914"/>
              <a:gd name="connsiteX48" fmla="*/ 723625 w 881507"/>
              <a:gd name="connsiteY48" fmla="*/ 815723 h 976914"/>
              <a:gd name="connsiteX49" fmla="*/ 740072 w 881507"/>
              <a:gd name="connsiteY49" fmla="*/ 835459 h 976914"/>
              <a:gd name="connsiteX50" fmla="*/ 746650 w 881507"/>
              <a:gd name="connsiteY50" fmla="*/ 858483 h 976914"/>
              <a:gd name="connsiteX51" fmla="*/ 756518 w 881507"/>
              <a:gd name="connsiteY51" fmla="*/ 865062 h 976914"/>
              <a:gd name="connsiteX52" fmla="*/ 766385 w 881507"/>
              <a:gd name="connsiteY52" fmla="*/ 874929 h 976914"/>
              <a:gd name="connsiteX53" fmla="*/ 776253 w 881507"/>
              <a:gd name="connsiteY53" fmla="*/ 881508 h 976914"/>
              <a:gd name="connsiteX54" fmla="*/ 786120 w 881507"/>
              <a:gd name="connsiteY54" fmla="*/ 891375 h 976914"/>
              <a:gd name="connsiteX55" fmla="*/ 805856 w 881507"/>
              <a:gd name="connsiteY55" fmla="*/ 904532 h 976914"/>
              <a:gd name="connsiteX56" fmla="*/ 812434 w 881507"/>
              <a:gd name="connsiteY56" fmla="*/ 914400 h 976914"/>
              <a:gd name="connsiteX57" fmla="*/ 819013 w 881507"/>
              <a:gd name="connsiteY57" fmla="*/ 920978 h 976914"/>
              <a:gd name="connsiteX58" fmla="*/ 822302 w 881507"/>
              <a:gd name="connsiteY58" fmla="*/ 930846 h 976914"/>
              <a:gd name="connsiteX59" fmla="*/ 835459 w 881507"/>
              <a:gd name="connsiteY59" fmla="*/ 947292 h 976914"/>
              <a:gd name="connsiteX60" fmla="*/ 845326 w 881507"/>
              <a:gd name="connsiteY60" fmla="*/ 950581 h 976914"/>
              <a:gd name="connsiteX61" fmla="*/ 861772 w 881507"/>
              <a:gd name="connsiteY61" fmla="*/ 963738 h 976914"/>
              <a:gd name="connsiteX62" fmla="*/ 871640 w 881507"/>
              <a:gd name="connsiteY62" fmla="*/ 967027 h 976914"/>
              <a:gd name="connsiteX63" fmla="*/ 881507 w 881507"/>
              <a:gd name="connsiteY63" fmla="*/ 976895 h 97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881507" h="976914">
                <a:moveTo>
                  <a:pt x="0" y="0"/>
                </a:moveTo>
                <a:cubicBezTo>
                  <a:pt x="1096" y="7675"/>
                  <a:pt x="1061" y="15598"/>
                  <a:pt x="3289" y="23024"/>
                </a:cubicBezTo>
                <a:cubicBezTo>
                  <a:pt x="4425" y="26810"/>
                  <a:pt x="8617" y="29142"/>
                  <a:pt x="9867" y="32892"/>
                </a:cubicBezTo>
                <a:cubicBezTo>
                  <a:pt x="11976" y="39219"/>
                  <a:pt x="9847" y="46837"/>
                  <a:pt x="13156" y="52627"/>
                </a:cubicBezTo>
                <a:cubicBezTo>
                  <a:pt x="14876" y="55637"/>
                  <a:pt x="19735" y="54820"/>
                  <a:pt x="23024" y="55916"/>
                </a:cubicBezTo>
                <a:cubicBezTo>
                  <a:pt x="25217" y="58109"/>
                  <a:pt x="27180" y="60558"/>
                  <a:pt x="29602" y="62495"/>
                </a:cubicBezTo>
                <a:cubicBezTo>
                  <a:pt x="35891" y="67526"/>
                  <a:pt x="41507" y="68840"/>
                  <a:pt x="46048" y="75652"/>
                </a:cubicBezTo>
                <a:cubicBezTo>
                  <a:pt x="56765" y="91726"/>
                  <a:pt x="47997" y="85226"/>
                  <a:pt x="59205" y="98676"/>
                </a:cubicBezTo>
                <a:cubicBezTo>
                  <a:pt x="62183" y="102250"/>
                  <a:pt x="66217" y="104872"/>
                  <a:pt x="69073" y="108544"/>
                </a:cubicBezTo>
                <a:cubicBezTo>
                  <a:pt x="73927" y="114785"/>
                  <a:pt x="76639" y="122688"/>
                  <a:pt x="82230" y="128279"/>
                </a:cubicBezTo>
                <a:cubicBezTo>
                  <a:pt x="116443" y="162492"/>
                  <a:pt x="71200" y="115959"/>
                  <a:pt x="98676" y="148014"/>
                </a:cubicBezTo>
                <a:cubicBezTo>
                  <a:pt x="102712" y="152723"/>
                  <a:pt x="108393" y="156010"/>
                  <a:pt x="111833" y="161171"/>
                </a:cubicBezTo>
                <a:cubicBezTo>
                  <a:pt x="114026" y="164460"/>
                  <a:pt x="115941" y="167952"/>
                  <a:pt x="118411" y="171039"/>
                </a:cubicBezTo>
                <a:cubicBezTo>
                  <a:pt x="125468" y="179860"/>
                  <a:pt x="125363" y="176600"/>
                  <a:pt x="134857" y="184195"/>
                </a:cubicBezTo>
                <a:cubicBezTo>
                  <a:pt x="154972" y="200287"/>
                  <a:pt x="122501" y="178329"/>
                  <a:pt x="151303" y="203931"/>
                </a:cubicBezTo>
                <a:cubicBezTo>
                  <a:pt x="157212" y="209184"/>
                  <a:pt x="171038" y="217087"/>
                  <a:pt x="171038" y="217087"/>
                </a:cubicBezTo>
                <a:cubicBezTo>
                  <a:pt x="177442" y="236296"/>
                  <a:pt x="169318" y="218657"/>
                  <a:pt x="184195" y="233534"/>
                </a:cubicBezTo>
                <a:cubicBezTo>
                  <a:pt x="186990" y="236329"/>
                  <a:pt x="188201" y="240400"/>
                  <a:pt x="190774" y="243401"/>
                </a:cubicBezTo>
                <a:cubicBezTo>
                  <a:pt x="200574" y="254834"/>
                  <a:pt x="211896" y="260721"/>
                  <a:pt x="217087" y="276293"/>
                </a:cubicBezTo>
                <a:cubicBezTo>
                  <a:pt x="219280" y="282871"/>
                  <a:pt x="218763" y="291125"/>
                  <a:pt x="223666" y="296028"/>
                </a:cubicBezTo>
                <a:lnTo>
                  <a:pt x="236823" y="309185"/>
                </a:lnTo>
                <a:cubicBezTo>
                  <a:pt x="242564" y="326408"/>
                  <a:pt x="237660" y="316600"/>
                  <a:pt x="256558" y="335499"/>
                </a:cubicBezTo>
                <a:cubicBezTo>
                  <a:pt x="268878" y="347819"/>
                  <a:pt x="262011" y="343896"/>
                  <a:pt x="276293" y="348656"/>
                </a:cubicBezTo>
                <a:cubicBezTo>
                  <a:pt x="324535" y="401283"/>
                  <a:pt x="361614" y="466939"/>
                  <a:pt x="421018" y="506538"/>
                </a:cubicBezTo>
                <a:cubicBezTo>
                  <a:pt x="424307" y="508731"/>
                  <a:pt x="427884" y="510543"/>
                  <a:pt x="430886" y="513116"/>
                </a:cubicBezTo>
                <a:cubicBezTo>
                  <a:pt x="435595" y="517152"/>
                  <a:pt x="439657" y="521887"/>
                  <a:pt x="444043" y="526273"/>
                </a:cubicBezTo>
                <a:cubicBezTo>
                  <a:pt x="446236" y="528466"/>
                  <a:pt x="448041" y="531132"/>
                  <a:pt x="450621" y="532852"/>
                </a:cubicBezTo>
                <a:lnTo>
                  <a:pt x="460489" y="539430"/>
                </a:lnTo>
                <a:cubicBezTo>
                  <a:pt x="462682" y="542719"/>
                  <a:pt x="465299" y="545762"/>
                  <a:pt x="467067" y="549298"/>
                </a:cubicBezTo>
                <a:cubicBezTo>
                  <a:pt x="468617" y="552399"/>
                  <a:pt x="467904" y="556714"/>
                  <a:pt x="470356" y="559165"/>
                </a:cubicBezTo>
                <a:cubicBezTo>
                  <a:pt x="472808" y="561617"/>
                  <a:pt x="476935" y="561358"/>
                  <a:pt x="480224" y="562454"/>
                </a:cubicBezTo>
                <a:cubicBezTo>
                  <a:pt x="482417" y="565743"/>
                  <a:pt x="484229" y="569320"/>
                  <a:pt x="486802" y="572322"/>
                </a:cubicBezTo>
                <a:cubicBezTo>
                  <a:pt x="490838" y="577031"/>
                  <a:pt x="496519" y="580318"/>
                  <a:pt x="499959" y="585479"/>
                </a:cubicBezTo>
                <a:cubicBezTo>
                  <a:pt x="515309" y="608503"/>
                  <a:pt x="506538" y="600828"/>
                  <a:pt x="522984" y="611793"/>
                </a:cubicBezTo>
                <a:cubicBezTo>
                  <a:pt x="525177" y="615082"/>
                  <a:pt x="526959" y="618685"/>
                  <a:pt x="529562" y="621660"/>
                </a:cubicBezTo>
                <a:cubicBezTo>
                  <a:pt x="534667" y="627495"/>
                  <a:pt x="542541" y="631172"/>
                  <a:pt x="546008" y="638106"/>
                </a:cubicBezTo>
                <a:cubicBezTo>
                  <a:pt x="554355" y="654799"/>
                  <a:pt x="548507" y="648543"/>
                  <a:pt x="562454" y="657841"/>
                </a:cubicBezTo>
                <a:cubicBezTo>
                  <a:pt x="574516" y="675933"/>
                  <a:pt x="562454" y="660582"/>
                  <a:pt x="578900" y="674287"/>
                </a:cubicBezTo>
                <a:cubicBezTo>
                  <a:pt x="611242" y="701239"/>
                  <a:pt x="569465" y="668142"/>
                  <a:pt x="595346" y="694023"/>
                </a:cubicBezTo>
                <a:cubicBezTo>
                  <a:pt x="598141" y="696818"/>
                  <a:pt x="602127" y="698131"/>
                  <a:pt x="605214" y="700601"/>
                </a:cubicBezTo>
                <a:cubicBezTo>
                  <a:pt x="607636" y="702538"/>
                  <a:pt x="609599" y="704987"/>
                  <a:pt x="611792" y="707180"/>
                </a:cubicBezTo>
                <a:cubicBezTo>
                  <a:pt x="620567" y="733496"/>
                  <a:pt x="607405" y="702791"/>
                  <a:pt x="624949" y="720336"/>
                </a:cubicBezTo>
                <a:cubicBezTo>
                  <a:pt x="642490" y="737878"/>
                  <a:pt x="611793" y="724723"/>
                  <a:pt x="638106" y="733493"/>
                </a:cubicBezTo>
                <a:cubicBezTo>
                  <a:pt x="641395" y="736782"/>
                  <a:pt x="644400" y="740383"/>
                  <a:pt x="647974" y="743361"/>
                </a:cubicBezTo>
                <a:cubicBezTo>
                  <a:pt x="651011" y="745892"/>
                  <a:pt x="654866" y="747336"/>
                  <a:pt x="657841" y="749939"/>
                </a:cubicBezTo>
                <a:cubicBezTo>
                  <a:pt x="663676" y="755044"/>
                  <a:pt x="674287" y="766385"/>
                  <a:pt x="674287" y="766385"/>
                </a:cubicBezTo>
                <a:cubicBezTo>
                  <a:pt x="681731" y="788714"/>
                  <a:pt x="670921" y="763019"/>
                  <a:pt x="697312" y="789410"/>
                </a:cubicBezTo>
                <a:lnTo>
                  <a:pt x="713758" y="805856"/>
                </a:lnTo>
                <a:cubicBezTo>
                  <a:pt x="717047" y="809145"/>
                  <a:pt x="721045" y="811853"/>
                  <a:pt x="723625" y="815723"/>
                </a:cubicBezTo>
                <a:cubicBezTo>
                  <a:pt x="732784" y="829461"/>
                  <a:pt x="727409" y="822796"/>
                  <a:pt x="740072" y="835459"/>
                </a:cubicBezTo>
                <a:cubicBezTo>
                  <a:pt x="740287" y="836319"/>
                  <a:pt x="744934" y="856338"/>
                  <a:pt x="746650" y="858483"/>
                </a:cubicBezTo>
                <a:cubicBezTo>
                  <a:pt x="749120" y="861570"/>
                  <a:pt x="753481" y="862531"/>
                  <a:pt x="756518" y="865062"/>
                </a:cubicBezTo>
                <a:cubicBezTo>
                  <a:pt x="760091" y="868040"/>
                  <a:pt x="762812" y="871951"/>
                  <a:pt x="766385" y="874929"/>
                </a:cubicBezTo>
                <a:cubicBezTo>
                  <a:pt x="769422" y="877460"/>
                  <a:pt x="773216" y="878977"/>
                  <a:pt x="776253" y="881508"/>
                </a:cubicBezTo>
                <a:cubicBezTo>
                  <a:pt x="779826" y="884486"/>
                  <a:pt x="782448" y="888519"/>
                  <a:pt x="786120" y="891375"/>
                </a:cubicBezTo>
                <a:cubicBezTo>
                  <a:pt x="792361" y="896229"/>
                  <a:pt x="805856" y="904532"/>
                  <a:pt x="805856" y="904532"/>
                </a:cubicBezTo>
                <a:cubicBezTo>
                  <a:pt x="808049" y="907821"/>
                  <a:pt x="809964" y="911313"/>
                  <a:pt x="812434" y="914400"/>
                </a:cubicBezTo>
                <a:cubicBezTo>
                  <a:pt x="814371" y="916822"/>
                  <a:pt x="817417" y="918319"/>
                  <a:pt x="819013" y="920978"/>
                </a:cubicBezTo>
                <a:cubicBezTo>
                  <a:pt x="820797" y="923951"/>
                  <a:pt x="820751" y="927745"/>
                  <a:pt x="822302" y="930846"/>
                </a:cubicBezTo>
                <a:cubicBezTo>
                  <a:pt x="824223" y="934688"/>
                  <a:pt x="831089" y="944670"/>
                  <a:pt x="835459" y="947292"/>
                </a:cubicBezTo>
                <a:cubicBezTo>
                  <a:pt x="838432" y="949076"/>
                  <a:pt x="842037" y="949485"/>
                  <a:pt x="845326" y="950581"/>
                </a:cubicBezTo>
                <a:cubicBezTo>
                  <a:pt x="851443" y="956697"/>
                  <a:pt x="853477" y="959590"/>
                  <a:pt x="861772" y="963738"/>
                </a:cubicBezTo>
                <a:cubicBezTo>
                  <a:pt x="864873" y="965289"/>
                  <a:pt x="868351" y="965931"/>
                  <a:pt x="871640" y="967027"/>
                </a:cubicBezTo>
                <a:cubicBezTo>
                  <a:pt x="878826" y="977807"/>
                  <a:pt x="874265" y="976895"/>
                  <a:pt x="881507" y="976895"/>
                </a:cubicBezTo>
              </a:path>
            </a:pathLst>
          </a:custGeom>
          <a:noFill/>
          <a:ln w="28575">
            <a:solidFill>
              <a:schemeClr val="accent4">
                <a:lumMod val="50000"/>
              </a:schemeClr>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8864417" y="5305494"/>
            <a:ext cx="779661" cy="803537"/>
          </a:xfrm>
          <a:custGeom>
            <a:avLst/>
            <a:gdLst>
              <a:gd name="connsiteX0" fmla="*/ 134857 w 756636"/>
              <a:gd name="connsiteY0" fmla="*/ 236823 h 764067"/>
              <a:gd name="connsiteX1" fmla="*/ 151303 w 756636"/>
              <a:gd name="connsiteY1" fmla="*/ 246691 h 764067"/>
              <a:gd name="connsiteX2" fmla="*/ 157882 w 756636"/>
              <a:gd name="connsiteY2" fmla="*/ 253269 h 764067"/>
              <a:gd name="connsiteX3" fmla="*/ 161171 w 756636"/>
              <a:gd name="connsiteY3" fmla="*/ 279583 h 764067"/>
              <a:gd name="connsiteX4" fmla="*/ 174328 w 756636"/>
              <a:gd name="connsiteY4" fmla="*/ 296029 h 764067"/>
              <a:gd name="connsiteX5" fmla="*/ 187485 w 756636"/>
              <a:gd name="connsiteY5" fmla="*/ 315764 h 764067"/>
              <a:gd name="connsiteX6" fmla="*/ 203931 w 756636"/>
              <a:gd name="connsiteY6" fmla="*/ 335499 h 764067"/>
              <a:gd name="connsiteX7" fmla="*/ 217087 w 756636"/>
              <a:gd name="connsiteY7" fmla="*/ 351945 h 764067"/>
              <a:gd name="connsiteX8" fmla="*/ 223666 w 756636"/>
              <a:gd name="connsiteY8" fmla="*/ 371681 h 764067"/>
              <a:gd name="connsiteX9" fmla="*/ 236823 w 756636"/>
              <a:gd name="connsiteY9" fmla="*/ 388127 h 764067"/>
              <a:gd name="connsiteX10" fmla="*/ 249980 w 756636"/>
              <a:gd name="connsiteY10" fmla="*/ 404573 h 764067"/>
              <a:gd name="connsiteX11" fmla="*/ 266426 w 756636"/>
              <a:gd name="connsiteY11" fmla="*/ 411151 h 764067"/>
              <a:gd name="connsiteX12" fmla="*/ 273004 w 756636"/>
              <a:gd name="connsiteY12" fmla="*/ 417730 h 764067"/>
              <a:gd name="connsiteX13" fmla="*/ 286161 w 756636"/>
              <a:gd name="connsiteY13" fmla="*/ 424308 h 764067"/>
              <a:gd name="connsiteX14" fmla="*/ 296029 w 756636"/>
              <a:gd name="connsiteY14" fmla="*/ 430886 h 764067"/>
              <a:gd name="connsiteX15" fmla="*/ 305896 w 756636"/>
              <a:gd name="connsiteY15" fmla="*/ 463778 h 764067"/>
              <a:gd name="connsiteX16" fmla="*/ 319053 w 756636"/>
              <a:gd name="connsiteY16" fmla="*/ 480224 h 764067"/>
              <a:gd name="connsiteX17" fmla="*/ 332210 w 756636"/>
              <a:gd name="connsiteY17" fmla="*/ 509827 h 764067"/>
              <a:gd name="connsiteX18" fmla="*/ 335499 w 756636"/>
              <a:gd name="connsiteY18" fmla="*/ 519695 h 764067"/>
              <a:gd name="connsiteX19" fmla="*/ 345367 w 756636"/>
              <a:gd name="connsiteY19" fmla="*/ 529563 h 764067"/>
              <a:gd name="connsiteX20" fmla="*/ 348656 w 756636"/>
              <a:gd name="connsiteY20" fmla="*/ 546009 h 764067"/>
              <a:gd name="connsiteX21" fmla="*/ 355234 w 756636"/>
              <a:gd name="connsiteY21" fmla="*/ 555876 h 764067"/>
              <a:gd name="connsiteX22" fmla="*/ 358523 w 756636"/>
              <a:gd name="connsiteY22" fmla="*/ 565744 h 764067"/>
              <a:gd name="connsiteX23" fmla="*/ 371680 w 756636"/>
              <a:gd name="connsiteY23" fmla="*/ 578901 h 764067"/>
              <a:gd name="connsiteX24" fmla="*/ 374970 w 756636"/>
              <a:gd name="connsiteY24" fmla="*/ 588768 h 764067"/>
              <a:gd name="connsiteX25" fmla="*/ 391416 w 756636"/>
              <a:gd name="connsiteY25" fmla="*/ 611793 h 764067"/>
              <a:gd name="connsiteX26" fmla="*/ 411151 w 756636"/>
              <a:gd name="connsiteY26" fmla="*/ 621660 h 764067"/>
              <a:gd name="connsiteX27" fmla="*/ 421018 w 756636"/>
              <a:gd name="connsiteY27" fmla="*/ 638107 h 764067"/>
              <a:gd name="connsiteX28" fmla="*/ 427597 w 756636"/>
              <a:gd name="connsiteY28" fmla="*/ 661131 h 764067"/>
              <a:gd name="connsiteX29" fmla="*/ 437464 w 756636"/>
              <a:gd name="connsiteY29" fmla="*/ 680866 h 764067"/>
              <a:gd name="connsiteX30" fmla="*/ 444043 w 756636"/>
              <a:gd name="connsiteY30" fmla="*/ 703891 h 764067"/>
              <a:gd name="connsiteX31" fmla="*/ 447332 w 756636"/>
              <a:gd name="connsiteY31" fmla="*/ 713758 h 764067"/>
              <a:gd name="connsiteX32" fmla="*/ 460489 w 756636"/>
              <a:gd name="connsiteY32" fmla="*/ 733494 h 764067"/>
              <a:gd name="connsiteX33" fmla="*/ 473646 w 756636"/>
              <a:gd name="connsiteY33" fmla="*/ 749940 h 764067"/>
              <a:gd name="connsiteX34" fmla="*/ 476935 w 756636"/>
              <a:gd name="connsiteY34" fmla="*/ 763096 h 764067"/>
              <a:gd name="connsiteX35" fmla="*/ 522984 w 756636"/>
              <a:gd name="connsiteY35" fmla="*/ 759807 h 764067"/>
              <a:gd name="connsiteX36" fmla="*/ 546008 w 756636"/>
              <a:gd name="connsiteY36" fmla="*/ 756518 h 764067"/>
              <a:gd name="connsiteX37" fmla="*/ 595346 w 756636"/>
              <a:gd name="connsiteY37" fmla="*/ 753229 h 764067"/>
              <a:gd name="connsiteX38" fmla="*/ 634817 w 756636"/>
              <a:gd name="connsiteY38" fmla="*/ 746650 h 764067"/>
              <a:gd name="connsiteX39" fmla="*/ 647974 w 756636"/>
              <a:gd name="connsiteY39" fmla="*/ 743361 h 764067"/>
              <a:gd name="connsiteX40" fmla="*/ 674287 w 756636"/>
              <a:gd name="connsiteY40" fmla="*/ 740072 h 764067"/>
              <a:gd name="connsiteX41" fmla="*/ 694023 w 756636"/>
              <a:gd name="connsiteY41" fmla="*/ 733494 h 764067"/>
              <a:gd name="connsiteX42" fmla="*/ 720336 w 756636"/>
              <a:gd name="connsiteY42" fmla="*/ 713758 h 764067"/>
              <a:gd name="connsiteX43" fmla="*/ 740072 w 756636"/>
              <a:gd name="connsiteY43" fmla="*/ 707180 h 764067"/>
              <a:gd name="connsiteX44" fmla="*/ 749939 w 756636"/>
              <a:gd name="connsiteY44" fmla="*/ 703891 h 764067"/>
              <a:gd name="connsiteX45" fmla="*/ 756518 w 756636"/>
              <a:gd name="connsiteY45" fmla="*/ 697312 h 764067"/>
              <a:gd name="connsiteX46" fmla="*/ 743361 w 756636"/>
              <a:gd name="connsiteY46" fmla="*/ 684155 h 764067"/>
              <a:gd name="connsiteX47" fmla="*/ 726915 w 756636"/>
              <a:gd name="connsiteY47" fmla="*/ 670999 h 764067"/>
              <a:gd name="connsiteX48" fmla="*/ 713758 w 756636"/>
              <a:gd name="connsiteY48" fmla="*/ 654553 h 764067"/>
              <a:gd name="connsiteX49" fmla="*/ 703890 w 756636"/>
              <a:gd name="connsiteY49" fmla="*/ 611793 h 764067"/>
              <a:gd name="connsiteX50" fmla="*/ 697312 w 756636"/>
              <a:gd name="connsiteY50" fmla="*/ 601925 h 764067"/>
              <a:gd name="connsiteX51" fmla="*/ 687444 w 756636"/>
              <a:gd name="connsiteY51" fmla="*/ 595347 h 764067"/>
              <a:gd name="connsiteX52" fmla="*/ 680866 w 756636"/>
              <a:gd name="connsiteY52" fmla="*/ 585479 h 764067"/>
              <a:gd name="connsiteX53" fmla="*/ 670998 w 756636"/>
              <a:gd name="connsiteY53" fmla="*/ 578901 h 764067"/>
              <a:gd name="connsiteX54" fmla="*/ 654552 w 756636"/>
              <a:gd name="connsiteY54" fmla="*/ 565744 h 764067"/>
              <a:gd name="connsiteX55" fmla="*/ 651263 w 756636"/>
              <a:gd name="connsiteY55" fmla="*/ 549298 h 764067"/>
              <a:gd name="connsiteX56" fmla="*/ 628239 w 756636"/>
              <a:gd name="connsiteY56" fmla="*/ 532852 h 764067"/>
              <a:gd name="connsiteX57" fmla="*/ 618371 w 756636"/>
              <a:gd name="connsiteY57" fmla="*/ 526273 h 764067"/>
              <a:gd name="connsiteX58" fmla="*/ 608503 w 756636"/>
              <a:gd name="connsiteY58" fmla="*/ 522984 h 764067"/>
              <a:gd name="connsiteX59" fmla="*/ 582190 w 756636"/>
              <a:gd name="connsiteY59" fmla="*/ 506538 h 764067"/>
              <a:gd name="connsiteX60" fmla="*/ 572322 w 756636"/>
              <a:gd name="connsiteY60" fmla="*/ 499960 h 764067"/>
              <a:gd name="connsiteX61" fmla="*/ 555876 w 756636"/>
              <a:gd name="connsiteY61" fmla="*/ 486803 h 764067"/>
              <a:gd name="connsiteX62" fmla="*/ 539430 w 756636"/>
              <a:gd name="connsiteY62" fmla="*/ 470357 h 764067"/>
              <a:gd name="connsiteX63" fmla="*/ 532852 w 756636"/>
              <a:gd name="connsiteY63" fmla="*/ 460489 h 764067"/>
              <a:gd name="connsiteX64" fmla="*/ 529562 w 756636"/>
              <a:gd name="connsiteY64" fmla="*/ 450622 h 764067"/>
              <a:gd name="connsiteX65" fmla="*/ 519695 w 756636"/>
              <a:gd name="connsiteY65" fmla="*/ 447332 h 764067"/>
              <a:gd name="connsiteX66" fmla="*/ 513116 w 756636"/>
              <a:gd name="connsiteY66" fmla="*/ 437465 h 764067"/>
              <a:gd name="connsiteX67" fmla="*/ 503249 w 756636"/>
              <a:gd name="connsiteY67" fmla="*/ 430886 h 764067"/>
              <a:gd name="connsiteX68" fmla="*/ 499959 w 756636"/>
              <a:gd name="connsiteY68" fmla="*/ 421019 h 764067"/>
              <a:gd name="connsiteX69" fmla="*/ 493381 w 756636"/>
              <a:gd name="connsiteY69" fmla="*/ 414440 h 764067"/>
              <a:gd name="connsiteX70" fmla="*/ 486803 w 756636"/>
              <a:gd name="connsiteY70" fmla="*/ 404573 h 764067"/>
              <a:gd name="connsiteX71" fmla="*/ 470357 w 756636"/>
              <a:gd name="connsiteY71" fmla="*/ 388127 h 764067"/>
              <a:gd name="connsiteX72" fmla="*/ 467067 w 756636"/>
              <a:gd name="connsiteY72" fmla="*/ 378259 h 764067"/>
              <a:gd name="connsiteX73" fmla="*/ 440754 w 756636"/>
              <a:gd name="connsiteY73" fmla="*/ 355235 h 764067"/>
              <a:gd name="connsiteX74" fmla="*/ 424308 w 756636"/>
              <a:gd name="connsiteY74" fmla="*/ 345367 h 764067"/>
              <a:gd name="connsiteX75" fmla="*/ 417729 w 756636"/>
              <a:gd name="connsiteY75" fmla="*/ 338789 h 764067"/>
              <a:gd name="connsiteX76" fmla="*/ 411151 w 756636"/>
              <a:gd name="connsiteY76" fmla="*/ 328921 h 764067"/>
              <a:gd name="connsiteX77" fmla="*/ 401283 w 756636"/>
              <a:gd name="connsiteY77" fmla="*/ 325632 h 764067"/>
              <a:gd name="connsiteX78" fmla="*/ 388126 w 756636"/>
              <a:gd name="connsiteY78" fmla="*/ 309186 h 764067"/>
              <a:gd name="connsiteX79" fmla="*/ 374970 w 756636"/>
              <a:gd name="connsiteY79" fmla="*/ 296029 h 764067"/>
              <a:gd name="connsiteX80" fmla="*/ 368391 w 756636"/>
              <a:gd name="connsiteY80" fmla="*/ 289450 h 764067"/>
              <a:gd name="connsiteX81" fmla="*/ 348656 w 756636"/>
              <a:gd name="connsiteY81" fmla="*/ 276294 h 764067"/>
              <a:gd name="connsiteX82" fmla="*/ 332210 w 756636"/>
              <a:gd name="connsiteY82" fmla="*/ 259848 h 764067"/>
              <a:gd name="connsiteX83" fmla="*/ 325631 w 756636"/>
              <a:gd name="connsiteY83" fmla="*/ 253269 h 764067"/>
              <a:gd name="connsiteX84" fmla="*/ 315764 w 756636"/>
              <a:gd name="connsiteY84" fmla="*/ 249980 h 764067"/>
              <a:gd name="connsiteX85" fmla="*/ 296029 w 756636"/>
              <a:gd name="connsiteY85" fmla="*/ 236823 h 764067"/>
              <a:gd name="connsiteX86" fmla="*/ 282872 w 756636"/>
              <a:gd name="connsiteY86" fmla="*/ 223666 h 764067"/>
              <a:gd name="connsiteX87" fmla="*/ 276293 w 756636"/>
              <a:gd name="connsiteY87" fmla="*/ 217088 h 764067"/>
              <a:gd name="connsiteX88" fmla="*/ 266426 w 756636"/>
              <a:gd name="connsiteY88" fmla="*/ 213799 h 764067"/>
              <a:gd name="connsiteX89" fmla="*/ 256558 w 756636"/>
              <a:gd name="connsiteY89" fmla="*/ 203931 h 764067"/>
              <a:gd name="connsiteX90" fmla="*/ 249980 w 756636"/>
              <a:gd name="connsiteY90" fmla="*/ 194063 h 764067"/>
              <a:gd name="connsiteX91" fmla="*/ 240112 w 756636"/>
              <a:gd name="connsiteY91" fmla="*/ 190774 h 764067"/>
              <a:gd name="connsiteX92" fmla="*/ 233534 w 756636"/>
              <a:gd name="connsiteY92" fmla="*/ 180907 h 764067"/>
              <a:gd name="connsiteX93" fmla="*/ 223666 w 756636"/>
              <a:gd name="connsiteY93" fmla="*/ 177617 h 764067"/>
              <a:gd name="connsiteX94" fmla="*/ 207220 w 756636"/>
              <a:gd name="connsiteY94" fmla="*/ 164460 h 764067"/>
              <a:gd name="connsiteX95" fmla="*/ 180906 w 756636"/>
              <a:gd name="connsiteY95" fmla="*/ 144725 h 764067"/>
              <a:gd name="connsiteX96" fmla="*/ 164460 w 756636"/>
              <a:gd name="connsiteY96" fmla="*/ 128279 h 764067"/>
              <a:gd name="connsiteX97" fmla="*/ 148014 w 756636"/>
              <a:gd name="connsiteY97" fmla="*/ 108544 h 764067"/>
              <a:gd name="connsiteX98" fmla="*/ 128279 w 756636"/>
              <a:gd name="connsiteY98" fmla="*/ 95387 h 764067"/>
              <a:gd name="connsiteX99" fmla="*/ 121700 w 756636"/>
              <a:gd name="connsiteY99" fmla="*/ 88809 h 764067"/>
              <a:gd name="connsiteX100" fmla="*/ 111833 w 756636"/>
              <a:gd name="connsiteY100" fmla="*/ 85519 h 764067"/>
              <a:gd name="connsiteX101" fmla="*/ 101965 w 756636"/>
              <a:gd name="connsiteY101" fmla="*/ 78941 h 764067"/>
              <a:gd name="connsiteX102" fmla="*/ 95387 w 756636"/>
              <a:gd name="connsiteY102" fmla="*/ 69073 h 764067"/>
              <a:gd name="connsiteX103" fmla="*/ 92098 w 756636"/>
              <a:gd name="connsiteY103" fmla="*/ 59206 h 764067"/>
              <a:gd name="connsiteX104" fmla="*/ 78941 w 756636"/>
              <a:gd name="connsiteY104" fmla="*/ 55917 h 764067"/>
              <a:gd name="connsiteX105" fmla="*/ 59205 w 756636"/>
              <a:gd name="connsiteY105" fmla="*/ 49338 h 764067"/>
              <a:gd name="connsiteX106" fmla="*/ 49338 w 756636"/>
              <a:gd name="connsiteY106" fmla="*/ 39471 h 764067"/>
              <a:gd name="connsiteX107" fmla="*/ 39470 w 756636"/>
              <a:gd name="connsiteY107" fmla="*/ 36181 h 764067"/>
              <a:gd name="connsiteX108" fmla="*/ 13157 w 756636"/>
              <a:gd name="connsiteY108" fmla="*/ 9868 h 764067"/>
              <a:gd name="connsiteX109" fmla="*/ 6578 w 756636"/>
              <a:gd name="connsiteY109" fmla="*/ 3289 h 764067"/>
              <a:gd name="connsiteX110" fmla="*/ 0 w 756636"/>
              <a:gd name="connsiteY110" fmla="*/ 0 h 76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756636" h="764067">
                <a:moveTo>
                  <a:pt x="134857" y="236823"/>
                </a:moveTo>
                <a:cubicBezTo>
                  <a:pt x="140339" y="240112"/>
                  <a:pt x="146101" y="242975"/>
                  <a:pt x="151303" y="246691"/>
                </a:cubicBezTo>
                <a:cubicBezTo>
                  <a:pt x="153827" y="248493"/>
                  <a:pt x="156991" y="250299"/>
                  <a:pt x="157882" y="253269"/>
                </a:cubicBezTo>
                <a:cubicBezTo>
                  <a:pt x="160422" y="261736"/>
                  <a:pt x="158845" y="271055"/>
                  <a:pt x="161171" y="279583"/>
                </a:cubicBezTo>
                <a:cubicBezTo>
                  <a:pt x="163470" y="288014"/>
                  <a:pt x="169661" y="289806"/>
                  <a:pt x="174328" y="296029"/>
                </a:cubicBezTo>
                <a:cubicBezTo>
                  <a:pt x="179072" y="302354"/>
                  <a:pt x="181895" y="310173"/>
                  <a:pt x="187485" y="315764"/>
                </a:cubicBezTo>
                <a:cubicBezTo>
                  <a:pt x="200147" y="328427"/>
                  <a:pt x="194771" y="321762"/>
                  <a:pt x="203931" y="335499"/>
                </a:cubicBezTo>
                <a:cubicBezTo>
                  <a:pt x="215925" y="371486"/>
                  <a:pt x="195835" y="317942"/>
                  <a:pt x="217087" y="351945"/>
                </a:cubicBezTo>
                <a:cubicBezTo>
                  <a:pt x="220762" y="357826"/>
                  <a:pt x="219819" y="365911"/>
                  <a:pt x="223666" y="371681"/>
                </a:cubicBezTo>
                <a:cubicBezTo>
                  <a:pt x="243910" y="402048"/>
                  <a:pt x="218076" y="364694"/>
                  <a:pt x="236823" y="388127"/>
                </a:cubicBezTo>
                <a:cubicBezTo>
                  <a:pt x="240633" y="392889"/>
                  <a:pt x="244128" y="401229"/>
                  <a:pt x="249980" y="404573"/>
                </a:cubicBezTo>
                <a:cubicBezTo>
                  <a:pt x="255106" y="407502"/>
                  <a:pt x="260944" y="408958"/>
                  <a:pt x="266426" y="411151"/>
                </a:cubicBezTo>
                <a:cubicBezTo>
                  <a:pt x="268619" y="413344"/>
                  <a:pt x="270424" y="416010"/>
                  <a:pt x="273004" y="417730"/>
                </a:cubicBezTo>
                <a:cubicBezTo>
                  <a:pt x="277084" y="420450"/>
                  <a:pt x="281904" y="421875"/>
                  <a:pt x="286161" y="424308"/>
                </a:cubicBezTo>
                <a:cubicBezTo>
                  <a:pt x="289593" y="426269"/>
                  <a:pt x="292740" y="428693"/>
                  <a:pt x="296029" y="430886"/>
                </a:cubicBezTo>
                <a:cubicBezTo>
                  <a:pt x="297519" y="436848"/>
                  <a:pt x="303227" y="461109"/>
                  <a:pt x="305896" y="463778"/>
                </a:cubicBezTo>
                <a:cubicBezTo>
                  <a:pt x="315270" y="473152"/>
                  <a:pt x="310755" y="467777"/>
                  <a:pt x="319053" y="480224"/>
                </a:cubicBezTo>
                <a:cubicBezTo>
                  <a:pt x="326881" y="503710"/>
                  <a:pt x="321784" y="494190"/>
                  <a:pt x="332210" y="509827"/>
                </a:cubicBezTo>
                <a:cubicBezTo>
                  <a:pt x="333306" y="513116"/>
                  <a:pt x="333576" y="516810"/>
                  <a:pt x="335499" y="519695"/>
                </a:cubicBezTo>
                <a:cubicBezTo>
                  <a:pt x="338079" y="523566"/>
                  <a:pt x="343287" y="525402"/>
                  <a:pt x="345367" y="529563"/>
                </a:cubicBezTo>
                <a:cubicBezTo>
                  <a:pt x="347867" y="534563"/>
                  <a:pt x="346693" y="540774"/>
                  <a:pt x="348656" y="546009"/>
                </a:cubicBezTo>
                <a:cubicBezTo>
                  <a:pt x="350044" y="549710"/>
                  <a:pt x="353041" y="552587"/>
                  <a:pt x="355234" y="555876"/>
                </a:cubicBezTo>
                <a:cubicBezTo>
                  <a:pt x="356330" y="559165"/>
                  <a:pt x="356508" y="562923"/>
                  <a:pt x="358523" y="565744"/>
                </a:cubicBezTo>
                <a:cubicBezTo>
                  <a:pt x="362128" y="570791"/>
                  <a:pt x="371680" y="578901"/>
                  <a:pt x="371680" y="578901"/>
                </a:cubicBezTo>
                <a:cubicBezTo>
                  <a:pt x="372777" y="582190"/>
                  <a:pt x="373419" y="585667"/>
                  <a:pt x="374970" y="588768"/>
                </a:cubicBezTo>
                <a:cubicBezTo>
                  <a:pt x="376839" y="592506"/>
                  <a:pt x="389923" y="610300"/>
                  <a:pt x="391416" y="611793"/>
                </a:cubicBezTo>
                <a:cubicBezTo>
                  <a:pt x="397792" y="618169"/>
                  <a:pt x="403125" y="618985"/>
                  <a:pt x="411151" y="621660"/>
                </a:cubicBezTo>
                <a:cubicBezTo>
                  <a:pt x="420465" y="649606"/>
                  <a:pt x="407476" y="615539"/>
                  <a:pt x="421018" y="638107"/>
                </a:cubicBezTo>
                <a:cubicBezTo>
                  <a:pt x="423172" y="641696"/>
                  <a:pt x="426813" y="658388"/>
                  <a:pt x="427597" y="661131"/>
                </a:cubicBezTo>
                <a:cubicBezTo>
                  <a:pt x="433108" y="680420"/>
                  <a:pt x="427855" y="661648"/>
                  <a:pt x="437464" y="680866"/>
                </a:cubicBezTo>
                <a:cubicBezTo>
                  <a:pt x="440095" y="686129"/>
                  <a:pt x="442636" y="698966"/>
                  <a:pt x="444043" y="703891"/>
                </a:cubicBezTo>
                <a:cubicBezTo>
                  <a:pt x="444995" y="707225"/>
                  <a:pt x="445648" y="710727"/>
                  <a:pt x="447332" y="713758"/>
                </a:cubicBezTo>
                <a:cubicBezTo>
                  <a:pt x="451172" y="720670"/>
                  <a:pt x="456103" y="726915"/>
                  <a:pt x="460489" y="733494"/>
                </a:cubicBezTo>
                <a:cubicBezTo>
                  <a:pt x="468787" y="745941"/>
                  <a:pt x="464272" y="740566"/>
                  <a:pt x="473646" y="749940"/>
                </a:cubicBezTo>
                <a:cubicBezTo>
                  <a:pt x="474742" y="754325"/>
                  <a:pt x="472502" y="762210"/>
                  <a:pt x="476935" y="763096"/>
                </a:cubicBezTo>
                <a:cubicBezTo>
                  <a:pt x="492025" y="766114"/>
                  <a:pt x="507665" y="761266"/>
                  <a:pt x="522984" y="759807"/>
                </a:cubicBezTo>
                <a:cubicBezTo>
                  <a:pt x="530702" y="759072"/>
                  <a:pt x="538287" y="757220"/>
                  <a:pt x="546008" y="756518"/>
                </a:cubicBezTo>
                <a:cubicBezTo>
                  <a:pt x="562423" y="755026"/>
                  <a:pt x="578900" y="754325"/>
                  <a:pt x="595346" y="753229"/>
                </a:cubicBezTo>
                <a:cubicBezTo>
                  <a:pt x="608503" y="751036"/>
                  <a:pt x="621877" y="749885"/>
                  <a:pt x="634817" y="746650"/>
                </a:cubicBezTo>
                <a:cubicBezTo>
                  <a:pt x="639203" y="745554"/>
                  <a:pt x="643515" y="744104"/>
                  <a:pt x="647974" y="743361"/>
                </a:cubicBezTo>
                <a:cubicBezTo>
                  <a:pt x="656693" y="741908"/>
                  <a:pt x="665516" y="741168"/>
                  <a:pt x="674287" y="740072"/>
                </a:cubicBezTo>
                <a:cubicBezTo>
                  <a:pt x="680866" y="737879"/>
                  <a:pt x="689120" y="738398"/>
                  <a:pt x="694023" y="733494"/>
                </a:cubicBezTo>
                <a:cubicBezTo>
                  <a:pt x="701815" y="725701"/>
                  <a:pt x="709177" y="717477"/>
                  <a:pt x="720336" y="713758"/>
                </a:cubicBezTo>
                <a:lnTo>
                  <a:pt x="740072" y="707180"/>
                </a:lnTo>
                <a:lnTo>
                  <a:pt x="749939" y="703891"/>
                </a:lnTo>
                <a:cubicBezTo>
                  <a:pt x="752132" y="701698"/>
                  <a:pt x="757499" y="700254"/>
                  <a:pt x="756518" y="697312"/>
                </a:cubicBezTo>
                <a:cubicBezTo>
                  <a:pt x="754557" y="691428"/>
                  <a:pt x="747747" y="688541"/>
                  <a:pt x="743361" y="684155"/>
                </a:cubicBezTo>
                <a:cubicBezTo>
                  <a:pt x="727479" y="668273"/>
                  <a:pt x="747658" y="687593"/>
                  <a:pt x="726915" y="670999"/>
                </a:cubicBezTo>
                <a:cubicBezTo>
                  <a:pt x="720219" y="665642"/>
                  <a:pt x="718643" y="661880"/>
                  <a:pt x="713758" y="654553"/>
                </a:cubicBezTo>
                <a:cubicBezTo>
                  <a:pt x="712241" y="643934"/>
                  <a:pt x="710459" y="621647"/>
                  <a:pt x="703890" y="611793"/>
                </a:cubicBezTo>
                <a:cubicBezTo>
                  <a:pt x="701697" y="608504"/>
                  <a:pt x="700107" y="604720"/>
                  <a:pt x="697312" y="601925"/>
                </a:cubicBezTo>
                <a:cubicBezTo>
                  <a:pt x="694517" y="599130"/>
                  <a:pt x="690733" y="597540"/>
                  <a:pt x="687444" y="595347"/>
                </a:cubicBezTo>
                <a:cubicBezTo>
                  <a:pt x="685251" y="592058"/>
                  <a:pt x="683661" y="588274"/>
                  <a:pt x="680866" y="585479"/>
                </a:cubicBezTo>
                <a:cubicBezTo>
                  <a:pt x="678071" y="582684"/>
                  <a:pt x="674085" y="581371"/>
                  <a:pt x="670998" y="578901"/>
                </a:cubicBezTo>
                <a:cubicBezTo>
                  <a:pt x="647564" y="560153"/>
                  <a:pt x="684925" y="585990"/>
                  <a:pt x="654552" y="565744"/>
                </a:cubicBezTo>
                <a:cubicBezTo>
                  <a:pt x="653456" y="560262"/>
                  <a:pt x="653978" y="554185"/>
                  <a:pt x="651263" y="549298"/>
                </a:cubicBezTo>
                <a:cubicBezTo>
                  <a:pt x="644168" y="536527"/>
                  <a:pt x="639231" y="536516"/>
                  <a:pt x="628239" y="532852"/>
                </a:cubicBezTo>
                <a:cubicBezTo>
                  <a:pt x="624950" y="530659"/>
                  <a:pt x="621907" y="528041"/>
                  <a:pt x="618371" y="526273"/>
                </a:cubicBezTo>
                <a:cubicBezTo>
                  <a:pt x="615270" y="524722"/>
                  <a:pt x="611167" y="525204"/>
                  <a:pt x="608503" y="522984"/>
                </a:cubicBezTo>
                <a:cubicBezTo>
                  <a:pt x="584842" y="503267"/>
                  <a:pt x="614658" y="513031"/>
                  <a:pt x="582190" y="506538"/>
                </a:cubicBezTo>
                <a:cubicBezTo>
                  <a:pt x="578901" y="504345"/>
                  <a:pt x="575409" y="502430"/>
                  <a:pt x="572322" y="499960"/>
                </a:cubicBezTo>
                <a:cubicBezTo>
                  <a:pt x="548888" y="481212"/>
                  <a:pt x="586249" y="507049"/>
                  <a:pt x="555876" y="486803"/>
                </a:cubicBezTo>
                <a:cubicBezTo>
                  <a:pt x="538335" y="460488"/>
                  <a:pt x="561358" y="492285"/>
                  <a:pt x="539430" y="470357"/>
                </a:cubicBezTo>
                <a:cubicBezTo>
                  <a:pt x="536635" y="467562"/>
                  <a:pt x="534620" y="464025"/>
                  <a:pt x="532852" y="460489"/>
                </a:cubicBezTo>
                <a:cubicBezTo>
                  <a:pt x="531301" y="457388"/>
                  <a:pt x="532014" y="453074"/>
                  <a:pt x="529562" y="450622"/>
                </a:cubicBezTo>
                <a:cubicBezTo>
                  <a:pt x="527110" y="448170"/>
                  <a:pt x="522984" y="448429"/>
                  <a:pt x="519695" y="447332"/>
                </a:cubicBezTo>
                <a:cubicBezTo>
                  <a:pt x="517502" y="444043"/>
                  <a:pt x="515911" y="440260"/>
                  <a:pt x="513116" y="437465"/>
                </a:cubicBezTo>
                <a:cubicBezTo>
                  <a:pt x="510321" y="434670"/>
                  <a:pt x="505718" y="433973"/>
                  <a:pt x="503249" y="430886"/>
                </a:cubicBezTo>
                <a:cubicBezTo>
                  <a:pt x="501083" y="428179"/>
                  <a:pt x="501743" y="423992"/>
                  <a:pt x="499959" y="421019"/>
                </a:cubicBezTo>
                <a:cubicBezTo>
                  <a:pt x="498363" y="418360"/>
                  <a:pt x="495318" y="416862"/>
                  <a:pt x="493381" y="414440"/>
                </a:cubicBezTo>
                <a:cubicBezTo>
                  <a:pt x="490912" y="411353"/>
                  <a:pt x="489406" y="407548"/>
                  <a:pt x="486803" y="404573"/>
                </a:cubicBezTo>
                <a:cubicBezTo>
                  <a:pt x="481698" y="398738"/>
                  <a:pt x="470357" y="388127"/>
                  <a:pt x="470357" y="388127"/>
                </a:cubicBezTo>
                <a:cubicBezTo>
                  <a:pt x="469260" y="384838"/>
                  <a:pt x="469147" y="381033"/>
                  <a:pt x="467067" y="378259"/>
                </a:cubicBezTo>
                <a:cubicBezTo>
                  <a:pt x="451849" y="357969"/>
                  <a:pt x="455020" y="366648"/>
                  <a:pt x="440754" y="355235"/>
                </a:cubicBezTo>
                <a:cubicBezTo>
                  <a:pt x="427854" y="344915"/>
                  <a:pt x="441443" y="351079"/>
                  <a:pt x="424308" y="345367"/>
                </a:cubicBezTo>
                <a:cubicBezTo>
                  <a:pt x="422115" y="343174"/>
                  <a:pt x="419666" y="341211"/>
                  <a:pt x="417729" y="338789"/>
                </a:cubicBezTo>
                <a:cubicBezTo>
                  <a:pt x="415259" y="335702"/>
                  <a:pt x="414238" y="331391"/>
                  <a:pt x="411151" y="328921"/>
                </a:cubicBezTo>
                <a:cubicBezTo>
                  <a:pt x="408444" y="326755"/>
                  <a:pt x="404572" y="326728"/>
                  <a:pt x="401283" y="325632"/>
                </a:cubicBezTo>
                <a:cubicBezTo>
                  <a:pt x="393052" y="292704"/>
                  <a:pt x="405428" y="326488"/>
                  <a:pt x="388126" y="309186"/>
                </a:cubicBezTo>
                <a:cubicBezTo>
                  <a:pt x="370583" y="291643"/>
                  <a:pt x="401283" y="304800"/>
                  <a:pt x="374970" y="296029"/>
                </a:cubicBezTo>
                <a:cubicBezTo>
                  <a:pt x="372777" y="293836"/>
                  <a:pt x="370872" y="291311"/>
                  <a:pt x="368391" y="289450"/>
                </a:cubicBezTo>
                <a:cubicBezTo>
                  <a:pt x="362066" y="284706"/>
                  <a:pt x="354246" y="281884"/>
                  <a:pt x="348656" y="276294"/>
                </a:cubicBezTo>
                <a:lnTo>
                  <a:pt x="332210" y="259848"/>
                </a:lnTo>
                <a:cubicBezTo>
                  <a:pt x="330017" y="257655"/>
                  <a:pt x="328573" y="254250"/>
                  <a:pt x="325631" y="253269"/>
                </a:cubicBezTo>
                <a:lnTo>
                  <a:pt x="315764" y="249980"/>
                </a:lnTo>
                <a:cubicBezTo>
                  <a:pt x="309186" y="245594"/>
                  <a:pt x="301620" y="242414"/>
                  <a:pt x="296029" y="236823"/>
                </a:cubicBezTo>
                <a:lnTo>
                  <a:pt x="282872" y="223666"/>
                </a:lnTo>
                <a:cubicBezTo>
                  <a:pt x="280679" y="221473"/>
                  <a:pt x="279235" y="218069"/>
                  <a:pt x="276293" y="217088"/>
                </a:cubicBezTo>
                <a:lnTo>
                  <a:pt x="266426" y="213799"/>
                </a:lnTo>
                <a:cubicBezTo>
                  <a:pt x="263137" y="210510"/>
                  <a:pt x="259536" y="207505"/>
                  <a:pt x="256558" y="203931"/>
                </a:cubicBezTo>
                <a:cubicBezTo>
                  <a:pt x="254027" y="200894"/>
                  <a:pt x="253067" y="196533"/>
                  <a:pt x="249980" y="194063"/>
                </a:cubicBezTo>
                <a:cubicBezTo>
                  <a:pt x="247273" y="191897"/>
                  <a:pt x="243401" y="191870"/>
                  <a:pt x="240112" y="190774"/>
                </a:cubicBezTo>
                <a:cubicBezTo>
                  <a:pt x="237919" y="187485"/>
                  <a:pt x="236621" y="183376"/>
                  <a:pt x="233534" y="180907"/>
                </a:cubicBezTo>
                <a:cubicBezTo>
                  <a:pt x="230826" y="178741"/>
                  <a:pt x="226118" y="180069"/>
                  <a:pt x="223666" y="177617"/>
                </a:cubicBezTo>
                <a:cubicBezTo>
                  <a:pt x="206364" y="160315"/>
                  <a:pt x="240149" y="172694"/>
                  <a:pt x="207220" y="164460"/>
                </a:cubicBezTo>
                <a:cubicBezTo>
                  <a:pt x="188322" y="145562"/>
                  <a:pt x="198129" y="150465"/>
                  <a:pt x="180906" y="144725"/>
                </a:cubicBezTo>
                <a:cubicBezTo>
                  <a:pt x="175424" y="139243"/>
                  <a:pt x="169111" y="134481"/>
                  <a:pt x="164460" y="128279"/>
                </a:cubicBezTo>
                <a:cubicBezTo>
                  <a:pt x="160648" y="123195"/>
                  <a:pt x="153992" y="113027"/>
                  <a:pt x="148014" y="108544"/>
                </a:cubicBezTo>
                <a:cubicBezTo>
                  <a:pt x="141689" y="103800"/>
                  <a:pt x="133870" y="100977"/>
                  <a:pt x="128279" y="95387"/>
                </a:cubicBezTo>
                <a:cubicBezTo>
                  <a:pt x="126086" y="93194"/>
                  <a:pt x="124359" y="90405"/>
                  <a:pt x="121700" y="88809"/>
                </a:cubicBezTo>
                <a:cubicBezTo>
                  <a:pt x="118727" y="87025"/>
                  <a:pt x="114934" y="87070"/>
                  <a:pt x="111833" y="85519"/>
                </a:cubicBezTo>
                <a:cubicBezTo>
                  <a:pt x="108297" y="83751"/>
                  <a:pt x="105254" y="81134"/>
                  <a:pt x="101965" y="78941"/>
                </a:cubicBezTo>
                <a:cubicBezTo>
                  <a:pt x="99772" y="75652"/>
                  <a:pt x="97155" y="72609"/>
                  <a:pt x="95387" y="69073"/>
                </a:cubicBezTo>
                <a:cubicBezTo>
                  <a:pt x="93837" y="65972"/>
                  <a:pt x="94805" y="61372"/>
                  <a:pt x="92098" y="59206"/>
                </a:cubicBezTo>
                <a:cubicBezTo>
                  <a:pt x="88568" y="56382"/>
                  <a:pt x="83271" y="57216"/>
                  <a:pt x="78941" y="55917"/>
                </a:cubicBezTo>
                <a:cubicBezTo>
                  <a:pt x="72299" y="53924"/>
                  <a:pt x="59205" y="49338"/>
                  <a:pt x="59205" y="49338"/>
                </a:cubicBezTo>
                <a:cubicBezTo>
                  <a:pt x="55916" y="46049"/>
                  <a:pt x="53208" y="42051"/>
                  <a:pt x="49338" y="39471"/>
                </a:cubicBezTo>
                <a:cubicBezTo>
                  <a:pt x="46453" y="37548"/>
                  <a:pt x="42154" y="38377"/>
                  <a:pt x="39470" y="36181"/>
                </a:cubicBezTo>
                <a:cubicBezTo>
                  <a:pt x="29870" y="28326"/>
                  <a:pt x="21928" y="18639"/>
                  <a:pt x="13157" y="9868"/>
                </a:cubicBezTo>
                <a:cubicBezTo>
                  <a:pt x="10964" y="7675"/>
                  <a:pt x="9352" y="4676"/>
                  <a:pt x="6578" y="3289"/>
                </a:cubicBezTo>
                <a:lnTo>
                  <a:pt x="0" y="0"/>
                </a:lnTo>
              </a:path>
            </a:pathLst>
          </a:custGeom>
          <a:noFill/>
          <a:ln w="28575">
            <a:solidFill>
              <a:schemeClr val="accent4">
                <a:lumMod val="50000"/>
              </a:schemeClr>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8246046" y="4519373"/>
            <a:ext cx="624950" cy="779542"/>
          </a:xfrm>
          <a:custGeom>
            <a:avLst/>
            <a:gdLst>
              <a:gd name="connsiteX0" fmla="*/ 624950 w 624950"/>
              <a:gd name="connsiteY0" fmla="*/ 779542 h 779542"/>
              <a:gd name="connsiteX1" fmla="*/ 608504 w 624950"/>
              <a:gd name="connsiteY1" fmla="*/ 769674 h 779542"/>
              <a:gd name="connsiteX2" fmla="*/ 601925 w 624950"/>
              <a:gd name="connsiteY2" fmla="*/ 763096 h 779542"/>
              <a:gd name="connsiteX3" fmla="*/ 582190 w 624950"/>
              <a:gd name="connsiteY3" fmla="*/ 749939 h 779542"/>
              <a:gd name="connsiteX4" fmla="*/ 575612 w 624950"/>
              <a:gd name="connsiteY4" fmla="*/ 740072 h 779542"/>
              <a:gd name="connsiteX5" fmla="*/ 569033 w 624950"/>
              <a:gd name="connsiteY5" fmla="*/ 733493 h 779542"/>
              <a:gd name="connsiteX6" fmla="*/ 555876 w 624950"/>
              <a:gd name="connsiteY6" fmla="*/ 707180 h 779542"/>
              <a:gd name="connsiteX7" fmla="*/ 552587 w 624950"/>
              <a:gd name="connsiteY7" fmla="*/ 697312 h 779542"/>
              <a:gd name="connsiteX8" fmla="*/ 546009 w 624950"/>
              <a:gd name="connsiteY8" fmla="*/ 690733 h 779542"/>
              <a:gd name="connsiteX9" fmla="*/ 539430 w 624950"/>
              <a:gd name="connsiteY9" fmla="*/ 667709 h 779542"/>
              <a:gd name="connsiteX10" fmla="*/ 516406 w 624950"/>
              <a:gd name="connsiteY10" fmla="*/ 657841 h 779542"/>
              <a:gd name="connsiteX11" fmla="*/ 506538 w 624950"/>
              <a:gd name="connsiteY11" fmla="*/ 651263 h 779542"/>
              <a:gd name="connsiteX12" fmla="*/ 493381 w 624950"/>
              <a:gd name="connsiteY12" fmla="*/ 624949 h 779542"/>
              <a:gd name="connsiteX13" fmla="*/ 490092 w 624950"/>
              <a:gd name="connsiteY13" fmla="*/ 615082 h 779542"/>
              <a:gd name="connsiteX14" fmla="*/ 483514 w 624950"/>
              <a:gd name="connsiteY14" fmla="*/ 608503 h 779542"/>
              <a:gd name="connsiteX15" fmla="*/ 470357 w 624950"/>
              <a:gd name="connsiteY15" fmla="*/ 588768 h 779542"/>
              <a:gd name="connsiteX16" fmla="*/ 463778 w 624950"/>
              <a:gd name="connsiteY16" fmla="*/ 578900 h 779542"/>
              <a:gd name="connsiteX17" fmla="*/ 457200 w 624950"/>
              <a:gd name="connsiteY17" fmla="*/ 569033 h 779542"/>
              <a:gd name="connsiteX18" fmla="*/ 437465 w 624950"/>
              <a:gd name="connsiteY18" fmla="*/ 549298 h 779542"/>
              <a:gd name="connsiteX19" fmla="*/ 434176 w 624950"/>
              <a:gd name="connsiteY19" fmla="*/ 539430 h 779542"/>
              <a:gd name="connsiteX20" fmla="*/ 417730 w 624950"/>
              <a:gd name="connsiteY20" fmla="*/ 526273 h 779542"/>
              <a:gd name="connsiteX21" fmla="*/ 411151 w 624950"/>
              <a:gd name="connsiteY21" fmla="*/ 519695 h 779542"/>
              <a:gd name="connsiteX22" fmla="*/ 397994 w 624950"/>
              <a:gd name="connsiteY22" fmla="*/ 499959 h 779542"/>
              <a:gd name="connsiteX23" fmla="*/ 391416 w 624950"/>
              <a:gd name="connsiteY23" fmla="*/ 480224 h 779542"/>
              <a:gd name="connsiteX24" fmla="*/ 388127 w 624950"/>
              <a:gd name="connsiteY24" fmla="*/ 470356 h 779542"/>
              <a:gd name="connsiteX25" fmla="*/ 381548 w 624950"/>
              <a:gd name="connsiteY25" fmla="*/ 463778 h 779542"/>
              <a:gd name="connsiteX26" fmla="*/ 378259 w 624950"/>
              <a:gd name="connsiteY26" fmla="*/ 453910 h 779542"/>
              <a:gd name="connsiteX27" fmla="*/ 355235 w 624950"/>
              <a:gd name="connsiteY27" fmla="*/ 447332 h 779542"/>
              <a:gd name="connsiteX28" fmla="*/ 348656 w 624950"/>
              <a:gd name="connsiteY28" fmla="*/ 440754 h 779542"/>
              <a:gd name="connsiteX29" fmla="*/ 345367 w 624950"/>
              <a:gd name="connsiteY29" fmla="*/ 430886 h 779542"/>
              <a:gd name="connsiteX30" fmla="*/ 335499 w 624950"/>
              <a:gd name="connsiteY30" fmla="*/ 424308 h 779542"/>
              <a:gd name="connsiteX31" fmla="*/ 328921 w 624950"/>
              <a:gd name="connsiteY31" fmla="*/ 414440 h 779542"/>
              <a:gd name="connsiteX32" fmla="*/ 309186 w 624950"/>
              <a:gd name="connsiteY32" fmla="*/ 404572 h 779542"/>
              <a:gd name="connsiteX33" fmla="*/ 299318 w 624950"/>
              <a:gd name="connsiteY33" fmla="*/ 388126 h 779542"/>
              <a:gd name="connsiteX34" fmla="*/ 279583 w 624950"/>
              <a:gd name="connsiteY34" fmla="*/ 371680 h 779542"/>
              <a:gd name="connsiteX35" fmla="*/ 269715 w 624950"/>
              <a:gd name="connsiteY35" fmla="*/ 368391 h 779542"/>
              <a:gd name="connsiteX36" fmla="*/ 259848 w 624950"/>
              <a:gd name="connsiteY36" fmla="*/ 361813 h 779542"/>
              <a:gd name="connsiteX37" fmla="*/ 243401 w 624950"/>
              <a:gd name="connsiteY37" fmla="*/ 345367 h 779542"/>
              <a:gd name="connsiteX38" fmla="*/ 230245 w 624950"/>
              <a:gd name="connsiteY38" fmla="*/ 328921 h 779542"/>
              <a:gd name="connsiteX39" fmla="*/ 223666 w 624950"/>
              <a:gd name="connsiteY39" fmla="*/ 315764 h 779542"/>
              <a:gd name="connsiteX40" fmla="*/ 217088 w 624950"/>
              <a:gd name="connsiteY40" fmla="*/ 309185 h 779542"/>
              <a:gd name="connsiteX41" fmla="*/ 197353 w 624950"/>
              <a:gd name="connsiteY41" fmla="*/ 292739 h 779542"/>
              <a:gd name="connsiteX42" fmla="*/ 194063 w 624950"/>
              <a:gd name="connsiteY42" fmla="*/ 269715 h 779542"/>
              <a:gd name="connsiteX43" fmla="*/ 184196 w 624950"/>
              <a:gd name="connsiteY43" fmla="*/ 263136 h 779542"/>
              <a:gd name="connsiteX44" fmla="*/ 157882 w 624950"/>
              <a:gd name="connsiteY44" fmla="*/ 253269 h 779542"/>
              <a:gd name="connsiteX45" fmla="*/ 138147 w 624950"/>
              <a:gd name="connsiteY45" fmla="*/ 233533 h 779542"/>
              <a:gd name="connsiteX46" fmla="*/ 131568 w 624950"/>
              <a:gd name="connsiteY46" fmla="*/ 226955 h 779542"/>
              <a:gd name="connsiteX47" fmla="*/ 121701 w 624950"/>
              <a:gd name="connsiteY47" fmla="*/ 220377 h 779542"/>
              <a:gd name="connsiteX48" fmla="*/ 115122 w 624950"/>
              <a:gd name="connsiteY48" fmla="*/ 210509 h 779542"/>
              <a:gd name="connsiteX49" fmla="*/ 105255 w 624950"/>
              <a:gd name="connsiteY49" fmla="*/ 207220 h 779542"/>
              <a:gd name="connsiteX50" fmla="*/ 92098 w 624950"/>
              <a:gd name="connsiteY50" fmla="*/ 194063 h 779542"/>
              <a:gd name="connsiteX51" fmla="*/ 85519 w 624950"/>
              <a:gd name="connsiteY51" fmla="*/ 171039 h 779542"/>
              <a:gd name="connsiteX52" fmla="*/ 75652 w 624950"/>
              <a:gd name="connsiteY52" fmla="*/ 164460 h 779542"/>
              <a:gd name="connsiteX53" fmla="*/ 55917 w 624950"/>
              <a:gd name="connsiteY53" fmla="*/ 141436 h 779542"/>
              <a:gd name="connsiteX54" fmla="*/ 49338 w 624950"/>
              <a:gd name="connsiteY54" fmla="*/ 115122 h 779542"/>
              <a:gd name="connsiteX55" fmla="*/ 42760 w 624950"/>
              <a:gd name="connsiteY55" fmla="*/ 95387 h 779542"/>
              <a:gd name="connsiteX56" fmla="*/ 39471 w 624950"/>
              <a:gd name="connsiteY56" fmla="*/ 85519 h 779542"/>
              <a:gd name="connsiteX57" fmla="*/ 36181 w 624950"/>
              <a:gd name="connsiteY57" fmla="*/ 75651 h 779542"/>
              <a:gd name="connsiteX58" fmla="*/ 29603 w 624950"/>
              <a:gd name="connsiteY58" fmla="*/ 65784 h 779542"/>
              <a:gd name="connsiteX59" fmla="*/ 23025 w 624950"/>
              <a:gd name="connsiteY59" fmla="*/ 36181 h 779542"/>
              <a:gd name="connsiteX60" fmla="*/ 16446 w 624950"/>
              <a:gd name="connsiteY60" fmla="*/ 16446 h 779542"/>
              <a:gd name="connsiteX61" fmla="*/ 0 w 624950"/>
              <a:gd name="connsiteY61" fmla="*/ 0 h 7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24950" h="779542">
                <a:moveTo>
                  <a:pt x="624950" y="779542"/>
                </a:moveTo>
                <a:cubicBezTo>
                  <a:pt x="619468" y="776253"/>
                  <a:pt x="613706" y="773390"/>
                  <a:pt x="608504" y="769674"/>
                </a:cubicBezTo>
                <a:cubicBezTo>
                  <a:pt x="605980" y="767872"/>
                  <a:pt x="604406" y="764957"/>
                  <a:pt x="601925" y="763096"/>
                </a:cubicBezTo>
                <a:cubicBezTo>
                  <a:pt x="595600" y="758352"/>
                  <a:pt x="582190" y="749939"/>
                  <a:pt x="582190" y="749939"/>
                </a:cubicBezTo>
                <a:cubicBezTo>
                  <a:pt x="579997" y="746650"/>
                  <a:pt x="578081" y="743159"/>
                  <a:pt x="575612" y="740072"/>
                </a:cubicBezTo>
                <a:cubicBezTo>
                  <a:pt x="573675" y="737650"/>
                  <a:pt x="570420" y="736267"/>
                  <a:pt x="569033" y="733493"/>
                </a:cubicBezTo>
                <a:cubicBezTo>
                  <a:pt x="553916" y="703259"/>
                  <a:pt x="570739" y="722041"/>
                  <a:pt x="555876" y="707180"/>
                </a:cubicBezTo>
                <a:cubicBezTo>
                  <a:pt x="554780" y="703891"/>
                  <a:pt x="554371" y="700285"/>
                  <a:pt x="552587" y="697312"/>
                </a:cubicBezTo>
                <a:cubicBezTo>
                  <a:pt x="550992" y="694653"/>
                  <a:pt x="547396" y="693507"/>
                  <a:pt x="546009" y="690733"/>
                </a:cubicBezTo>
                <a:cubicBezTo>
                  <a:pt x="545925" y="690566"/>
                  <a:pt x="541044" y="669323"/>
                  <a:pt x="539430" y="667709"/>
                </a:cubicBezTo>
                <a:cubicBezTo>
                  <a:pt x="532591" y="660870"/>
                  <a:pt x="524265" y="661771"/>
                  <a:pt x="516406" y="657841"/>
                </a:cubicBezTo>
                <a:cubicBezTo>
                  <a:pt x="512870" y="656073"/>
                  <a:pt x="509827" y="653456"/>
                  <a:pt x="506538" y="651263"/>
                </a:cubicBezTo>
                <a:cubicBezTo>
                  <a:pt x="498979" y="628586"/>
                  <a:pt x="504863" y="636431"/>
                  <a:pt x="493381" y="624949"/>
                </a:cubicBezTo>
                <a:cubicBezTo>
                  <a:pt x="492285" y="621660"/>
                  <a:pt x="491876" y="618055"/>
                  <a:pt x="490092" y="615082"/>
                </a:cubicBezTo>
                <a:cubicBezTo>
                  <a:pt x="488497" y="612423"/>
                  <a:pt x="485375" y="610984"/>
                  <a:pt x="483514" y="608503"/>
                </a:cubicBezTo>
                <a:cubicBezTo>
                  <a:pt x="478770" y="602178"/>
                  <a:pt x="474743" y="595346"/>
                  <a:pt x="470357" y="588768"/>
                </a:cubicBezTo>
                <a:lnTo>
                  <a:pt x="463778" y="578900"/>
                </a:lnTo>
                <a:cubicBezTo>
                  <a:pt x="461585" y="575611"/>
                  <a:pt x="459995" y="571828"/>
                  <a:pt x="457200" y="569033"/>
                </a:cubicBezTo>
                <a:lnTo>
                  <a:pt x="437465" y="549298"/>
                </a:lnTo>
                <a:cubicBezTo>
                  <a:pt x="436369" y="546009"/>
                  <a:pt x="435960" y="542403"/>
                  <a:pt x="434176" y="539430"/>
                </a:cubicBezTo>
                <a:cubicBezTo>
                  <a:pt x="430511" y="533321"/>
                  <a:pt x="422901" y="530410"/>
                  <a:pt x="417730" y="526273"/>
                </a:cubicBezTo>
                <a:cubicBezTo>
                  <a:pt x="415308" y="524336"/>
                  <a:pt x="413012" y="522176"/>
                  <a:pt x="411151" y="519695"/>
                </a:cubicBezTo>
                <a:cubicBezTo>
                  <a:pt x="406407" y="513370"/>
                  <a:pt x="397994" y="499959"/>
                  <a:pt x="397994" y="499959"/>
                </a:cubicBezTo>
                <a:lnTo>
                  <a:pt x="391416" y="480224"/>
                </a:lnTo>
                <a:cubicBezTo>
                  <a:pt x="390320" y="476935"/>
                  <a:pt x="390579" y="472808"/>
                  <a:pt x="388127" y="470356"/>
                </a:cubicBezTo>
                <a:lnTo>
                  <a:pt x="381548" y="463778"/>
                </a:lnTo>
                <a:cubicBezTo>
                  <a:pt x="380452" y="460489"/>
                  <a:pt x="380711" y="456362"/>
                  <a:pt x="378259" y="453910"/>
                </a:cubicBezTo>
                <a:cubicBezTo>
                  <a:pt x="376687" y="452338"/>
                  <a:pt x="355349" y="447360"/>
                  <a:pt x="355235" y="447332"/>
                </a:cubicBezTo>
                <a:cubicBezTo>
                  <a:pt x="353042" y="445139"/>
                  <a:pt x="350252" y="443413"/>
                  <a:pt x="348656" y="440754"/>
                </a:cubicBezTo>
                <a:cubicBezTo>
                  <a:pt x="346872" y="437781"/>
                  <a:pt x="347533" y="433593"/>
                  <a:pt x="345367" y="430886"/>
                </a:cubicBezTo>
                <a:cubicBezTo>
                  <a:pt x="342897" y="427799"/>
                  <a:pt x="338788" y="426501"/>
                  <a:pt x="335499" y="424308"/>
                </a:cubicBezTo>
                <a:cubicBezTo>
                  <a:pt x="333306" y="421019"/>
                  <a:pt x="331716" y="417235"/>
                  <a:pt x="328921" y="414440"/>
                </a:cubicBezTo>
                <a:cubicBezTo>
                  <a:pt x="322547" y="408066"/>
                  <a:pt x="317209" y="407247"/>
                  <a:pt x="309186" y="404572"/>
                </a:cubicBezTo>
                <a:cubicBezTo>
                  <a:pt x="288699" y="384088"/>
                  <a:pt x="316396" y="413743"/>
                  <a:pt x="299318" y="388126"/>
                </a:cubicBezTo>
                <a:cubicBezTo>
                  <a:pt x="295683" y="382674"/>
                  <a:pt x="285648" y="374712"/>
                  <a:pt x="279583" y="371680"/>
                </a:cubicBezTo>
                <a:cubicBezTo>
                  <a:pt x="276482" y="370129"/>
                  <a:pt x="273004" y="369487"/>
                  <a:pt x="269715" y="368391"/>
                </a:cubicBezTo>
                <a:cubicBezTo>
                  <a:pt x="266426" y="366198"/>
                  <a:pt x="262823" y="364416"/>
                  <a:pt x="259848" y="361813"/>
                </a:cubicBezTo>
                <a:cubicBezTo>
                  <a:pt x="254013" y="356708"/>
                  <a:pt x="243401" y="345367"/>
                  <a:pt x="243401" y="345367"/>
                </a:cubicBezTo>
                <a:cubicBezTo>
                  <a:pt x="235549" y="321808"/>
                  <a:pt x="246774" y="348756"/>
                  <a:pt x="230245" y="328921"/>
                </a:cubicBezTo>
                <a:cubicBezTo>
                  <a:pt x="227106" y="325154"/>
                  <a:pt x="226386" y="319844"/>
                  <a:pt x="223666" y="315764"/>
                </a:cubicBezTo>
                <a:cubicBezTo>
                  <a:pt x="221946" y="313184"/>
                  <a:pt x="219073" y="311567"/>
                  <a:pt x="217088" y="309185"/>
                </a:cubicBezTo>
                <a:cubicBezTo>
                  <a:pt x="203303" y="292642"/>
                  <a:pt x="213582" y="298149"/>
                  <a:pt x="197353" y="292739"/>
                </a:cubicBezTo>
                <a:cubicBezTo>
                  <a:pt x="196256" y="285064"/>
                  <a:pt x="197212" y="276799"/>
                  <a:pt x="194063" y="269715"/>
                </a:cubicBezTo>
                <a:cubicBezTo>
                  <a:pt x="192457" y="266103"/>
                  <a:pt x="187628" y="265097"/>
                  <a:pt x="184196" y="263136"/>
                </a:cubicBezTo>
                <a:cubicBezTo>
                  <a:pt x="170820" y="255493"/>
                  <a:pt x="172269" y="256866"/>
                  <a:pt x="157882" y="253269"/>
                </a:cubicBezTo>
                <a:lnTo>
                  <a:pt x="138147" y="233533"/>
                </a:lnTo>
                <a:cubicBezTo>
                  <a:pt x="135954" y="231340"/>
                  <a:pt x="134148" y="228675"/>
                  <a:pt x="131568" y="226955"/>
                </a:cubicBezTo>
                <a:lnTo>
                  <a:pt x="121701" y="220377"/>
                </a:lnTo>
                <a:cubicBezTo>
                  <a:pt x="119508" y="217088"/>
                  <a:pt x="118209" y="212979"/>
                  <a:pt x="115122" y="210509"/>
                </a:cubicBezTo>
                <a:cubicBezTo>
                  <a:pt x="112415" y="208343"/>
                  <a:pt x="107706" y="209672"/>
                  <a:pt x="105255" y="207220"/>
                </a:cubicBezTo>
                <a:cubicBezTo>
                  <a:pt x="87714" y="189678"/>
                  <a:pt x="118411" y="202833"/>
                  <a:pt x="92098" y="194063"/>
                </a:cubicBezTo>
                <a:cubicBezTo>
                  <a:pt x="91882" y="193199"/>
                  <a:pt x="87237" y="173187"/>
                  <a:pt x="85519" y="171039"/>
                </a:cubicBezTo>
                <a:cubicBezTo>
                  <a:pt x="83050" y="167952"/>
                  <a:pt x="78653" y="167033"/>
                  <a:pt x="75652" y="164460"/>
                </a:cubicBezTo>
                <a:cubicBezTo>
                  <a:pt x="68570" y="158390"/>
                  <a:pt x="60282" y="150166"/>
                  <a:pt x="55917" y="141436"/>
                </a:cubicBezTo>
                <a:cubicBezTo>
                  <a:pt x="51923" y="133448"/>
                  <a:pt x="51592" y="123386"/>
                  <a:pt x="49338" y="115122"/>
                </a:cubicBezTo>
                <a:cubicBezTo>
                  <a:pt x="47514" y="108432"/>
                  <a:pt x="44953" y="101965"/>
                  <a:pt x="42760" y="95387"/>
                </a:cubicBezTo>
                <a:lnTo>
                  <a:pt x="39471" y="85519"/>
                </a:lnTo>
                <a:cubicBezTo>
                  <a:pt x="38374" y="82230"/>
                  <a:pt x="38104" y="78536"/>
                  <a:pt x="36181" y="75651"/>
                </a:cubicBezTo>
                <a:lnTo>
                  <a:pt x="29603" y="65784"/>
                </a:lnTo>
                <a:cubicBezTo>
                  <a:pt x="20190" y="37541"/>
                  <a:pt x="34608" y="82510"/>
                  <a:pt x="23025" y="36181"/>
                </a:cubicBezTo>
                <a:cubicBezTo>
                  <a:pt x="21343" y="29454"/>
                  <a:pt x="21349" y="21349"/>
                  <a:pt x="16446" y="16446"/>
                </a:cubicBezTo>
                <a:lnTo>
                  <a:pt x="0" y="0"/>
                </a:lnTo>
              </a:path>
            </a:pathLst>
          </a:custGeom>
          <a:noFill/>
          <a:ln w="28575">
            <a:solidFill>
              <a:schemeClr val="accent4">
                <a:lumMod val="50000"/>
              </a:schemeClr>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7305332" y="3223424"/>
            <a:ext cx="565744" cy="674288"/>
          </a:xfrm>
          <a:custGeom>
            <a:avLst/>
            <a:gdLst>
              <a:gd name="connsiteX0" fmla="*/ 565744 w 565744"/>
              <a:gd name="connsiteY0" fmla="*/ 674288 h 674288"/>
              <a:gd name="connsiteX1" fmla="*/ 555877 w 565744"/>
              <a:gd name="connsiteY1" fmla="*/ 657842 h 674288"/>
              <a:gd name="connsiteX2" fmla="*/ 539431 w 565744"/>
              <a:gd name="connsiteY2" fmla="*/ 654553 h 674288"/>
              <a:gd name="connsiteX3" fmla="*/ 532852 w 565744"/>
              <a:gd name="connsiteY3" fmla="*/ 647975 h 674288"/>
              <a:gd name="connsiteX4" fmla="*/ 522985 w 565744"/>
              <a:gd name="connsiteY4" fmla="*/ 641396 h 674288"/>
              <a:gd name="connsiteX5" fmla="*/ 509828 w 565744"/>
              <a:gd name="connsiteY5" fmla="*/ 624950 h 674288"/>
              <a:gd name="connsiteX6" fmla="*/ 496671 w 565744"/>
              <a:gd name="connsiteY6" fmla="*/ 601926 h 674288"/>
              <a:gd name="connsiteX7" fmla="*/ 490092 w 565744"/>
              <a:gd name="connsiteY7" fmla="*/ 582190 h 674288"/>
              <a:gd name="connsiteX8" fmla="*/ 476936 w 565744"/>
              <a:gd name="connsiteY8" fmla="*/ 565744 h 674288"/>
              <a:gd name="connsiteX9" fmla="*/ 467068 w 565744"/>
              <a:gd name="connsiteY9" fmla="*/ 529563 h 674288"/>
              <a:gd name="connsiteX10" fmla="*/ 447333 w 565744"/>
              <a:gd name="connsiteY10" fmla="*/ 503249 h 674288"/>
              <a:gd name="connsiteX11" fmla="*/ 440754 w 565744"/>
              <a:gd name="connsiteY11" fmla="*/ 483514 h 674288"/>
              <a:gd name="connsiteX12" fmla="*/ 437465 w 565744"/>
              <a:gd name="connsiteY12" fmla="*/ 473647 h 674288"/>
              <a:gd name="connsiteX13" fmla="*/ 430887 w 565744"/>
              <a:gd name="connsiteY13" fmla="*/ 463779 h 674288"/>
              <a:gd name="connsiteX14" fmla="*/ 427597 w 565744"/>
              <a:gd name="connsiteY14" fmla="*/ 453911 h 674288"/>
              <a:gd name="connsiteX15" fmla="*/ 417730 w 565744"/>
              <a:gd name="connsiteY15" fmla="*/ 447333 h 674288"/>
              <a:gd name="connsiteX16" fmla="*/ 411151 w 565744"/>
              <a:gd name="connsiteY16" fmla="*/ 440754 h 674288"/>
              <a:gd name="connsiteX17" fmla="*/ 391416 w 565744"/>
              <a:gd name="connsiteY17" fmla="*/ 414441 h 674288"/>
              <a:gd name="connsiteX18" fmla="*/ 384838 w 565744"/>
              <a:gd name="connsiteY18" fmla="*/ 388127 h 674288"/>
              <a:gd name="connsiteX19" fmla="*/ 378259 w 565744"/>
              <a:gd name="connsiteY19" fmla="*/ 381549 h 674288"/>
              <a:gd name="connsiteX20" fmla="*/ 368392 w 565744"/>
              <a:gd name="connsiteY20" fmla="*/ 361813 h 674288"/>
              <a:gd name="connsiteX21" fmla="*/ 358524 w 565744"/>
              <a:gd name="connsiteY21" fmla="*/ 358524 h 674288"/>
              <a:gd name="connsiteX22" fmla="*/ 332210 w 565744"/>
              <a:gd name="connsiteY22" fmla="*/ 332211 h 674288"/>
              <a:gd name="connsiteX23" fmla="*/ 325632 w 565744"/>
              <a:gd name="connsiteY23" fmla="*/ 325632 h 674288"/>
              <a:gd name="connsiteX24" fmla="*/ 315764 w 565744"/>
              <a:gd name="connsiteY24" fmla="*/ 322343 h 674288"/>
              <a:gd name="connsiteX25" fmla="*/ 309186 w 565744"/>
              <a:gd name="connsiteY25" fmla="*/ 312475 h 674288"/>
              <a:gd name="connsiteX26" fmla="*/ 299318 w 565744"/>
              <a:gd name="connsiteY26" fmla="*/ 305897 h 674288"/>
              <a:gd name="connsiteX27" fmla="*/ 289451 w 565744"/>
              <a:gd name="connsiteY27" fmla="*/ 296029 h 674288"/>
              <a:gd name="connsiteX28" fmla="*/ 276294 w 565744"/>
              <a:gd name="connsiteY28" fmla="*/ 282872 h 674288"/>
              <a:gd name="connsiteX29" fmla="*/ 256559 w 565744"/>
              <a:gd name="connsiteY29" fmla="*/ 256559 h 674288"/>
              <a:gd name="connsiteX30" fmla="*/ 240113 w 565744"/>
              <a:gd name="connsiteY30" fmla="*/ 226956 h 674288"/>
              <a:gd name="connsiteX31" fmla="*/ 220377 w 565744"/>
              <a:gd name="connsiteY31" fmla="*/ 207221 h 674288"/>
              <a:gd name="connsiteX32" fmla="*/ 213799 w 565744"/>
              <a:gd name="connsiteY32" fmla="*/ 200642 h 674288"/>
              <a:gd name="connsiteX33" fmla="*/ 207221 w 565744"/>
              <a:gd name="connsiteY33" fmla="*/ 190775 h 674288"/>
              <a:gd name="connsiteX34" fmla="*/ 190774 w 565744"/>
              <a:gd name="connsiteY34" fmla="*/ 174329 h 674288"/>
              <a:gd name="connsiteX35" fmla="*/ 184196 w 565744"/>
              <a:gd name="connsiteY35" fmla="*/ 167750 h 674288"/>
              <a:gd name="connsiteX36" fmla="*/ 174328 w 565744"/>
              <a:gd name="connsiteY36" fmla="*/ 154593 h 674288"/>
              <a:gd name="connsiteX37" fmla="*/ 161172 w 565744"/>
              <a:gd name="connsiteY37" fmla="*/ 148015 h 674288"/>
              <a:gd name="connsiteX38" fmla="*/ 148015 w 565744"/>
              <a:gd name="connsiteY38" fmla="*/ 131569 h 674288"/>
              <a:gd name="connsiteX39" fmla="*/ 131569 w 565744"/>
              <a:gd name="connsiteY39" fmla="*/ 118412 h 674288"/>
              <a:gd name="connsiteX40" fmla="*/ 128280 w 565744"/>
              <a:gd name="connsiteY40" fmla="*/ 108544 h 674288"/>
              <a:gd name="connsiteX41" fmla="*/ 118412 w 565744"/>
              <a:gd name="connsiteY41" fmla="*/ 101966 h 674288"/>
              <a:gd name="connsiteX42" fmla="*/ 101966 w 565744"/>
              <a:gd name="connsiteY42" fmla="*/ 92098 h 674288"/>
              <a:gd name="connsiteX43" fmla="*/ 95387 w 565744"/>
              <a:gd name="connsiteY43" fmla="*/ 85520 h 674288"/>
              <a:gd name="connsiteX44" fmla="*/ 88809 w 565744"/>
              <a:gd name="connsiteY44" fmla="*/ 75652 h 674288"/>
              <a:gd name="connsiteX45" fmla="*/ 78941 w 565744"/>
              <a:gd name="connsiteY45" fmla="*/ 72363 h 674288"/>
              <a:gd name="connsiteX46" fmla="*/ 59206 w 565744"/>
              <a:gd name="connsiteY46" fmla="*/ 59206 h 674288"/>
              <a:gd name="connsiteX47" fmla="*/ 42760 w 565744"/>
              <a:gd name="connsiteY47" fmla="*/ 46049 h 674288"/>
              <a:gd name="connsiteX48" fmla="*/ 32892 w 565744"/>
              <a:gd name="connsiteY48" fmla="*/ 39471 h 674288"/>
              <a:gd name="connsiteX49" fmla="*/ 26314 w 565744"/>
              <a:gd name="connsiteY49" fmla="*/ 29603 h 674288"/>
              <a:gd name="connsiteX50" fmla="*/ 6579 w 565744"/>
              <a:gd name="connsiteY50" fmla="*/ 13157 h 674288"/>
              <a:gd name="connsiteX51" fmla="*/ 0 w 565744"/>
              <a:gd name="connsiteY51" fmla="*/ 0 h 67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65744" h="674288">
                <a:moveTo>
                  <a:pt x="565744" y="674288"/>
                </a:moveTo>
                <a:cubicBezTo>
                  <a:pt x="562455" y="668806"/>
                  <a:pt x="560991" y="661678"/>
                  <a:pt x="555877" y="657842"/>
                </a:cubicBezTo>
                <a:cubicBezTo>
                  <a:pt x="551405" y="654488"/>
                  <a:pt x="544570" y="656755"/>
                  <a:pt x="539431" y="654553"/>
                </a:cubicBezTo>
                <a:cubicBezTo>
                  <a:pt x="536581" y="653331"/>
                  <a:pt x="535274" y="649912"/>
                  <a:pt x="532852" y="647975"/>
                </a:cubicBezTo>
                <a:cubicBezTo>
                  <a:pt x="529765" y="645506"/>
                  <a:pt x="526072" y="643865"/>
                  <a:pt x="522985" y="641396"/>
                </a:cubicBezTo>
                <a:cubicBezTo>
                  <a:pt x="516286" y="636037"/>
                  <a:pt x="514715" y="632282"/>
                  <a:pt x="509828" y="624950"/>
                </a:cubicBezTo>
                <a:cubicBezTo>
                  <a:pt x="500795" y="588814"/>
                  <a:pt x="514486" y="633991"/>
                  <a:pt x="496671" y="601926"/>
                </a:cubicBezTo>
                <a:cubicBezTo>
                  <a:pt x="493303" y="595864"/>
                  <a:pt x="493939" y="587960"/>
                  <a:pt x="490092" y="582190"/>
                </a:cubicBezTo>
                <a:cubicBezTo>
                  <a:pt x="481794" y="569743"/>
                  <a:pt x="486309" y="575118"/>
                  <a:pt x="476936" y="565744"/>
                </a:cubicBezTo>
                <a:cubicBezTo>
                  <a:pt x="475171" y="556921"/>
                  <a:pt x="471835" y="536714"/>
                  <a:pt x="467068" y="529563"/>
                </a:cubicBezTo>
                <a:cubicBezTo>
                  <a:pt x="452191" y="507248"/>
                  <a:pt x="459501" y="515419"/>
                  <a:pt x="447333" y="503249"/>
                </a:cubicBezTo>
                <a:lnTo>
                  <a:pt x="440754" y="483514"/>
                </a:lnTo>
                <a:cubicBezTo>
                  <a:pt x="439658" y="480225"/>
                  <a:pt x="439388" y="476532"/>
                  <a:pt x="437465" y="473647"/>
                </a:cubicBezTo>
                <a:cubicBezTo>
                  <a:pt x="435272" y="470358"/>
                  <a:pt x="432655" y="467315"/>
                  <a:pt x="430887" y="463779"/>
                </a:cubicBezTo>
                <a:cubicBezTo>
                  <a:pt x="429336" y="460678"/>
                  <a:pt x="429763" y="456619"/>
                  <a:pt x="427597" y="453911"/>
                </a:cubicBezTo>
                <a:cubicBezTo>
                  <a:pt x="425128" y="450824"/>
                  <a:pt x="420817" y="449802"/>
                  <a:pt x="417730" y="447333"/>
                </a:cubicBezTo>
                <a:cubicBezTo>
                  <a:pt x="415308" y="445396"/>
                  <a:pt x="413012" y="443235"/>
                  <a:pt x="411151" y="440754"/>
                </a:cubicBezTo>
                <a:cubicBezTo>
                  <a:pt x="388839" y="411004"/>
                  <a:pt x="406503" y="429525"/>
                  <a:pt x="391416" y="414441"/>
                </a:cubicBezTo>
                <a:cubicBezTo>
                  <a:pt x="390709" y="410906"/>
                  <a:pt x="387872" y="393183"/>
                  <a:pt x="384838" y="388127"/>
                </a:cubicBezTo>
                <a:cubicBezTo>
                  <a:pt x="383242" y="385468"/>
                  <a:pt x="380452" y="383742"/>
                  <a:pt x="378259" y="381549"/>
                </a:cubicBezTo>
                <a:cubicBezTo>
                  <a:pt x="376093" y="375049"/>
                  <a:pt x="374188" y="366450"/>
                  <a:pt x="368392" y="361813"/>
                </a:cubicBezTo>
                <a:cubicBezTo>
                  <a:pt x="365685" y="359647"/>
                  <a:pt x="361813" y="359620"/>
                  <a:pt x="358524" y="358524"/>
                </a:cubicBezTo>
                <a:lnTo>
                  <a:pt x="332210" y="332211"/>
                </a:lnTo>
                <a:cubicBezTo>
                  <a:pt x="330017" y="330018"/>
                  <a:pt x="328574" y="326613"/>
                  <a:pt x="325632" y="325632"/>
                </a:cubicBezTo>
                <a:lnTo>
                  <a:pt x="315764" y="322343"/>
                </a:lnTo>
                <a:cubicBezTo>
                  <a:pt x="313571" y="319054"/>
                  <a:pt x="311981" y="315270"/>
                  <a:pt x="309186" y="312475"/>
                </a:cubicBezTo>
                <a:cubicBezTo>
                  <a:pt x="306391" y="309680"/>
                  <a:pt x="302355" y="308428"/>
                  <a:pt x="299318" y="305897"/>
                </a:cubicBezTo>
                <a:cubicBezTo>
                  <a:pt x="295745" y="302919"/>
                  <a:pt x="292740" y="299318"/>
                  <a:pt x="289451" y="296029"/>
                </a:cubicBezTo>
                <a:cubicBezTo>
                  <a:pt x="283604" y="278489"/>
                  <a:pt x="290912" y="291643"/>
                  <a:pt x="276294" y="282872"/>
                </a:cubicBezTo>
                <a:cubicBezTo>
                  <a:pt x="269798" y="278975"/>
                  <a:pt x="256969" y="257789"/>
                  <a:pt x="256559" y="256559"/>
                </a:cubicBezTo>
                <a:cubicBezTo>
                  <a:pt x="252423" y="244152"/>
                  <a:pt x="251420" y="238263"/>
                  <a:pt x="240113" y="226956"/>
                </a:cubicBezTo>
                <a:lnTo>
                  <a:pt x="220377" y="207221"/>
                </a:lnTo>
                <a:cubicBezTo>
                  <a:pt x="218184" y="205028"/>
                  <a:pt x="215519" y="203222"/>
                  <a:pt x="213799" y="200642"/>
                </a:cubicBezTo>
                <a:cubicBezTo>
                  <a:pt x="211606" y="197353"/>
                  <a:pt x="209824" y="193750"/>
                  <a:pt x="207221" y="190775"/>
                </a:cubicBezTo>
                <a:cubicBezTo>
                  <a:pt x="202116" y="184940"/>
                  <a:pt x="196256" y="179811"/>
                  <a:pt x="190774" y="174329"/>
                </a:cubicBezTo>
                <a:cubicBezTo>
                  <a:pt x="188581" y="172136"/>
                  <a:pt x="186057" y="170231"/>
                  <a:pt x="184196" y="167750"/>
                </a:cubicBezTo>
                <a:cubicBezTo>
                  <a:pt x="180907" y="163364"/>
                  <a:pt x="178490" y="158161"/>
                  <a:pt x="174328" y="154593"/>
                </a:cubicBezTo>
                <a:cubicBezTo>
                  <a:pt x="170605" y="151402"/>
                  <a:pt x="165251" y="150735"/>
                  <a:pt x="161172" y="148015"/>
                </a:cubicBezTo>
                <a:cubicBezTo>
                  <a:pt x="154364" y="143476"/>
                  <a:pt x="153043" y="137854"/>
                  <a:pt x="148015" y="131569"/>
                </a:cubicBezTo>
                <a:cubicBezTo>
                  <a:pt x="142658" y="124873"/>
                  <a:pt x="138896" y="123297"/>
                  <a:pt x="131569" y="118412"/>
                </a:cubicBezTo>
                <a:cubicBezTo>
                  <a:pt x="130473" y="115123"/>
                  <a:pt x="130446" y="111251"/>
                  <a:pt x="128280" y="108544"/>
                </a:cubicBezTo>
                <a:cubicBezTo>
                  <a:pt x="125810" y="105457"/>
                  <a:pt x="121499" y="104435"/>
                  <a:pt x="118412" y="101966"/>
                </a:cubicBezTo>
                <a:cubicBezTo>
                  <a:pt x="105510" y="91646"/>
                  <a:pt x="119103" y="97812"/>
                  <a:pt x="101966" y="92098"/>
                </a:cubicBezTo>
                <a:cubicBezTo>
                  <a:pt x="99773" y="89905"/>
                  <a:pt x="97324" y="87942"/>
                  <a:pt x="95387" y="85520"/>
                </a:cubicBezTo>
                <a:cubicBezTo>
                  <a:pt x="92917" y="82433"/>
                  <a:pt x="91896" y="78122"/>
                  <a:pt x="88809" y="75652"/>
                </a:cubicBezTo>
                <a:cubicBezTo>
                  <a:pt x="86102" y="73486"/>
                  <a:pt x="82230" y="73459"/>
                  <a:pt x="78941" y="72363"/>
                </a:cubicBezTo>
                <a:cubicBezTo>
                  <a:pt x="60237" y="53657"/>
                  <a:pt x="78246" y="68726"/>
                  <a:pt x="59206" y="59206"/>
                </a:cubicBezTo>
                <a:cubicBezTo>
                  <a:pt x="45708" y="52457"/>
                  <a:pt x="52958" y="54207"/>
                  <a:pt x="42760" y="46049"/>
                </a:cubicBezTo>
                <a:cubicBezTo>
                  <a:pt x="39673" y="43580"/>
                  <a:pt x="36181" y="41664"/>
                  <a:pt x="32892" y="39471"/>
                </a:cubicBezTo>
                <a:cubicBezTo>
                  <a:pt x="30699" y="36182"/>
                  <a:pt x="29109" y="32398"/>
                  <a:pt x="26314" y="29603"/>
                </a:cubicBezTo>
                <a:cubicBezTo>
                  <a:pt x="11884" y="15173"/>
                  <a:pt x="20055" y="32024"/>
                  <a:pt x="6579" y="13157"/>
                </a:cubicBezTo>
                <a:cubicBezTo>
                  <a:pt x="3729" y="9167"/>
                  <a:pt x="0" y="0"/>
                  <a:pt x="0" y="0"/>
                </a:cubicBezTo>
              </a:path>
            </a:pathLst>
          </a:custGeom>
          <a:noFill/>
          <a:ln w="28575">
            <a:solidFill>
              <a:schemeClr val="accent4">
                <a:lumMod val="50000"/>
              </a:schemeClr>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7032328" y="2924106"/>
            <a:ext cx="279583" cy="289451"/>
          </a:xfrm>
          <a:custGeom>
            <a:avLst/>
            <a:gdLst>
              <a:gd name="connsiteX0" fmla="*/ 207220 w 207220"/>
              <a:gd name="connsiteY0" fmla="*/ 226960 h 226960"/>
              <a:gd name="connsiteX1" fmla="*/ 177617 w 207220"/>
              <a:gd name="connsiteY1" fmla="*/ 203935 h 226960"/>
              <a:gd name="connsiteX2" fmla="*/ 157882 w 207220"/>
              <a:gd name="connsiteY2" fmla="*/ 190779 h 226960"/>
              <a:gd name="connsiteX3" fmla="*/ 154592 w 207220"/>
              <a:gd name="connsiteY3" fmla="*/ 177622 h 226960"/>
              <a:gd name="connsiteX4" fmla="*/ 138146 w 207220"/>
              <a:gd name="connsiteY4" fmla="*/ 157886 h 226960"/>
              <a:gd name="connsiteX5" fmla="*/ 124990 w 207220"/>
              <a:gd name="connsiteY5" fmla="*/ 144730 h 226960"/>
              <a:gd name="connsiteX6" fmla="*/ 121700 w 207220"/>
              <a:gd name="connsiteY6" fmla="*/ 134862 h 226960"/>
              <a:gd name="connsiteX7" fmla="*/ 105254 w 207220"/>
              <a:gd name="connsiteY7" fmla="*/ 118416 h 226960"/>
              <a:gd name="connsiteX8" fmla="*/ 88808 w 207220"/>
              <a:gd name="connsiteY8" fmla="*/ 95391 h 226960"/>
              <a:gd name="connsiteX9" fmla="*/ 82230 w 207220"/>
              <a:gd name="connsiteY9" fmla="*/ 75656 h 226960"/>
              <a:gd name="connsiteX10" fmla="*/ 69073 w 207220"/>
              <a:gd name="connsiteY10" fmla="*/ 62499 h 226960"/>
              <a:gd name="connsiteX11" fmla="*/ 62495 w 207220"/>
              <a:gd name="connsiteY11" fmla="*/ 52632 h 226960"/>
              <a:gd name="connsiteX12" fmla="*/ 52627 w 207220"/>
              <a:gd name="connsiteY12" fmla="*/ 46053 h 226960"/>
              <a:gd name="connsiteX13" fmla="*/ 42759 w 207220"/>
              <a:gd name="connsiteY13" fmla="*/ 32897 h 226960"/>
              <a:gd name="connsiteX14" fmla="*/ 36181 w 207220"/>
              <a:gd name="connsiteY14" fmla="*/ 26318 h 226960"/>
              <a:gd name="connsiteX15" fmla="*/ 32892 w 207220"/>
              <a:gd name="connsiteY15" fmla="*/ 16450 h 226960"/>
              <a:gd name="connsiteX16" fmla="*/ 26313 w 207220"/>
              <a:gd name="connsiteY16" fmla="*/ 9872 h 226960"/>
              <a:gd name="connsiteX17" fmla="*/ 16446 w 207220"/>
              <a:gd name="connsiteY17" fmla="*/ 3294 h 226960"/>
              <a:gd name="connsiteX18" fmla="*/ 0 w 207220"/>
              <a:gd name="connsiteY18" fmla="*/ 4 h 22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220" h="226960">
                <a:moveTo>
                  <a:pt x="207220" y="226960"/>
                </a:moveTo>
                <a:cubicBezTo>
                  <a:pt x="179369" y="199109"/>
                  <a:pt x="202729" y="219002"/>
                  <a:pt x="177617" y="203935"/>
                </a:cubicBezTo>
                <a:cubicBezTo>
                  <a:pt x="170838" y="199867"/>
                  <a:pt x="157882" y="190779"/>
                  <a:pt x="157882" y="190779"/>
                </a:cubicBezTo>
                <a:cubicBezTo>
                  <a:pt x="156785" y="186393"/>
                  <a:pt x="156373" y="181777"/>
                  <a:pt x="154592" y="177622"/>
                </a:cubicBezTo>
                <a:cubicBezTo>
                  <a:pt x="151157" y="169606"/>
                  <a:pt x="144075" y="163815"/>
                  <a:pt x="138146" y="157886"/>
                </a:cubicBezTo>
                <a:cubicBezTo>
                  <a:pt x="129375" y="131574"/>
                  <a:pt x="142531" y="162271"/>
                  <a:pt x="124990" y="144730"/>
                </a:cubicBezTo>
                <a:cubicBezTo>
                  <a:pt x="122538" y="142278"/>
                  <a:pt x="123251" y="137963"/>
                  <a:pt x="121700" y="134862"/>
                </a:cubicBezTo>
                <a:cubicBezTo>
                  <a:pt x="116217" y="123896"/>
                  <a:pt x="115123" y="124995"/>
                  <a:pt x="105254" y="118416"/>
                </a:cubicBezTo>
                <a:cubicBezTo>
                  <a:pt x="103932" y="116653"/>
                  <a:pt x="90555" y="99323"/>
                  <a:pt x="88808" y="95391"/>
                </a:cubicBezTo>
                <a:cubicBezTo>
                  <a:pt x="85992" y="89055"/>
                  <a:pt x="87133" y="80559"/>
                  <a:pt x="82230" y="75656"/>
                </a:cubicBezTo>
                <a:cubicBezTo>
                  <a:pt x="77844" y="71270"/>
                  <a:pt x="72513" y="67660"/>
                  <a:pt x="69073" y="62499"/>
                </a:cubicBezTo>
                <a:cubicBezTo>
                  <a:pt x="66880" y="59210"/>
                  <a:pt x="65290" y="55427"/>
                  <a:pt x="62495" y="52632"/>
                </a:cubicBezTo>
                <a:cubicBezTo>
                  <a:pt x="59700" y="49837"/>
                  <a:pt x="55423" y="48848"/>
                  <a:pt x="52627" y="46053"/>
                </a:cubicBezTo>
                <a:cubicBezTo>
                  <a:pt x="48751" y="42177"/>
                  <a:pt x="46268" y="37108"/>
                  <a:pt x="42759" y="32897"/>
                </a:cubicBezTo>
                <a:cubicBezTo>
                  <a:pt x="40774" y="30515"/>
                  <a:pt x="38374" y="28511"/>
                  <a:pt x="36181" y="26318"/>
                </a:cubicBezTo>
                <a:cubicBezTo>
                  <a:pt x="35085" y="23029"/>
                  <a:pt x="34676" y="19423"/>
                  <a:pt x="32892" y="16450"/>
                </a:cubicBezTo>
                <a:cubicBezTo>
                  <a:pt x="31296" y="13791"/>
                  <a:pt x="28735" y="11809"/>
                  <a:pt x="26313" y="9872"/>
                </a:cubicBezTo>
                <a:cubicBezTo>
                  <a:pt x="23226" y="7403"/>
                  <a:pt x="20079" y="4851"/>
                  <a:pt x="16446" y="3294"/>
                </a:cubicBezTo>
                <a:cubicBezTo>
                  <a:pt x="8149" y="-262"/>
                  <a:pt x="6373" y="4"/>
                  <a:pt x="0" y="4"/>
                </a:cubicBezTo>
              </a:path>
            </a:pathLst>
          </a:custGeom>
          <a:noFill/>
          <a:ln w="28575">
            <a:solidFill>
              <a:schemeClr val="accent4">
                <a:lumMod val="50000"/>
              </a:schemeClr>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6357937" y="2322181"/>
            <a:ext cx="680969" cy="601925"/>
          </a:xfrm>
          <a:custGeom>
            <a:avLst/>
            <a:gdLst>
              <a:gd name="connsiteX0" fmla="*/ 680969 w 680969"/>
              <a:gd name="connsiteY0" fmla="*/ 601925 h 601925"/>
              <a:gd name="connsiteX1" fmla="*/ 664523 w 680969"/>
              <a:gd name="connsiteY1" fmla="*/ 598636 h 601925"/>
              <a:gd name="connsiteX2" fmla="*/ 657945 w 680969"/>
              <a:gd name="connsiteY2" fmla="*/ 588769 h 601925"/>
              <a:gd name="connsiteX3" fmla="*/ 648077 w 680969"/>
              <a:gd name="connsiteY3" fmla="*/ 582190 h 601925"/>
              <a:gd name="connsiteX4" fmla="*/ 628342 w 680969"/>
              <a:gd name="connsiteY4" fmla="*/ 555877 h 601925"/>
              <a:gd name="connsiteX5" fmla="*/ 621764 w 680969"/>
              <a:gd name="connsiteY5" fmla="*/ 549298 h 601925"/>
              <a:gd name="connsiteX6" fmla="*/ 615185 w 680969"/>
              <a:gd name="connsiteY6" fmla="*/ 542720 h 601925"/>
              <a:gd name="connsiteX7" fmla="*/ 611896 w 680969"/>
              <a:gd name="connsiteY7" fmla="*/ 529563 h 601925"/>
              <a:gd name="connsiteX8" fmla="*/ 585582 w 680969"/>
              <a:gd name="connsiteY8" fmla="*/ 509828 h 601925"/>
              <a:gd name="connsiteX9" fmla="*/ 579004 w 680969"/>
              <a:gd name="connsiteY9" fmla="*/ 499960 h 601925"/>
              <a:gd name="connsiteX10" fmla="*/ 559269 w 680969"/>
              <a:gd name="connsiteY10" fmla="*/ 486803 h 601925"/>
              <a:gd name="connsiteX11" fmla="*/ 549401 w 680969"/>
              <a:gd name="connsiteY11" fmla="*/ 480225 h 601925"/>
              <a:gd name="connsiteX12" fmla="*/ 532955 w 680969"/>
              <a:gd name="connsiteY12" fmla="*/ 467068 h 601925"/>
              <a:gd name="connsiteX13" fmla="*/ 523087 w 680969"/>
              <a:gd name="connsiteY13" fmla="*/ 457200 h 601925"/>
              <a:gd name="connsiteX14" fmla="*/ 513220 w 680969"/>
              <a:gd name="connsiteY14" fmla="*/ 450622 h 601925"/>
              <a:gd name="connsiteX15" fmla="*/ 496774 w 680969"/>
              <a:gd name="connsiteY15" fmla="*/ 434176 h 601925"/>
              <a:gd name="connsiteX16" fmla="*/ 483617 w 680969"/>
              <a:gd name="connsiteY16" fmla="*/ 417730 h 601925"/>
              <a:gd name="connsiteX17" fmla="*/ 460592 w 680969"/>
              <a:gd name="connsiteY17" fmla="*/ 401284 h 601925"/>
              <a:gd name="connsiteX18" fmla="*/ 454014 w 680969"/>
              <a:gd name="connsiteY18" fmla="*/ 394705 h 601925"/>
              <a:gd name="connsiteX19" fmla="*/ 447436 w 680969"/>
              <a:gd name="connsiteY19" fmla="*/ 384838 h 601925"/>
              <a:gd name="connsiteX20" fmla="*/ 437568 w 680969"/>
              <a:gd name="connsiteY20" fmla="*/ 378259 h 601925"/>
              <a:gd name="connsiteX21" fmla="*/ 421122 w 680969"/>
              <a:gd name="connsiteY21" fmla="*/ 361813 h 601925"/>
              <a:gd name="connsiteX22" fmla="*/ 411254 w 680969"/>
              <a:gd name="connsiteY22" fmla="*/ 351946 h 601925"/>
              <a:gd name="connsiteX23" fmla="*/ 404676 w 680969"/>
              <a:gd name="connsiteY23" fmla="*/ 345367 h 601925"/>
              <a:gd name="connsiteX24" fmla="*/ 384941 w 680969"/>
              <a:gd name="connsiteY24" fmla="*/ 332210 h 601925"/>
              <a:gd name="connsiteX25" fmla="*/ 375073 w 680969"/>
              <a:gd name="connsiteY25" fmla="*/ 328921 h 601925"/>
              <a:gd name="connsiteX26" fmla="*/ 361916 w 680969"/>
              <a:gd name="connsiteY26" fmla="*/ 319054 h 601925"/>
              <a:gd name="connsiteX27" fmla="*/ 355338 w 680969"/>
              <a:gd name="connsiteY27" fmla="*/ 309186 h 601925"/>
              <a:gd name="connsiteX28" fmla="*/ 348759 w 680969"/>
              <a:gd name="connsiteY28" fmla="*/ 302607 h 601925"/>
              <a:gd name="connsiteX29" fmla="*/ 335603 w 680969"/>
              <a:gd name="connsiteY29" fmla="*/ 289451 h 601925"/>
              <a:gd name="connsiteX30" fmla="*/ 329024 w 680969"/>
              <a:gd name="connsiteY30" fmla="*/ 282872 h 601925"/>
              <a:gd name="connsiteX31" fmla="*/ 315867 w 680969"/>
              <a:gd name="connsiteY31" fmla="*/ 273005 h 601925"/>
              <a:gd name="connsiteX32" fmla="*/ 309289 w 680969"/>
              <a:gd name="connsiteY32" fmla="*/ 266426 h 601925"/>
              <a:gd name="connsiteX33" fmla="*/ 299421 w 680969"/>
              <a:gd name="connsiteY33" fmla="*/ 263137 h 601925"/>
              <a:gd name="connsiteX34" fmla="*/ 273108 w 680969"/>
              <a:gd name="connsiteY34" fmla="*/ 240113 h 601925"/>
              <a:gd name="connsiteX35" fmla="*/ 263240 w 680969"/>
              <a:gd name="connsiteY35" fmla="*/ 223666 h 601925"/>
              <a:gd name="connsiteX36" fmla="*/ 256662 w 680969"/>
              <a:gd name="connsiteY36" fmla="*/ 213799 h 601925"/>
              <a:gd name="connsiteX37" fmla="*/ 246794 w 680969"/>
              <a:gd name="connsiteY37" fmla="*/ 210510 h 601925"/>
              <a:gd name="connsiteX38" fmla="*/ 240216 w 680969"/>
              <a:gd name="connsiteY38" fmla="*/ 200642 h 601925"/>
              <a:gd name="connsiteX39" fmla="*/ 220480 w 680969"/>
              <a:gd name="connsiteY39" fmla="*/ 180907 h 601925"/>
              <a:gd name="connsiteX40" fmla="*/ 210613 w 680969"/>
              <a:gd name="connsiteY40" fmla="*/ 171039 h 601925"/>
              <a:gd name="connsiteX41" fmla="*/ 200745 w 680969"/>
              <a:gd name="connsiteY41" fmla="*/ 164461 h 601925"/>
              <a:gd name="connsiteX42" fmla="*/ 181010 w 680969"/>
              <a:gd name="connsiteY42" fmla="*/ 151304 h 601925"/>
              <a:gd name="connsiteX43" fmla="*/ 161275 w 680969"/>
              <a:gd name="connsiteY43" fmla="*/ 141436 h 601925"/>
              <a:gd name="connsiteX44" fmla="*/ 151407 w 680969"/>
              <a:gd name="connsiteY44" fmla="*/ 134858 h 601925"/>
              <a:gd name="connsiteX45" fmla="*/ 144828 w 680969"/>
              <a:gd name="connsiteY45" fmla="*/ 128279 h 601925"/>
              <a:gd name="connsiteX46" fmla="*/ 134961 w 680969"/>
              <a:gd name="connsiteY46" fmla="*/ 124990 h 601925"/>
              <a:gd name="connsiteX47" fmla="*/ 121804 w 680969"/>
              <a:gd name="connsiteY47" fmla="*/ 108544 h 601925"/>
              <a:gd name="connsiteX48" fmla="*/ 111936 w 680969"/>
              <a:gd name="connsiteY48" fmla="*/ 105255 h 601925"/>
              <a:gd name="connsiteX49" fmla="*/ 92201 w 680969"/>
              <a:gd name="connsiteY49" fmla="*/ 78941 h 601925"/>
              <a:gd name="connsiteX50" fmla="*/ 82334 w 680969"/>
              <a:gd name="connsiteY50" fmla="*/ 72363 h 601925"/>
              <a:gd name="connsiteX51" fmla="*/ 69177 w 680969"/>
              <a:gd name="connsiteY51" fmla="*/ 65784 h 601925"/>
              <a:gd name="connsiteX52" fmla="*/ 56020 w 680969"/>
              <a:gd name="connsiteY52" fmla="*/ 49338 h 601925"/>
              <a:gd name="connsiteX53" fmla="*/ 36285 w 680969"/>
              <a:gd name="connsiteY53" fmla="*/ 36182 h 601925"/>
              <a:gd name="connsiteX54" fmla="*/ 26417 w 680969"/>
              <a:gd name="connsiteY54" fmla="*/ 29603 h 601925"/>
              <a:gd name="connsiteX55" fmla="*/ 9971 w 680969"/>
              <a:gd name="connsiteY55" fmla="*/ 13157 h 601925"/>
              <a:gd name="connsiteX56" fmla="*/ 103 w 680969"/>
              <a:gd name="connsiteY56" fmla="*/ 0 h 60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80969" h="601925">
                <a:moveTo>
                  <a:pt x="680969" y="601925"/>
                </a:moveTo>
                <a:cubicBezTo>
                  <a:pt x="675487" y="600829"/>
                  <a:pt x="669377" y="601410"/>
                  <a:pt x="664523" y="598636"/>
                </a:cubicBezTo>
                <a:cubicBezTo>
                  <a:pt x="661091" y="596675"/>
                  <a:pt x="660740" y="591564"/>
                  <a:pt x="657945" y="588769"/>
                </a:cubicBezTo>
                <a:cubicBezTo>
                  <a:pt x="655150" y="585974"/>
                  <a:pt x="651366" y="584383"/>
                  <a:pt x="648077" y="582190"/>
                </a:cubicBezTo>
                <a:cubicBezTo>
                  <a:pt x="642336" y="564968"/>
                  <a:pt x="647240" y="574776"/>
                  <a:pt x="628342" y="555877"/>
                </a:cubicBezTo>
                <a:lnTo>
                  <a:pt x="621764" y="549298"/>
                </a:lnTo>
                <a:lnTo>
                  <a:pt x="615185" y="542720"/>
                </a:lnTo>
                <a:cubicBezTo>
                  <a:pt x="614089" y="538334"/>
                  <a:pt x="614292" y="533396"/>
                  <a:pt x="611896" y="529563"/>
                </a:cubicBezTo>
                <a:cubicBezTo>
                  <a:pt x="604339" y="517472"/>
                  <a:pt x="597118" y="515596"/>
                  <a:pt x="585582" y="509828"/>
                </a:cubicBezTo>
                <a:cubicBezTo>
                  <a:pt x="583389" y="506539"/>
                  <a:pt x="581979" y="502563"/>
                  <a:pt x="579004" y="499960"/>
                </a:cubicBezTo>
                <a:cubicBezTo>
                  <a:pt x="573054" y="494754"/>
                  <a:pt x="565847" y="491189"/>
                  <a:pt x="559269" y="486803"/>
                </a:cubicBezTo>
                <a:cubicBezTo>
                  <a:pt x="555980" y="484610"/>
                  <a:pt x="552196" y="483021"/>
                  <a:pt x="549401" y="480225"/>
                </a:cubicBezTo>
                <a:cubicBezTo>
                  <a:pt x="530271" y="461093"/>
                  <a:pt x="557840" y="487805"/>
                  <a:pt x="532955" y="467068"/>
                </a:cubicBezTo>
                <a:cubicBezTo>
                  <a:pt x="529381" y="464090"/>
                  <a:pt x="526661" y="460178"/>
                  <a:pt x="523087" y="457200"/>
                </a:cubicBezTo>
                <a:cubicBezTo>
                  <a:pt x="520050" y="454669"/>
                  <a:pt x="516195" y="453225"/>
                  <a:pt x="513220" y="450622"/>
                </a:cubicBezTo>
                <a:cubicBezTo>
                  <a:pt x="507385" y="445517"/>
                  <a:pt x="496774" y="434176"/>
                  <a:pt x="496774" y="434176"/>
                </a:cubicBezTo>
                <a:cubicBezTo>
                  <a:pt x="491241" y="417574"/>
                  <a:pt x="497504" y="429632"/>
                  <a:pt x="483617" y="417730"/>
                </a:cubicBezTo>
                <a:cubicBezTo>
                  <a:pt x="463750" y="400702"/>
                  <a:pt x="478724" y="407327"/>
                  <a:pt x="460592" y="401284"/>
                </a:cubicBezTo>
                <a:cubicBezTo>
                  <a:pt x="458399" y="399091"/>
                  <a:pt x="455951" y="397127"/>
                  <a:pt x="454014" y="394705"/>
                </a:cubicBezTo>
                <a:cubicBezTo>
                  <a:pt x="451545" y="391618"/>
                  <a:pt x="450231" y="387633"/>
                  <a:pt x="447436" y="384838"/>
                </a:cubicBezTo>
                <a:cubicBezTo>
                  <a:pt x="444641" y="382043"/>
                  <a:pt x="440543" y="380862"/>
                  <a:pt x="437568" y="378259"/>
                </a:cubicBezTo>
                <a:cubicBezTo>
                  <a:pt x="431734" y="373154"/>
                  <a:pt x="426604" y="367295"/>
                  <a:pt x="421122" y="361813"/>
                </a:cubicBezTo>
                <a:lnTo>
                  <a:pt x="411254" y="351946"/>
                </a:lnTo>
                <a:cubicBezTo>
                  <a:pt x="409061" y="349753"/>
                  <a:pt x="407256" y="347087"/>
                  <a:pt x="404676" y="345367"/>
                </a:cubicBezTo>
                <a:cubicBezTo>
                  <a:pt x="398098" y="340981"/>
                  <a:pt x="392442" y="334710"/>
                  <a:pt x="384941" y="332210"/>
                </a:cubicBezTo>
                <a:lnTo>
                  <a:pt x="375073" y="328921"/>
                </a:lnTo>
                <a:cubicBezTo>
                  <a:pt x="370687" y="325632"/>
                  <a:pt x="365792" y="322930"/>
                  <a:pt x="361916" y="319054"/>
                </a:cubicBezTo>
                <a:cubicBezTo>
                  <a:pt x="359121" y="316259"/>
                  <a:pt x="357807" y="312273"/>
                  <a:pt x="355338" y="309186"/>
                </a:cubicBezTo>
                <a:cubicBezTo>
                  <a:pt x="353401" y="306764"/>
                  <a:pt x="350952" y="304800"/>
                  <a:pt x="348759" y="302607"/>
                </a:cubicBezTo>
                <a:cubicBezTo>
                  <a:pt x="342912" y="285065"/>
                  <a:pt x="350221" y="298222"/>
                  <a:pt x="335603" y="289451"/>
                </a:cubicBezTo>
                <a:cubicBezTo>
                  <a:pt x="332944" y="287855"/>
                  <a:pt x="331407" y="284857"/>
                  <a:pt x="329024" y="282872"/>
                </a:cubicBezTo>
                <a:cubicBezTo>
                  <a:pt x="324813" y="279363"/>
                  <a:pt x="320078" y="276514"/>
                  <a:pt x="315867" y="273005"/>
                </a:cubicBezTo>
                <a:cubicBezTo>
                  <a:pt x="313485" y="271020"/>
                  <a:pt x="311948" y="268022"/>
                  <a:pt x="309289" y="266426"/>
                </a:cubicBezTo>
                <a:cubicBezTo>
                  <a:pt x="306316" y="264642"/>
                  <a:pt x="302710" y="264233"/>
                  <a:pt x="299421" y="263137"/>
                </a:cubicBezTo>
                <a:cubicBezTo>
                  <a:pt x="280180" y="243896"/>
                  <a:pt x="289426" y="250991"/>
                  <a:pt x="273108" y="240113"/>
                </a:cubicBezTo>
                <a:cubicBezTo>
                  <a:pt x="267395" y="222977"/>
                  <a:pt x="273560" y="236566"/>
                  <a:pt x="263240" y="223666"/>
                </a:cubicBezTo>
                <a:cubicBezTo>
                  <a:pt x="260771" y="220579"/>
                  <a:pt x="259749" y="216268"/>
                  <a:pt x="256662" y="213799"/>
                </a:cubicBezTo>
                <a:cubicBezTo>
                  <a:pt x="253954" y="211633"/>
                  <a:pt x="250083" y="211606"/>
                  <a:pt x="246794" y="210510"/>
                </a:cubicBezTo>
                <a:cubicBezTo>
                  <a:pt x="244601" y="207221"/>
                  <a:pt x="242789" y="203644"/>
                  <a:pt x="240216" y="200642"/>
                </a:cubicBezTo>
                <a:cubicBezTo>
                  <a:pt x="240196" y="200619"/>
                  <a:pt x="223780" y="184207"/>
                  <a:pt x="220480" y="180907"/>
                </a:cubicBezTo>
                <a:cubicBezTo>
                  <a:pt x="217191" y="177618"/>
                  <a:pt x="214483" y="173619"/>
                  <a:pt x="210613" y="171039"/>
                </a:cubicBezTo>
                <a:cubicBezTo>
                  <a:pt x="207324" y="168846"/>
                  <a:pt x="203782" y="166992"/>
                  <a:pt x="200745" y="164461"/>
                </a:cubicBezTo>
                <a:cubicBezTo>
                  <a:pt x="184318" y="150772"/>
                  <a:pt x="198351" y="157084"/>
                  <a:pt x="181010" y="151304"/>
                </a:cubicBezTo>
                <a:cubicBezTo>
                  <a:pt x="152737" y="132454"/>
                  <a:pt x="188503" y="155049"/>
                  <a:pt x="161275" y="141436"/>
                </a:cubicBezTo>
                <a:cubicBezTo>
                  <a:pt x="157739" y="139668"/>
                  <a:pt x="154494" y="137327"/>
                  <a:pt x="151407" y="134858"/>
                </a:cubicBezTo>
                <a:cubicBezTo>
                  <a:pt x="148985" y="132921"/>
                  <a:pt x="147487" y="129875"/>
                  <a:pt x="144828" y="128279"/>
                </a:cubicBezTo>
                <a:cubicBezTo>
                  <a:pt x="141855" y="126495"/>
                  <a:pt x="138250" y="126086"/>
                  <a:pt x="134961" y="124990"/>
                </a:cubicBezTo>
                <a:cubicBezTo>
                  <a:pt x="131975" y="120512"/>
                  <a:pt x="127009" y="111667"/>
                  <a:pt x="121804" y="108544"/>
                </a:cubicBezTo>
                <a:cubicBezTo>
                  <a:pt x="118831" y="106760"/>
                  <a:pt x="115225" y="106351"/>
                  <a:pt x="111936" y="105255"/>
                </a:cubicBezTo>
                <a:cubicBezTo>
                  <a:pt x="105922" y="96233"/>
                  <a:pt x="100894" y="85895"/>
                  <a:pt x="92201" y="78941"/>
                </a:cubicBezTo>
                <a:cubicBezTo>
                  <a:pt x="89114" y="76472"/>
                  <a:pt x="85766" y="74324"/>
                  <a:pt x="82334" y="72363"/>
                </a:cubicBezTo>
                <a:cubicBezTo>
                  <a:pt x="78077" y="69930"/>
                  <a:pt x="73257" y="68504"/>
                  <a:pt x="69177" y="65784"/>
                </a:cubicBezTo>
                <a:cubicBezTo>
                  <a:pt x="55263" y="56508"/>
                  <a:pt x="70105" y="61663"/>
                  <a:pt x="56020" y="49338"/>
                </a:cubicBezTo>
                <a:cubicBezTo>
                  <a:pt x="50070" y="44132"/>
                  <a:pt x="42863" y="40567"/>
                  <a:pt x="36285" y="36182"/>
                </a:cubicBezTo>
                <a:cubicBezTo>
                  <a:pt x="32996" y="33989"/>
                  <a:pt x="29212" y="32398"/>
                  <a:pt x="26417" y="29603"/>
                </a:cubicBezTo>
                <a:cubicBezTo>
                  <a:pt x="20935" y="24121"/>
                  <a:pt x="16422" y="17457"/>
                  <a:pt x="9971" y="13157"/>
                </a:cubicBezTo>
                <a:cubicBezTo>
                  <a:pt x="-1722" y="5363"/>
                  <a:pt x="103" y="10532"/>
                  <a:pt x="103" y="0"/>
                </a:cubicBezTo>
              </a:path>
            </a:pathLst>
          </a:custGeom>
          <a:noFill/>
          <a:ln w="28575">
            <a:solidFill>
              <a:schemeClr val="accent4">
                <a:lumMod val="50000"/>
              </a:schemeClr>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4190452" y="1542639"/>
            <a:ext cx="1730560" cy="615141"/>
          </a:xfrm>
          <a:custGeom>
            <a:avLst/>
            <a:gdLst>
              <a:gd name="connsiteX0" fmla="*/ 0 w 1730560"/>
              <a:gd name="connsiteY0" fmla="*/ 0 h 615141"/>
              <a:gd name="connsiteX1" fmla="*/ 16446 w 1730560"/>
              <a:gd name="connsiteY1" fmla="*/ 9867 h 615141"/>
              <a:gd name="connsiteX2" fmla="*/ 36181 w 1730560"/>
              <a:gd name="connsiteY2" fmla="*/ 16446 h 615141"/>
              <a:gd name="connsiteX3" fmla="*/ 46049 w 1730560"/>
              <a:gd name="connsiteY3" fmla="*/ 19735 h 615141"/>
              <a:gd name="connsiteX4" fmla="*/ 55916 w 1730560"/>
              <a:gd name="connsiteY4" fmla="*/ 23024 h 615141"/>
              <a:gd name="connsiteX5" fmla="*/ 78941 w 1730560"/>
              <a:gd name="connsiteY5" fmla="*/ 26314 h 615141"/>
              <a:gd name="connsiteX6" fmla="*/ 88808 w 1730560"/>
              <a:gd name="connsiteY6" fmla="*/ 32892 h 615141"/>
              <a:gd name="connsiteX7" fmla="*/ 115122 w 1730560"/>
              <a:gd name="connsiteY7" fmla="*/ 39470 h 615141"/>
              <a:gd name="connsiteX8" fmla="*/ 171039 w 1730560"/>
              <a:gd name="connsiteY8" fmla="*/ 46049 h 615141"/>
              <a:gd name="connsiteX9" fmla="*/ 190774 w 1730560"/>
              <a:gd name="connsiteY9" fmla="*/ 49338 h 615141"/>
              <a:gd name="connsiteX10" fmla="*/ 200642 w 1730560"/>
              <a:gd name="connsiteY10" fmla="*/ 52627 h 615141"/>
              <a:gd name="connsiteX11" fmla="*/ 220377 w 1730560"/>
              <a:gd name="connsiteY11" fmla="*/ 55916 h 615141"/>
              <a:gd name="connsiteX12" fmla="*/ 246690 w 1730560"/>
              <a:gd name="connsiteY12" fmla="*/ 62495 h 615141"/>
              <a:gd name="connsiteX13" fmla="*/ 263136 w 1730560"/>
              <a:gd name="connsiteY13" fmla="*/ 65784 h 615141"/>
              <a:gd name="connsiteX14" fmla="*/ 282872 w 1730560"/>
              <a:gd name="connsiteY14" fmla="*/ 72362 h 615141"/>
              <a:gd name="connsiteX15" fmla="*/ 296029 w 1730560"/>
              <a:gd name="connsiteY15" fmla="*/ 75652 h 615141"/>
              <a:gd name="connsiteX16" fmla="*/ 305896 w 1730560"/>
              <a:gd name="connsiteY16" fmla="*/ 78941 h 615141"/>
              <a:gd name="connsiteX17" fmla="*/ 338788 w 1730560"/>
              <a:gd name="connsiteY17" fmla="*/ 82230 h 615141"/>
              <a:gd name="connsiteX18" fmla="*/ 368391 w 1730560"/>
              <a:gd name="connsiteY18" fmla="*/ 88808 h 615141"/>
              <a:gd name="connsiteX19" fmla="*/ 378259 w 1730560"/>
              <a:gd name="connsiteY19" fmla="*/ 92098 h 615141"/>
              <a:gd name="connsiteX20" fmla="*/ 401283 w 1730560"/>
              <a:gd name="connsiteY20" fmla="*/ 98676 h 615141"/>
              <a:gd name="connsiteX21" fmla="*/ 411151 w 1730560"/>
              <a:gd name="connsiteY21" fmla="*/ 105255 h 615141"/>
              <a:gd name="connsiteX22" fmla="*/ 444043 w 1730560"/>
              <a:gd name="connsiteY22" fmla="*/ 115122 h 615141"/>
              <a:gd name="connsiteX23" fmla="*/ 453911 w 1730560"/>
              <a:gd name="connsiteY23" fmla="*/ 118411 h 615141"/>
              <a:gd name="connsiteX24" fmla="*/ 476935 w 1730560"/>
              <a:gd name="connsiteY24" fmla="*/ 124990 h 615141"/>
              <a:gd name="connsiteX25" fmla="*/ 486803 w 1730560"/>
              <a:gd name="connsiteY25" fmla="*/ 131568 h 615141"/>
              <a:gd name="connsiteX26" fmla="*/ 509827 w 1730560"/>
              <a:gd name="connsiteY26" fmla="*/ 138147 h 615141"/>
              <a:gd name="connsiteX27" fmla="*/ 529562 w 1730560"/>
              <a:gd name="connsiteY27" fmla="*/ 144725 h 615141"/>
              <a:gd name="connsiteX28" fmla="*/ 536141 w 1730560"/>
              <a:gd name="connsiteY28" fmla="*/ 151303 h 615141"/>
              <a:gd name="connsiteX29" fmla="*/ 569033 w 1730560"/>
              <a:gd name="connsiteY29" fmla="*/ 157882 h 615141"/>
              <a:gd name="connsiteX30" fmla="*/ 598636 w 1730560"/>
              <a:gd name="connsiteY30" fmla="*/ 167749 h 615141"/>
              <a:gd name="connsiteX31" fmla="*/ 608503 w 1730560"/>
              <a:gd name="connsiteY31" fmla="*/ 171039 h 615141"/>
              <a:gd name="connsiteX32" fmla="*/ 670998 w 1730560"/>
              <a:gd name="connsiteY32" fmla="*/ 174328 h 615141"/>
              <a:gd name="connsiteX33" fmla="*/ 680866 w 1730560"/>
              <a:gd name="connsiteY33" fmla="*/ 177617 h 615141"/>
              <a:gd name="connsiteX34" fmla="*/ 710469 w 1730560"/>
              <a:gd name="connsiteY34" fmla="*/ 184196 h 615141"/>
              <a:gd name="connsiteX35" fmla="*/ 736783 w 1730560"/>
              <a:gd name="connsiteY35" fmla="*/ 187485 h 615141"/>
              <a:gd name="connsiteX36" fmla="*/ 759807 w 1730560"/>
              <a:gd name="connsiteY36" fmla="*/ 190774 h 615141"/>
              <a:gd name="connsiteX37" fmla="*/ 769675 w 1730560"/>
              <a:gd name="connsiteY37" fmla="*/ 197352 h 615141"/>
              <a:gd name="connsiteX38" fmla="*/ 782831 w 1730560"/>
              <a:gd name="connsiteY38" fmla="*/ 203931 h 615141"/>
              <a:gd name="connsiteX39" fmla="*/ 789410 w 1730560"/>
              <a:gd name="connsiteY39" fmla="*/ 210509 h 615141"/>
              <a:gd name="connsiteX40" fmla="*/ 822302 w 1730560"/>
              <a:gd name="connsiteY40" fmla="*/ 220377 h 615141"/>
              <a:gd name="connsiteX41" fmla="*/ 835459 w 1730560"/>
              <a:gd name="connsiteY41" fmla="*/ 230244 h 615141"/>
              <a:gd name="connsiteX42" fmla="*/ 865062 w 1730560"/>
              <a:gd name="connsiteY42" fmla="*/ 240112 h 615141"/>
              <a:gd name="connsiteX43" fmla="*/ 874929 w 1730560"/>
              <a:gd name="connsiteY43" fmla="*/ 243401 h 615141"/>
              <a:gd name="connsiteX44" fmla="*/ 884797 w 1730560"/>
              <a:gd name="connsiteY44" fmla="*/ 246690 h 615141"/>
              <a:gd name="connsiteX45" fmla="*/ 901243 w 1730560"/>
              <a:gd name="connsiteY45" fmla="*/ 256558 h 615141"/>
              <a:gd name="connsiteX46" fmla="*/ 907821 w 1730560"/>
              <a:gd name="connsiteY46" fmla="*/ 263137 h 615141"/>
              <a:gd name="connsiteX47" fmla="*/ 927557 w 1730560"/>
              <a:gd name="connsiteY47" fmla="*/ 269715 h 615141"/>
              <a:gd name="connsiteX48" fmla="*/ 957160 w 1730560"/>
              <a:gd name="connsiteY48" fmla="*/ 279583 h 615141"/>
              <a:gd name="connsiteX49" fmla="*/ 976895 w 1730560"/>
              <a:gd name="connsiteY49" fmla="*/ 286161 h 615141"/>
              <a:gd name="connsiteX50" fmla="*/ 986762 w 1730560"/>
              <a:gd name="connsiteY50" fmla="*/ 289450 h 615141"/>
              <a:gd name="connsiteX51" fmla="*/ 1009787 w 1730560"/>
              <a:gd name="connsiteY51" fmla="*/ 296029 h 615141"/>
              <a:gd name="connsiteX52" fmla="*/ 1042679 w 1730560"/>
              <a:gd name="connsiteY52" fmla="*/ 305896 h 615141"/>
              <a:gd name="connsiteX53" fmla="*/ 1068993 w 1730560"/>
              <a:gd name="connsiteY53" fmla="*/ 315764 h 615141"/>
              <a:gd name="connsiteX54" fmla="*/ 1078860 w 1730560"/>
              <a:gd name="connsiteY54" fmla="*/ 319053 h 615141"/>
              <a:gd name="connsiteX55" fmla="*/ 1121620 w 1730560"/>
              <a:gd name="connsiteY55" fmla="*/ 325632 h 615141"/>
              <a:gd name="connsiteX56" fmla="*/ 1141355 w 1730560"/>
              <a:gd name="connsiteY56" fmla="*/ 332210 h 615141"/>
              <a:gd name="connsiteX57" fmla="*/ 1154512 w 1730560"/>
              <a:gd name="connsiteY57" fmla="*/ 345367 h 615141"/>
              <a:gd name="connsiteX58" fmla="*/ 1164380 w 1730560"/>
              <a:gd name="connsiteY58" fmla="*/ 355234 h 615141"/>
              <a:gd name="connsiteX59" fmla="*/ 1187404 w 1730560"/>
              <a:gd name="connsiteY59" fmla="*/ 368391 h 615141"/>
              <a:gd name="connsiteX60" fmla="*/ 1217007 w 1730560"/>
              <a:gd name="connsiteY60" fmla="*/ 378259 h 615141"/>
              <a:gd name="connsiteX61" fmla="*/ 1226875 w 1730560"/>
              <a:gd name="connsiteY61" fmla="*/ 381548 h 615141"/>
              <a:gd name="connsiteX62" fmla="*/ 1236742 w 1730560"/>
              <a:gd name="connsiteY62" fmla="*/ 384837 h 615141"/>
              <a:gd name="connsiteX63" fmla="*/ 1243321 w 1730560"/>
              <a:gd name="connsiteY63" fmla="*/ 391416 h 615141"/>
              <a:gd name="connsiteX64" fmla="*/ 1272924 w 1730560"/>
              <a:gd name="connsiteY64" fmla="*/ 401283 h 615141"/>
              <a:gd name="connsiteX65" fmla="*/ 1292659 w 1730560"/>
              <a:gd name="connsiteY65" fmla="*/ 411151 h 615141"/>
              <a:gd name="connsiteX66" fmla="*/ 1315683 w 1730560"/>
              <a:gd name="connsiteY66" fmla="*/ 417729 h 615141"/>
              <a:gd name="connsiteX67" fmla="*/ 1338708 w 1730560"/>
              <a:gd name="connsiteY67" fmla="*/ 424308 h 615141"/>
              <a:gd name="connsiteX68" fmla="*/ 1358443 w 1730560"/>
              <a:gd name="connsiteY68" fmla="*/ 437465 h 615141"/>
              <a:gd name="connsiteX69" fmla="*/ 1368311 w 1730560"/>
              <a:gd name="connsiteY69" fmla="*/ 444043 h 615141"/>
              <a:gd name="connsiteX70" fmla="*/ 1378178 w 1730560"/>
              <a:gd name="connsiteY70" fmla="*/ 447332 h 615141"/>
              <a:gd name="connsiteX71" fmla="*/ 1388046 w 1730560"/>
              <a:gd name="connsiteY71" fmla="*/ 453911 h 615141"/>
              <a:gd name="connsiteX72" fmla="*/ 1397913 w 1730560"/>
              <a:gd name="connsiteY72" fmla="*/ 463778 h 615141"/>
              <a:gd name="connsiteX73" fmla="*/ 1411070 w 1730560"/>
              <a:gd name="connsiteY73" fmla="*/ 467067 h 615141"/>
              <a:gd name="connsiteX74" fmla="*/ 1430806 w 1730560"/>
              <a:gd name="connsiteY74" fmla="*/ 473646 h 615141"/>
              <a:gd name="connsiteX75" fmla="*/ 1440673 w 1730560"/>
              <a:gd name="connsiteY75" fmla="*/ 476935 h 615141"/>
              <a:gd name="connsiteX76" fmla="*/ 1453830 w 1730560"/>
              <a:gd name="connsiteY76" fmla="*/ 480224 h 615141"/>
              <a:gd name="connsiteX77" fmla="*/ 1473565 w 1730560"/>
              <a:gd name="connsiteY77" fmla="*/ 486803 h 615141"/>
              <a:gd name="connsiteX78" fmla="*/ 1499879 w 1730560"/>
              <a:gd name="connsiteY78" fmla="*/ 503249 h 615141"/>
              <a:gd name="connsiteX79" fmla="*/ 1509747 w 1730560"/>
              <a:gd name="connsiteY79" fmla="*/ 509827 h 615141"/>
              <a:gd name="connsiteX80" fmla="*/ 1529482 w 1730560"/>
              <a:gd name="connsiteY80" fmla="*/ 516406 h 615141"/>
              <a:gd name="connsiteX81" fmla="*/ 1555795 w 1730560"/>
              <a:gd name="connsiteY81" fmla="*/ 526273 h 615141"/>
              <a:gd name="connsiteX82" fmla="*/ 1565663 w 1730560"/>
              <a:gd name="connsiteY82" fmla="*/ 532852 h 615141"/>
              <a:gd name="connsiteX83" fmla="*/ 1591977 w 1730560"/>
              <a:gd name="connsiteY83" fmla="*/ 539430 h 615141"/>
              <a:gd name="connsiteX84" fmla="*/ 1605134 w 1730560"/>
              <a:gd name="connsiteY84" fmla="*/ 546008 h 615141"/>
              <a:gd name="connsiteX85" fmla="*/ 1615001 w 1730560"/>
              <a:gd name="connsiteY85" fmla="*/ 552587 h 615141"/>
              <a:gd name="connsiteX86" fmla="*/ 1634736 w 1730560"/>
              <a:gd name="connsiteY86" fmla="*/ 559165 h 615141"/>
              <a:gd name="connsiteX87" fmla="*/ 1651183 w 1730560"/>
              <a:gd name="connsiteY87" fmla="*/ 569033 h 615141"/>
              <a:gd name="connsiteX88" fmla="*/ 1661050 w 1730560"/>
              <a:gd name="connsiteY88" fmla="*/ 578901 h 615141"/>
              <a:gd name="connsiteX89" fmla="*/ 1690653 w 1730560"/>
              <a:gd name="connsiteY89" fmla="*/ 588768 h 615141"/>
              <a:gd name="connsiteX90" fmla="*/ 1710388 w 1730560"/>
              <a:gd name="connsiteY90" fmla="*/ 595347 h 615141"/>
              <a:gd name="connsiteX91" fmla="*/ 1720256 w 1730560"/>
              <a:gd name="connsiteY91" fmla="*/ 598636 h 615141"/>
              <a:gd name="connsiteX92" fmla="*/ 1730124 w 1730560"/>
              <a:gd name="connsiteY92" fmla="*/ 615082 h 615141"/>
              <a:gd name="connsiteX93" fmla="*/ 1730124 w 1730560"/>
              <a:gd name="connsiteY93" fmla="*/ 611793 h 61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730560" h="615141">
                <a:moveTo>
                  <a:pt x="0" y="0"/>
                </a:moveTo>
                <a:cubicBezTo>
                  <a:pt x="5482" y="3289"/>
                  <a:pt x="10626" y="7222"/>
                  <a:pt x="16446" y="9867"/>
                </a:cubicBezTo>
                <a:cubicBezTo>
                  <a:pt x="22759" y="12736"/>
                  <a:pt x="29603" y="14253"/>
                  <a:pt x="36181" y="16446"/>
                </a:cubicBezTo>
                <a:lnTo>
                  <a:pt x="46049" y="19735"/>
                </a:lnTo>
                <a:cubicBezTo>
                  <a:pt x="49338" y="20831"/>
                  <a:pt x="52484" y="22534"/>
                  <a:pt x="55916" y="23024"/>
                </a:cubicBezTo>
                <a:lnTo>
                  <a:pt x="78941" y="26314"/>
                </a:lnTo>
                <a:cubicBezTo>
                  <a:pt x="82230" y="28507"/>
                  <a:pt x="85272" y="31124"/>
                  <a:pt x="88808" y="32892"/>
                </a:cubicBezTo>
                <a:cubicBezTo>
                  <a:pt x="95033" y="36004"/>
                  <a:pt x="109701" y="38636"/>
                  <a:pt x="115122" y="39470"/>
                </a:cubicBezTo>
                <a:cubicBezTo>
                  <a:pt x="137498" y="42913"/>
                  <a:pt x="148139" y="42996"/>
                  <a:pt x="171039" y="46049"/>
                </a:cubicBezTo>
                <a:cubicBezTo>
                  <a:pt x="177650" y="46930"/>
                  <a:pt x="184264" y="47891"/>
                  <a:pt x="190774" y="49338"/>
                </a:cubicBezTo>
                <a:cubicBezTo>
                  <a:pt x="194159" y="50090"/>
                  <a:pt x="197257" y="51875"/>
                  <a:pt x="200642" y="52627"/>
                </a:cubicBezTo>
                <a:cubicBezTo>
                  <a:pt x="207152" y="54074"/>
                  <a:pt x="213816" y="54723"/>
                  <a:pt x="220377" y="55916"/>
                </a:cubicBezTo>
                <a:cubicBezTo>
                  <a:pt x="264835" y="64000"/>
                  <a:pt x="216257" y="54887"/>
                  <a:pt x="246690" y="62495"/>
                </a:cubicBezTo>
                <a:cubicBezTo>
                  <a:pt x="252114" y="63851"/>
                  <a:pt x="257742" y="64313"/>
                  <a:pt x="263136" y="65784"/>
                </a:cubicBezTo>
                <a:cubicBezTo>
                  <a:pt x="269826" y="67608"/>
                  <a:pt x="276230" y="70369"/>
                  <a:pt x="282872" y="72362"/>
                </a:cubicBezTo>
                <a:cubicBezTo>
                  <a:pt x="287202" y="73661"/>
                  <a:pt x="291682" y="74410"/>
                  <a:pt x="296029" y="75652"/>
                </a:cubicBezTo>
                <a:cubicBezTo>
                  <a:pt x="299362" y="76605"/>
                  <a:pt x="302469" y="78414"/>
                  <a:pt x="305896" y="78941"/>
                </a:cubicBezTo>
                <a:cubicBezTo>
                  <a:pt x="316787" y="80616"/>
                  <a:pt x="327866" y="80774"/>
                  <a:pt x="338788" y="82230"/>
                </a:cubicBezTo>
                <a:cubicBezTo>
                  <a:pt x="345144" y="83077"/>
                  <a:pt x="361554" y="86854"/>
                  <a:pt x="368391" y="88808"/>
                </a:cubicBezTo>
                <a:cubicBezTo>
                  <a:pt x="371725" y="89761"/>
                  <a:pt x="374925" y="91145"/>
                  <a:pt x="378259" y="92098"/>
                </a:cubicBezTo>
                <a:cubicBezTo>
                  <a:pt x="407188" y="100364"/>
                  <a:pt x="377611" y="90785"/>
                  <a:pt x="401283" y="98676"/>
                </a:cubicBezTo>
                <a:cubicBezTo>
                  <a:pt x="404572" y="100869"/>
                  <a:pt x="407538" y="103649"/>
                  <a:pt x="411151" y="105255"/>
                </a:cubicBezTo>
                <a:cubicBezTo>
                  <a:pt x="425218" y="111507"/>
                  <a:pt x="430650" y="111296"/>
                  <a:pt x="444043" y="115122"/>
                </a:cubicBezTo>
                <a:cubicBezTo>
                  <a:pt x="447377" y="116074"/>
                  <a:pt x="450577" y="117458"/>
                  <a:pt x="453911" y="118411"/>
                </a:cubicBezTo>
                <a:cubicBezTo>
                  <a:pt x="458823" y="119814"/>
                  <a:pt x="471682" y="122364"/>
                  <a:pt x="476935" y="124990"/>
                </a:cubicBezTo>
                <a:cubicBezTo>
                  <a:pt x="480471" y="126758"/>
                  <a:pt x="483267" y="129800"/>
                  <a:pt x="486803" y="131568"/>
                </a:cubicBezTo>
                <a:cubicBezTo>
                  <a:pt x="492327" y="134330"/>
                  <a:pt x="504562" y="136567"/>
                  <a:pt x="509827" y="138147"/>
                </a:cubicBezTo>
                <a:cubicBezTo>
                  <a:pt x="516469" y="140140"/>
                  <a:pt x="529562" y="144725"/>
                  <a:pt x="529562" y="144725"/>
                </a:cubicBezTo>
                <a:cubicBezTo>
                  <a:pt x="531755" y="146918"/>
                  <a:pt x="533482" y="149707"/>
                  <a:pt x="536141" y="151303"/>
                </a:cubicBezTo>
                <a:cubicBezTo>
                  <a:pt x="543320" y="155611"/>
                  <a:pt x="565032" y="157311"/>
                  <a:pt x="569033" y="157882"/>
                </a:cubicBezTo>
                <a:lnTo>
                  <a:pt x="598636" y="167749"/>
                </a:lnTo>
                <a:cubicBezTo>
                  <a:pt x="601925" y="168845"/>
                  <a:pt x="605041" y="170857"/>
                  <a:pt x="608503" y="171039"/>
                </a:cubicBezTo>
                <a:lnTo>
                  <a:pt x="670998" y="174328"/>
                </a:lnTo>
                <a:cubicBezTo>
                  <a:pt x="674287" y="175424"/>
                  <a:pt x="677532" y="176665"/>
                  <a:pt x="680866" y="177617"/>
                </a:cubicBezTo>
                <a:cubicBezTo>
                  <a:pt x="688499" y="179798"/>
                  <a:pt x="703130" y="183067"/>
                  <a:pt x="710469" y="184196"/>
                </a:cubicBezTo>
                <a:cubicBezTo>
                  <a:pt x="719206" y="185540"/>
                  <a:pt x="728021" y="186317"/>
                  <a:pt x="736783" y="187485"/>
                </a:cubicBezTo>
                <a:lnTo>
                  <a:pt x="759807" y="190774"/>
                </a:lnTo>
                <a:cubicBezTo>
                  <a:pt x="763096" y="192967"/>
                  <a:pt x="766243" y="195391"/>
                  <a:pt x="769675" y="197352"/>
                </a:cubicBezTo>
                <a:cubicBezTo>
                  <a:pt x="773932" y="199785"/>
                  <a:pt x="778751" y="201211"/>
                  <a:pt x="782831" y="203931"/>
                </a:cubicBezTo>
                <a:cubicBezTo>
                  <a:pt x="785411" y="205651"/>
                  <a:pt x="786636" y="209122"/>
                  <a:pt x="789410" y="210509"/>
                </a:cubicBezTo>
                <a:cubicBezTo>
                  <a:pt x="797422" y="214515"/>
                  <a:pt x="812856" y="218016"/>
                  <a:pt x="822302" y="220377"/>
                </a:cubicBezTo>
                <a:cubicBezTo>
                  <a:pt x="826688" y="223666"/>
                  <a:pt x="830556" y="227792"/>
                  <a:pt x="835459" y="230244"/>
                </a:cubicBezTo>
                <a:cubicBezTo>
                  <a:pt x="835469" y="230249"/>
                  <a:pt x="860123" y="238466"/>
                  <a:pt x="865062" y="240112"/>
                </a:cubicBezTo>
                <a:lnTo>
                  <a:pt x="874929" y="243401"/>
                </a:lnTo>
                <a:lnTo>
                  <a:pt x="884797" y="246690"/>
                </a:lnTo>
                <a:cubicBezTo>
                  <a:pt x="901464" y="263360"/>
                  <a:pt x="879894" y="243748"/>
                  <a:pt x="901243" y="256558"/>
                </a:cubicBezTo>
                <a:cubicBezTo>
                  <a:pt x="903902" y="258154"/>
                  <a:pt x="905047" y="261750"/>
                  <a:pt x="907821" y="263137"/>
                </a:cubicBezTo>
                <a:cubicBezTo>
                  <a:pt x="914023" y="266238"/>
                  <a:pt x="921355" y="266614"/>
                  <a:pt x="927557" y="269715"/>
                </a:cubicBezTo>
                <a:cubicBezTo>
                  <a:pt x="951676" y="281774"/>
                  <a:pt x="929107" y="271932"/>
                  <a:pt x="957160" y="279583"/>
                </a:cubicBezTo>
                <a:cubicBezTo>
                  <a:pt x="963850" y="281408"/>
                  <a:pt x="970317" y="283968"/>
                  <a:pt x="976895" y="286161"/>
                </a:cubicBezTo>
                <a:cubicBezTo>
                  <a:pt x="980184" y="287257"/>
                  <a:pt x="983399" y="288609"/>
                  <a:pt x="986762" y="289450"/>
                </a:cubicBezTo>
                <a:cubicBezTo>
                  <a:pt x="1027891" y="299732"/>
                  <a:pt x="976756" y="286591"/>
                  <a:pt x="1009787" y="296029"/>
                </a:cubicBezTo>
                <a:cubicBezTo>
                  <a:pt x="1020804" y="299177"/>
                  <a:pt x="1032257" y="300684"/>
                  <a:pt x="1042679" y="305896"/>
                </a:cubicBezTo>
                <a:cubicBezTo>
                  <a:pt x="1063118" y="316116"/>
                  <a:pt x="1048093" y="309793"/>
                  <a:pt x="1068993" y="315764"/>
                </a:cubicBezTo>
                <a:cubicBezTo>
                  <a:pt x="1072327" y="316716"/>
                  <a:pt x="1075476" y="318301"/>
                  <a:pt x="1078860" y="319053"/>
                </a:cubicBezTo>
                <a:cubicBezTo>
                  <a:pt x="1087065" y="320876"/>
                  <a:pt x="1114287" y="324584"/>
                  <a:pt x="1121620" y="325632"/>
                </a:cubicBezTo>
                <a:cubicBezTo>
                  <a:pt x="1128198" y="327825"/>
                  <a:pt x="1136452" y="327307"/>
                  <a:pt x="1141355" y="332210"/>
                </a:cubicBezTo>
                <a:lnTo>
                  <a:pt x="1154512" y="345367"/>
                </a:lnTo>
                <a:cubicBezTo>
                  <a:pt x="1157801" y="348656"/>
                  <a:pt x="1160510" y="352653"/>
                  <a:pt x="1164380" y="355234"/>
                </a:cubicBezTo>
                <a:cubicBezTo>
                  <a:pt x="1173284" y="361171"/>
                  <a:pt x="1176966" y="364216"/>
                  <a:pt x="1187404" y="368391"/>
                </a:cubicBezTo>
                <a:cubicBezTo>
                  <a:pt x="1187427" y="368400"/>
                  <a:pt x="1212061" y="376611"/>
                  <a:pt x="1217007" y="378259"/>
                </a:cubicBezTo>
                <a:lnTo>
                  <a:pt x="1226875" y="381548"/>
                </a:lnTo>
                <a:lnTo>
                  <a:pt x="1236742" y="384837"/>
                </a:lnTo>
                <a:cubicBezTo>
                  <a:pt x="1238935" y="387030"/>
                  <a:pt x="1240547" y="390029"/>
                  <a:pt x="1243321" y="391416"/>
                </a:cubicBezTo>
                <a:cubicBezTo>
                  <a:pt x="1243327" y="391419"/>
                  <a:pt x="1267987" y="399637"/>
                  <a:pt x="1272924" y="401283"/>
                </a:cubicBezTo>
                <a:cubicBezTo>
                  <a:pt x="1297721" y="409550"/>
                  <a:pt x="1267158" y="398401"/>
                  <a:pt x="1292659" y="411151"/>
                </a:cubicBezTo>
                <a:cubicBezTo>
                  <a:pt x="1297918" y="413781"/>
                  <a:pt x="1310763" y="416323"/>
                  <a:pt x="1315683" y="417729"/>
                </a:cubicBezTo>
                <a:cubicBezTo>
                  <a:pt x="1348714" y="427167"/>
                  <a:pt x="1297579" y="414026"/>
                  <a:pt x="1338708" y="424308"/>
                </a:cubicBezTo>
                <a:lnTo>
                  <a:pt x="1358443" y="437465"/>
                </a:lnTo>
                <a:cubicBezTo>
                  <a:pt x="1361732" y="439658"/>
                  <a:pt x="1364561" y="442793"/>
                  <a:pt x="1368311" y="444043"/>
                </a:cubicBezTo>
                <a:lnTo>
                  <a:pt x="1378178" y="447332"/>
                </a:lnTo>
                <a:cubicBezTo>
                  <a:pt x="1381467" y="449525"/>
                  <a:pt x="1385009" y="451380"/>
                  <a:pt x="1388046" y="453911"/>
                </a:cubicBezTo>
                <a:cubicBezTo>
                  <a:pt x="1391619" y="456889"/>
                  <a:pt x="1393874" y="461470"/>
                  <a:pt x="1397913" y="463778"/>
                </a:cubicBezTo>
                <a:cubicBezTo>
                  <a:pt x="1401838" y="466021"/>
                  <a:pt x="1406740" y="465768"/>
                  <a:pt x="1411070" y="467067"/>
                </a:cubicBezTo>
                <a:cubicBezTo>
                  <a:pt x="1417712" y="469060"/>
                  <a:pt x="1424227" y="471453"/>
                  <a:pt x="1430806" y="473646"/>
                </a:cubicBezTo>
                <a:cubicBezTo>
                  <a:pt x="1434095" y="474742"/>
                  <a:pt x="1437310" y="476094"/>
                  <a:pt x="1440673" y="476935"/>
                </a:cubicBezTo>
                <a:cubicBezTo>
                  <a:pt x="1445059" y="478031"/>
                  <a:pt x="1449500" y="478925"/>
                  <a:pt x="1453830" y="480224"/>
                </a:cubicBezTo>
                <a:cubicBezTo>
                  <a:pt x="1460472" y="482217"/>
                  <a:pt x="1473565" y="486803"/>
                  <a:pt x="1473565" y="486803"/>
                </a:cubicBezTo>
                <a:cubicBezTo>
                  <a:pt x="1489919" y="503157"/>
                  <a:pt x="1480705" y="498456"/>
                  <a:pt x="1499879" y="503249"/>
                </a:cubicBezTo>
                <a:cubicBezTo>
                  <a:pt x="1503168" y="505442"/>
                  <a:pt x="1506135" y="508221"/>
                  <a:pt x="1509747" y="509827"/>
                </a:cubicBezTo>
                <a:cubicBezTo>
                  <a:pt x="1516084" y="512643"/>
                  <a:pt x="1522904" y="514213"/>
                  <a:pt x="1529482" y="516406"/>
                </a:cubicBezTo>
                <a:cubicBezTo>
                  <a:pt x="1538021" y="519253"/>
                  <a:pt x="1547930" y="522340"/>
                  <a:pt x="1555795" y="526273"/>
                </a:cubicBezTo>
                <a:cubicBezTo>
                  <a:pt x="1559331" y="528041"/>
                  <a:pt x="1561948" y="531501"/>
                  <a:pt x="1565663" y="532852"/>
                </a:cubicBezTo>
                <a:cubicBezTo>
                  <a:pt x="1574160" y="535942"/>
                  <a:pt x="1583890" y="535387"/>
                  <a:pt x="1591977" y="539430"/>
                </a:cubicBezTo>
                <a:cubicBezTo>
                  <a:pt x="1596363" y="541623"/>
                  <a:pt x="1600877" y="543575"/>
                  <a:pt x="1605134" y="546008"/>
                </a:cubicBezTo>
                <a:cubicBezTo>
                  <a:pt x="1608566" y="547969"/>
                  <a:pt x="1611389" y="550981"/>
                  <a:pt x="1615001" y="552587"/>
                </a:cubicBezTo>
                <a:cubicBezTo>
                  <a:pt x="1621337" y="555403"/>
                  <a:pt x="1634736" y="559165"/>
                  <a:pt x="1634736" y="559165"/>
                </a:cubicBezTo>
                <a:cubicBezTo>
                  <a:pt x="1655228" y="579657"/>
                  <a:pt x="1625560" y="551951"/>
                  <a:pt x="1651183" y="569033"/>
                </a:cubicBezTo>
                <a:cubicBezTo>
                  <a:pt x="1655053" y="571613"/>
                  <a:pt x="1656984" y="576642"/>
                  <a:pt x="1661050" y="578901"/>
                </a:cubicBezTo>
                <a:cubicBezTo>
                  <a:pt x="1661052" y="578902"/>
                  <a:pt x="1685718" y="587123"/>
                  <a:pt x="1690653" y="588768"/>
                </a:cubicBezTo>
                <a:lnTo>
                  <a:pt x="1710388" y="595347"/>
                </a:lnTo>
                <a:lnTo>
                  <a:pt x="1720256" y="598636"/>
                </a:lnTo>
                <a:cubicBezTo>
                  <a:pt x="1722507" y="605389"/>
                  <a:pt x="1722899" y="611469"/>
                  <a:pt x="1730124" y="615082"/>
                </a:cubicBezTo>
                <a:cubicBezTo>
                  <a:pt x="1731105" y="615572"/>
                  <a:pt x="1730124" y="612889"/>
                  <a:pt x="1730124" y="611793"/>
                </a:cubicBezTo>
              </a:path>
            </a:pathLst>
          </a:custGeom>
          <a:noFill/>
          <a:ln w="28575">
            <a:solidFill>
              <a:schemeClr val="accent4">
                <a:lumMod val="50000"/>
              </a:schemeClr>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947131" y="1029179"/>
            <a:ext cx="1243321" cy="516749"/>
          </a:xfrm>
          <a:custGeom>
            <a:avLst/>
            <a:gdLst>
              <a:gd name="connsiteX0" fmla="*/ 0 w 1243321"/>
              <a:gd name="connsiteY0" fmla="*/ 3633 h 516749"/>
              <a:gd name="connsiteX1" fmla="*/ 16446 w 1243321"/>
              <a:gd name="connsiteY1" fmla="*/ 343 h 516749"/>
              <a:gd name="connsiteX2" fmla="*/ 42760 w 1243321"/>
              <a:gd name="connsiteY2" fmla="*/ 20079 h 516749"/>
              <a:gd name="connsiteX3" fmla="*/ 52627 w 1243321"/>
              <a:gd name="connsiteY3" fmla="*/ 26657 h 516749"/>
              <a:gd name="connsiteX4" fmla="*/ 55916 w 1243321"/>
              <a:gd name="connsiteY4" fmla="*/ 46392 h 516749"/>
              <a:gd name="connsiteX5" fmla="*/ 72363 w 1243321"/>
              <a:gd name="connsiteY5" fmla="*/ 62838 h 516749"/>
              <a:gd name="connsiteX6" fmla="*/ 78941 w 1243321"/>
              <a:gd name="connsiteY6" fmla="*/ 69417 h 516749"/>
              <a:gd name="connsiteX7" fmla="*/ 101965 w 1243321"/>
              <a:gd name="connsiteY7" fmla="*/ 79284 h 516749"/>
              <a:gd name="connsiteX8" fmla="*/ 115122 w 1243321"/>
              <a:gd name="connsiteY8" fmla="*/ 89152 h 516749"/>
              <a:gd name="connsiteX9" fmla="*/ 128279 w 1243321"/>
              <a:gd name="connsiteY9" fmla="*/ 95730 h 516749"/>
              <a:gd name="connsiteX10" fmla="*/ 134857 w 1243321"/>
              <a:gd name="connsiteY10" fmla="*/ 102309 h 516749"/>
              <a:gd name="connsiteX11" fmla="*/ 144725 w 1243321"/>
              <a:gd name="connsiteY11" fmla="*/ 108887 h 516749"/>
              <a:gd name="connsiteX12" fmla="*/ 151304 w 1243321"/>
              <a:gd name="connsiteY12" fmla="*/ 115466 h 516749"/>
              <a:gd name="connsiteX13" fmla="*/ 164460 w 1243321"/>
              <a:gd name="connsiteY13" fmla="*/ 122044 h 516749"/>
              <a:gd name="connsiteX14" fmla="*/ 184196 w 1243321"/>
              <a:gd name="connsiteY14" fmla="*/ 138490 h 516749"/>
              <a:gd name="connsiteX15" fmla="*/ 233534 w 1243321"/>
              <a:gd name="connsiteY15" fmla="*/ 148358 h 516749"/>
              <a:gd name="connsiteX16" fmla="*/ 240112 w 1243321"/>
              <a:gd name="connsiteY16" fmla="*/ 164804 h 516749"/>
              <a:gd name="connsiteX17" fmla="*/ 266426 w 1243321"/>
              <a:gd name="connsiteY17" fmla="*/ 184539 h 516749"/>
              <a:gd name="connsiteX18" fmla="*/ 286161 w 1243321"/>
              <a:gd name="connsiteY18" fmla="*/ 194407 h 516749"/>
              <a:gd name="connsiteX19" fmla="*/ 302607 w 1243321"/>
              <a:gd name="connsiteY19" fmla="*/ 204274 h 516749"/>
              <a:gd name="connsiteX20" fmla="*/ 309186 w 1243321"/>
              <a:gd name="connsiteY20" fmla="*/ 210853 h 516749"/>
              <a:gd name="connsiteX21" fmla="*/ 332210 w 1243321"/>
              <a:gd name="connsiteY21" fmla="*/ 217431 h 516749"/>
              <a:gd name="connsiteX22" fmla="*/ 351945 w 1243321"/>
              <a:gd name="connsiteY22" fmla="*/ 224009 h 516749"/>
              <a:gd name="connsiteX23" fmla="*/ 361813 w 1243321"/>
              <a:gd name="connsiteY23" fmla="*/ 230588 h 516749"/>
              <a:gd name="connsiteX24" fmla="*/ 381548 w 1243321"/>
              <a:gd name="connsiteY24" fmla="*/ 237166 h 516749"/>
              <a:gd name="connsiteX25" fmla="*/ 397994 w 1243321"/>
              <a:gd name="connsiteY25" fmla="*/ 250323 h 516749"/>
              <a:gd name="connsiteX26" fmla="*/ 411151 w 1243321"/>
              <a:gd name="connsiteY26" fmla="*/ 253612 h 516749"/>
              <a:gd name="connsiteX27" fmla="*/ 430886 w 1243321"/>
              <a:gd name="connsiteY27" fmla="*/ 260191 h 516749"/>
              <a:gd name="connsiteX28" fmla="*/ 450622 w 1243321"/>
              <a:gd name="connsiteY28" fmla="*/ 266769 h 516749"/>
              <a:gd name="connsiteX29" fmla="*/ 460489 w 1243321"/>
              <a:gd name="connsiteY29" fmla="*/ 270058 h 516749"/>
              <a:gd name="connsiteX30" fmla="*/ 470357 w 1243321"/>
              <a:gd name="connsiteY30" fmla="*/ 276637 h 516749"/>
              <a:gd name="connsiteX31" fmla="*/ 480224 w 1243321"/>
              <a:gd name="connsiteY31" fmla="*/ 279926 h 516749"/>
              <a:gd name="connsiteX32" fmla="*/ 499960 w 1243321"/>
              <a:gd name="connsiteY32" fmla="*/ 293083 h 516749"/>
              <a:gd name="connsiteX33" fmla="*/ 519695 w 1243321"/>
              <a:gd name="connsiteY33" fmla="*/ 299661 h 516749"/>
              <a:gd name="connsiteX34" fmla="*/ 526273 w 1243321"/>
              <a:gd name="connsiteY34" fmla="*/ 306240 h 516749"/>
              <a:gd name="connsiteX35" fmla="*/ 552587 w 1243321"/>
              <a:gd name="connsiteY35" fmla="*/ 312818 h 516749"/>
              <a:gd name="connsiteX36" fmla="*/ 559165 w 1243321"/>
              <a:gd name="connsiteY36" fmla="*/ 319397 h 516749"/>
              <a:gd name="connsiteX37" fmla="*/ 582190 w 1243321"/>
              <a:gd name="connsiteY37" fmla="*/ 329264 h 516749"/>
              <a:gd name="connsiteX38" fmla="*/ 598636 w 1243321"/>
              <a:gd name="connsiteY38" fmla="*/ 332553 h 516749"/>
              <a:gd name="connsiteX39" fmla="*/ 618371 w 1243321"/>
              <a:gd name="connsiteY39" fmla="*/ 339132 h 516749"/>
              <a:gd name="connsiteX40" fmla="*/ 628239 w 1243321"/>
              <a:gd name="connsiteY40" fmla="*/ 342421 h 516749"/>
              <a:gd name="connsiteX41" fmla="*/ 661131 w 1243321"/>
              <a:gd name="connsiteY41" fmla="*/ 358867 h 516749"/>
              <a:gd name="connsiteX42" fmla="*/ 670998 w 1243321"/>
              <a:gd name="connsiteY42" fmla="*/ 362156 h 516749"/>
              <a:gd name="connsiteX43" fmla="*/ 680866 w 1243321"/>
              <a:gd name="connsiteY43" fmla="*/ 365445 h 516749"/>
              <a:gd name="connsiteX44" fmla="*/ 687445 w 1243321"/>
              <a:gd name="connsiteY44" fmla="*/ 372024 h 516749"/>
              <a:gd name="connsiteX45" fmla="*/ 730204 w 1243321"/>
              <a:gd name="connsiteY45" fmla="*/ 381892 h 516749"/>
              <a:gd name="connsiteX46" fmla="*/ 740072 w 1243321"/>
              <a:gd name="connsiteY46" fmla="*/ 385181 h 516749"/>
              <a:gd name="connsiteX47" fmla="*/ 766386 w 1243321"/>
              <a:gd name="connsiteY47" fmla="*/ 391759 h 516749"/>
              <a:gd name="connsiteX48" fmla="*/ 782832 w 1243321"/>
              <a:gd name="connsiteY48" fmla="*/ 401627 h 516749"/>
              <a:gd name="connsiteX49" fmla="*/ 792699 w 1243321"/>
              <a:gd name="connsiteY49" fmla="*/ 408205 h 516749"/>
              <a:gd name="connsiteX50" fmla="*/ 819013 w 1243321"/>
              <a:gd name="connsiteY50" fmla="*/ 414784 h 516749"/>
              <a:gd name="connsiteX51" fmla="*/ 838748 w 1243321"/>
              <a:gd name="connsiteY51" fmla="*/ 421362 h 516749"/>
              <a:gd name="connsiteX52" fmla="*/ 861773 w 1243321"/>
              <a:gd name="connsiteY52" fmla="*/ 427940 h 516749"/>
              <a:gd name="connsiteX53" fmla="*/ 874929 w 1243321"/>
              <a:gd name="connsiteY53" fmla="*/ 431230 h 516749"/>
              <a:gd name="connsiteX54" fmla="*/ 907822 w 1243321"/>
              <a:gd name="connsiteY54" fmla="*/ 441097 h 516749"/>
              <a:gd name="connsiteX55" fmla="*/ 934135 w 1243321"/>
              <a:gd name="connsiteY55" fmla="*/ 444386 h 516749"/>
              <a:gd name="connsiteX56" fmla="*/ 963738 w 1243321"/>
              <a:gd name="connsiteY56" fmla="*/ 450965 h 516749"/>
              <a:gd name="connsiteX57" fmla="*/ 986763 w 1243321"/>
              <a:gd name="connsiteY57" fmla="*/ 460833 h 516749"/>
              <a:gd name="connsiteX58" fmla="*/ 1019655 w 1243321"/>
              <a:gd name="connsiteY58" fmla="*/ 470700 h 516749"/>
              <a:gd name="connsiteX59" fmla="*/ 1039390 w 1243321"/>
              <a:gd name="connsiteY59" fmla="*/ 477279 h 516749"/>
              <a:gd name="connsiteX60" fmla="*/ 1072282 w 1243321"/>
              <a:gd name="connsiteY60" fmla="*/ 480568 h 516749"/>
              <a:gd name="connsiteX61" fmla="*/ 1092017 w 1243321"/>
              <a:gd name="connsiteY61" fmla="*/ 487146 h 516749"/>
              <a:gd name="connsiteX62" fmla="*/ 1134777 w 1243321"/>
              <a:gd name="connsiteY62" fmla="*/ 493725 h 516749"/>
              <a:gd name="connsiteX63" fmla="*/ 1154512 w 1243321"/>
              <a:gd name="connsiteY63" fmla="*/ 500303 h 516749"/>
              <a:gd name="connsiteX64" fmla="*/ 1164380 w 1243321"/>
              <a:gd name="connsiteY64" fmla="*/ 503592 h 516749"/>
              <a:gd name="connsiteX65" fmla="*/ 1174247 w 1243321"/>
              <a:gd name="connsiteY65" fmla="*/ 506881 h 516749"/>
              <a:gd name="connsiteX66" fmla="*/ 1217007 w 1243321"/>
              <a:gd name="connsiteY66" fmla="*/ 510171 h 516749"/>
              <a:gd name="connsiteX67" fmla="*/ 1243321 w 1243321"/>
              <a:gd name="connsiteY67" fmla="*/ 516749 h 51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243321" h="516749">
                <a:moveTo>
                  <a:pt x="0" y="3633"/>
                </a:moveTo>
                <a:cubicBezTo>
                  <a:pt x="5482" y="2536"/>
                  <a:pt x="11052" y="-1128"/>
                  <a:pt x="16446" y="343"/>
                </a:cubicBezTo>
                <a:cubicBezTo>
                  <a:pt x="33855" y="5091"/>
                  <a:pt x="32515" y="11883"/>
                  <a:pt x="42760" y="20079"/>
                </a:cubicBezTo>
                <a:cubicBezTo>
                  <a:pt x="45847" y="22548"/>
                  <a:pt x="49338" y="24464"/>
                  <a:pt x="52627" y="26657"/>
                </a:cubicBezTo>
                <a:cubicBezTo>
                  <a:pt x="53723" y="33235"/>
                  <a:pt x="52722" y="40537"/>
                  <a:pt x="55916" y="46392"/>
                </a:cubicBezTo>
                <a:cubicBezTo>
                  <a:pt x="59629" y="53198"/>
                  <a:pt x="66881" y="57356"/>
                  <a:pt x="72363" y="62838"/>
                </a:cubicBezTo>
                <a:cubicBezTo>
                  <a:pt x="74556" y="65031"/>
                  <a:pt x="76167" y="68030"/>
                  <a:pt x="78941" y="69417"/>
                </a:cubicBezTo>
                <a:cubicBezTo>
                  <a:pt x="95199" y="77545"/>
                  <a:pt x="87446" y="74444"/>
                  <a:pt x="101965" y="79284"/>
                </a:cubicBezTo>
                <a:cubicBezTo>
                  <a:pt x="106351" y="82573"/>
                  <a:pt x="110473" y="86247"/>
                  <a:pt x="115122" y="89152"/>
                </a:cubicBezTo>
                <a:cubicBezTo>
                  <a:pt x="119280" y="91751"/>
                  <a:pt x="124199" y="93010"/>
                  <a:pt x="128279" y="95730"/>
                </a:cubicBezTo>
                <a:cubicBezTo>
                  <a:pt x="130859" y="97450"/>
                  <a:pt x="132435" y="100372"/>
                  <a:pt x="134857" y="102309"/>
                </a:cubicBezTo>
                <a:cubicBezTo>
                  <a:pt x="137944" y="104779"/>
                  <a:pt x="141638" y="106418"/>
                  <a:pt x="144725" y="108887"/>
                </a:cubicBezTo>
                <a:cubicBezTo>
                  <a:pt x="147147" y="110824"/>
                  <a:pt x="148724" y="113746"/>
                  <a:pt x="151304" y="115466"/>
                </a:cubicBezTo>
                <a:cubicBezTo>
                  <a:pt x="155383" y="118186"/>
                  <a:pt x="160380" y="119324"/>
                  <a:pt x="164460" y="122044"/>
                </a:cubicBezTo>
                <a:cubicBezTo>
                  <a:pt x="182551" y="134104"/>
                  <a:pt x="155060" y="123922"/>
                  <a:pt x="184196" y="138490"/>
                </a:cubicBezTo>
                <a:cubicBezTo>
                  <a:pt x="200853" y="146819"/>
                  <a:pt x="214932" y="146291"/>
                  <a:pt x="233534" y="148358"/>
                </a:cubicBezTo>
                <a:cubicBezTo>
                  <a:pt x="235727" y="153840"/>
                  <a:pt x="237183" y="159678"/>
                  <a:pt x="240112" y="164804"/>
                </a:cubicBezTo>
                <a:cubicBezTo>
                  <a:pt x="243855" y="171354"/>
                  <a:pt x="265595" y="183985"/>
                  <a:pt x="266426" y="184539"/>
                </a:cubicBezTo>
                <a:cubicBezTo>
                  <a:pt x="279178" y="193040"/>
                  <a:pt x="272543" y="189867"/>
                  <a:pt x="286161" y="194407"/>
                </a:cubicBezTo>
                <a:cubicBezTo>
                  <a:pt x="302834" y="211078"/>
                  <a:pt x="281254" y="191462"/>
                  <a:pt x="302607" y="204274"/>
                </a:cubicBezTo>
                <a:cubicBezTo>
                  <a:pt x="305266" y="205870"/>
                  <a:pt x="306527" y="209257"/>
                  <a:pt x="309186" y="210853"/>
                </a:cubicBezTo>
                <a:cubicBezTo>
                  <a:pt x="312871" y="213064"/>
                  <a:pt x="329343" y="216571"/>
                  <a:pt x="332210" y="217431"/>
                </a:cubicBezTo>
                <a:cubicBezTo>
                  <a:pt x="338852" y="219423"/>
                  <a:pt x="351945" y="224009"/>
                  <a:pt x="351945" y="224009"/>
                </a:cubicBezTo>
                <a:cubicBezTo>
                  <a:pt x="355234" y="226202"/>
                  <a:pt x="358200" y="228982"/>
                  <a:pt x="361813" y="230588"/>
                </a:cubicBezTo>
                <a:cubicBezTo>
                  <a:pt x="368149" y="233404"/>
                  <a:pt x="381548" y="237166"/>
                  <a:pt x="381548" y="237166"/>
                </a:cubicBezTo>
                <a:cubicBezTo>
                  <a:pt x="386853" y="242471"/>
                  <a:pt x="390733" y="247211"/>
                  <a:pt x="397994" y="250323"/>
                </a:cubicBezTo>
                <a:cubicBezTo>
                  <a:pt x="402149" y="252104"/>
                  <a:pt x="406821" y="252313"/>
                  <a:pt x="411151" y="253612"/>
                </a:cubicBezTo>
                <a:cubicBezTo>
                  <a:pt x="417793" y="255605"/>
                  <a:pt x="424308" y="257998"/>
                  <a:pt x="430886" y="260191"/>
                </a:cubicBezTo>
                <a:lnTo>
                  <a:pt x="450622" y="266769"/>
                </a:lnTo>
                <a:lnTo>
                  <a:pt x="460489" y="270058"/>
                </a:lnTo>
                <a:cubicBezTo>
                  <a:pt x="463778" y="272251"/>
                  <a:pt x="466821" y="274869"/>
                  <a:pt x="470357" y="276637"/>
                </a:cubicBezTo>
                <a:cubicBezTo>
                  <a:pt x="473458" y="278188"/>
                  <a:pt x="477193" y="278242"/>
                  <a:pt x="480224" y="279926"/>
                </a:cubicBezTo>
                <a:cubicBezTo>
                  <a:pt x="487136" y="283766"/>
                  <a:pt x="492459" y="290583"/>
                  <a:pt x="499960" y="293083"/>
                </a:cubicBezTo>
                <a:lnTo>
                  <a:pt x="519695" y="299661"/>
                </a:lnTo>
                <a:cubicBezTo>
                  <a:pt x="521888" y="301854"/>
                  <a:pt x="523394" y="305088"/>
                  <a:pt x="526273" y="306240"/>
                </a:cubicBezTo>
                <a:cubicBezTo>
                  <a:pt x="534668" y="309598"/>
                  <a:pt x="552587" y="312818"/>
                  <a:pt x="552587" y="312818"/>
                </a:cubicBezTo>
                <a:cubicBezTo>
                  <a:pt x="554780" y="315011"/>
                  <a:pt x="556585" y="317677"/>
                  <a:pt x="559165" y="319397"/>
                </a:cubicBezTo>
                <a:cubicBezTo>
                  <a:pt x="564813" y="323162"/>
                  <a:pt x="575173" y="327510"/>
                  <a:pt x="582190" y="329264"/>
                </a:cubicBezTo>
                <a:cubicBezTo>
                  <a:pt x="587614" y="330620"/>
                  <a:pt x="593242" y="331082"/>
                  <a:pt x="598636" y="332553"/>
                </a:cubicBezTo>
                <a:cubicBezTo>
                  <a:pt x="605326" y="334378"/>
                  <a:pt x="611793" y="336939"/>
                  <a:pt x="618371" y="339132"/>
                </a:cubicBezTo>
                <a:lnTo>
                  <a:pt x="628239" y="342421"/>
                </a:lnTo>
                <a:cubicBezTo>
                  <a:pt x="646944" y="356450"/>
                  <a:pt x="636195" y="350555"/>
                  <a:pt x="661131" y="358867"/>
                </a:cubicBezTo>
                <a:lnTo>
                  <a:pt x="670998" y="362156"/>
                </a:lnTo>
                <a:lnTo>
                  <a:pt x="680866" y="365445"/>
                </a:lnTo>
                <a:cubicBezTo>
                  <a:pt x="683059" y="367638"/>
                  <a:pt x="684565" y="370872"/>
                  <a:pt x="687445" y="372024"/>
                </a:cubicBezTo>
                <a:cubicBezTo>
                  <a:pt x="701076" y="377477"/>
                  <a:pt x="716089" y="378363"/>
                  <a:pt x="730204" y="381892"/>
                </a:cubicBezTo>
                <a:cubicBezTo>
                  <a:pt x="733568" y="382733"/>
                  <a:pt x="736727" y="384269"/>
                  <a:pt x="740072" y="385181"/>
                </a:cubicBezTo>
                <a:cubicBezTo>
                  <a:pt x="748795" y="387560"/>
                  <a:pt x="766386" y="391759"/>
                  <a:pt x="766386" y="391759"/>
                </a:cubicBezTo>
                <a:cubicBezTo>
                  <a:pt x="779234" y="404608"/>
                  <a:pt x="765753" y="393088"/>
                  <a:pt x="782832" y="401627"/>
                </a:cubicBezTo>
                <a:cubicBezTo>
                  <a:pt x="786368" y="403395"/>
                  <a:pt x="789163" y="406437"/>
                  <a:pt x="792699" y="408205"/>
                </a:cubicBezTo>
                <a:cubicBezTo>
                  <a:pt x="800680" y="412195"/>
                  <a:pt x="810762" y="412534"/>
                  <a:pt x="819013" y="414784"/>
                </a:cubicBezTo>
                <a:cubicBezTo>
                  <a:pt x="825703" y="416609"/>
                  <a:pt x="832021" y="419680"/>
                  <a:pt x="838748" y="421362"/>
                </a:cubicBezTo>
                <a:cubicBezTo>
                  <a:pt x="879811" y="431627"/>
                  <a:pt x="828793" y="418516"/>
                  <a:pt x="861773" y="427940"/>
                </a:cubicBezTo>
                <a:cubicBezTo>
                  <a:pt x="866119" y="429182"/>
                  <a:pt x="870599" y="429931"/>
                  <a:pt x="874929" y="431230"/>
                </a:cubicBezTo>
                <a:cubicBezTo>
                  <a:pt x="885892" y="434519"/>
                  <a:pt x="896452" y="439202"/>
                  <a:pt x="907822" y="441097"/>
                </a:cubicBezTo>
                <a:cubicBezTo>
                  <a:pt x="916541" y="442550"/>
                  <a:pt x="925364" y="443290"/>
                  <a:pt x="934135" y="444386"/>
                </a:cubicBezTo>
                <a:cubicBezTo>
                  <a:pt x="956344" y="451790"/>
                  <a:pt x="929015" y="443249"/>
                  <a:pt x="963738" y="450965"/>
                </a:cubicBezTo>
                <a:cubicBezTo>
                  <a:pt x="975653" y="453613"/>
                  <a:pt x="974188" y="455803"/>
                  <a:pt x="986763" y="460833"/>
                </a:cubicBezTo>
                <a:cubicBezTo>
                  <a:pt x="1010025" y="470138"/>
                  <a:pt x="1000268" y="464884"/>
                  <a:pt x="1019655" y="470700"/>
                </a:cubicBezTo>
                <a:cubicBezTo>
                  <a:pt x="1026297" y="472693"/>
                  <a:pt x="1032490" y="476589"/>
                  <a:pt x="1039390" y="477279"/>
                </a:cubicBezTo>
                <a:lnTo>
                  <a:pt x="1072282" y="480568"/>
                </a:lnTo>
                <a:cubicBezTo>
                  <a:pt x="1078860" y="482761"/>
                  <a:pt x="1085136" y="486286"/>
                  <a:pt x="1092017" y="487146"/>
                </a:cubicBezTo>
                <a:cubicBezTo>
                  <a:pt x="1104342" y="488687"/>
                  <a:pt x="1122019" y="490245"/>
                  <a:pt x="1134777" y="493725"/>
                </a:cubicBezTo>
                <a:cubicBezTo>
                  <a:pt x="1141467" y="495550"/>
                  <a:pt x="1147934" y="498110"/>
                  <a:pt x="1154512" y="500303"/>
                </a:cubicBezTo>
                <a:lnTo>
                  <a:pt x="1164380" y="503592"/>
                </a:lnTo>
                <a:cubicBezTo>
                  <a:pt x="1167669" y="504688"/>
                  <a:pt x="1170790" y="506615"/>
                  <a:pt x="1174247" y="506881"/>
                </a:cubicBezTo>
                <a:lnTo>
                  <a:pt x="1217007" y="510171"/>
                </a:lnTo>
                <a:lnTo>
                  <a:pt x="1243321" y="516749"/>
                </a:lnTo>
              </a:path>
            </a:pathLst>
          </a:custGeom>
          <a:noFill/>
          <a:ln w="28575">
            <a:solidFill>
              <a:schemeClr val="accent4">
                <a:lumMod val="50000"/>
              </a:schemeClr>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458892" y="862149"/>
            <a:ext cx="4733108" cy="584775"/>
          </a:xfrm>
          <a:prstGeom prst="rect">
            <a:avLst/>
          </a:prstGeom>
          <a:noFill/>
        </p:spPr>
        <p:txBody>
          <a:bodyPr wrap="square" rtlCol="0">
            <a:spAutoFit/>
          </a:bodyPr>
          <a:lstStyle/>
          <a:p>
            <a:r>
              <a:rPr lang="en-US" sz="3200" b="1" dirty="0" smtClean="0">
                <a:solidFill>
                  <a:srgbClr val="659B29"/>
                </a:solidFill>
              </a:rPr>
              <a:t>BREATING HUB : GREEN</a:t>
            </a:r>
            <a:endParaRPr lang="en-US" sz="3200" b="1" dirty="0">
              <a:solidFill>
                <a:srgbClr val="659B29"/>
              </a:solidFill>
            </a:endParaRPr>
          </a:p>
        </p:txBody>
      </p:sp>
      <p:sp>
        <p:nvSpPr>
          <p:cNvPr id="22" name="TextBox 21"/>
          <p:cNvSpPr txBox="1"/>
          <p:nvPr/>
        </p:nvSpPr>
        <p:spPr>
          <a:xfrm>
            <a:off x="7458892" y="1446924"/>
            <a:ext cx="4493622" cy="584775"/>
          </a:xfrm>
          <a:prstGeom prst="rect">
            <a:avLst/>
          </a:prstGeom>
          <a:noFill/>
        </p:spPr>
        <p:txBody>
          <a:bodyPr wrap="square" rtlCol="0">
            <a:spAutoFit/>
          </a:bodyPr>
          <a:lstStyle/>
          <a:p>
            <a:pPr algn="r"/>
            <a:r>
              <a:rPr lang="en-US" sz="3200" b="1" dirty="0" smtClean="0">
                <a:solidFill>
                  <a:srgbClr val="659B29"/>
                </a:solidFill>
              </a:rPr>
              <a:t>GREEN BELT</a:t>
            </a:r>
            <a:endParaRPr lang="en-US" sz="3200" b="1" dirty="0">
              <a:solidFill>
                <a:srgbClr val="659B29"/>
              </a:solidFill>
            </a:endParaRPr>
          </a:p>
        </p:txBody>
      </p:sp>
      <p:sp>
        <p:nvSpPr>
          <p:cNvPr id="23" name="TextBox 22"/>
          <p:cNvSpPr txBox="1"/>
          <p:nvPr/>
        </p:nvSpPr>
        <p:spPr>
          <a:xfrm>
            <a:off x="9927771" y="522514"/>
            <a:ext cx="2142309" cy="461665"/>
          </a:xfrm>
          <a:prstGeom prst="rect">
            <a:avLst/>
          </a:prstGeom>
          <a:noFill/>
        </p:spPr>
        <p:txBody>
          <a:bodyPr wrap="square" rtlCol="0">
            <a:spAutoFit/>
          </a:bodyPr>
          <a:lstStyle/>
          <a:p>
            <a:pPr algn="r"/>
            <a:r>
              <a:rPr lang="en-US" sz="2400" b="1" dirty="0" smtClean="0">
                <a:solidFill>
                  <a:srgbClr val="659B29"/>
                </a:solidFill>
              </a:rPr>
              <a:t>PROPOSED</a:t>
            </a:r>
            <a:endParaRPr lang="en-US" sz="2400" b="1" dirty="0">
              <a:solidFill>
                <a:srgbClr val="659B29"/>
              </a:solidFill>
            </a:endParaRPr>
          </a:p>
        </p:txBody>
      </p:sp>
    </p:spTree>
    <p:extLst>
      <p:ext uri="{BB962C8B-B14F-4D97-AF65-F5344CB8AC3E}">
        <p14:creationId xmlns:p14="http://schemas.microsoft.com/office/powerpoint/2010/main" val="285547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down)">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down)">
                                      <p:cBhvr>
                                        <p:cTn id="51" dur="500"/>
                                        <p:tgtEl>
                                          <p:spTgt spid="4"/>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down)">
                                      <p:cBhvr>
                                        <p:cTn id="54" dur="500"/>
                                        <p:tgtEl>
                                          <p:spTgt spid="6"/>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down)">
                                      <p:cBhvr>
                                        <p:cTn id="5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8" grpId="0" animBg="1"/>
      <p:bldP spid="19" grpId="0" animBg="1"/>
      <p:bldP spid="20" grpId="0" animBg="1"/>
      <p:bldP spid="21" grpId="0"/>
      <p:bldP spid="2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2413" y="2665549"/>
            <a:ext cx="9757954" cy="1200329"/>
          </a:xfrm>
          <a:prstGeom prst="rect">
            <a:avLst/>
          </a:prstGeom>
          <a:noFill/>
        </p:spPr>
        <p:txBody>
          <a:bodyPr wrap="square" rtlCol="0">
            <a:spAutoFit/>
          </a:bodyPr>
          <a:lstStyle/>
          <a:p>
            <a:pPr algn="ctr"/>
            <a:r>
              <a:rPr lang="en-US" sz="7200" b="1" dirty="0" smtClean="0">
                <a:latin typeface="Castellar" panose="020A0402060406010301" pitchFamily="18" charset="0"/>
              </a:rPr>
              <a:t>THANK YOU</a:t>
            </a:r>
            <a:endParaRPr lang="en-US" sz="7200" b="1" dirty="0">
              <a:latin typeface="Castellar" panose="020A0402060406010301" pitchFamily="18" charset="0"/>
            </a:endParaRPr>
          </a:p>
        </p:txBody>
      </p:sp>
    </p:spTree>
    <p:extLst>
      <p:ext uri="{BB962C8B-B14F-4D97-AF65-F5344CB8AC3E}">
        <p14:creationId xmlns:p14="http://schemas.microsoft.com/office/powerpoint/2010/main" val="16492696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041" y="584617"/>
            <a:ext cx="6471928" cy="958071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4663" y="-4718140"/>
            <a:ext cx="7407793" cy="10966122"/>
          </a:xfrm>
          <a:prstGeom prst="rect">
            <a:avLst/>
          </a:prstGeom>
        </p:spPr>
      </p:pic>
    </p:spTree>
    <p:extLst>
      <p:ext uri="{BB962C8B-B14F-4D97-AF65-F5344CB8AC3E}">
        <p14:creationId xmlns:p14="http://schemas.microsoft.com/office/powerpoint/2010/main" val="307916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7500" y="4323670"/>
            <a:ext cx="2922371" cy="196169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3715" y="-70795"/>
            <a:ext cx="4759331"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5737" y="5590052"/>
            <a:ext cx="5370114" cy="117486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0186" y="5625095"/>
            <a:ext cx="1228142" cy="1224893"/>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520267">
            <a:off x="6972798" y="5488103"/>
            <a:ext cx="1690821" cy="1294159"/>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14535" y="4595561"/>
            <a:ext cx="2165712" cy="1311953"/>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2235" y="4885727"/>
            <a:ext cx="370157" cy="370157"/>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62586" y="1827214"/>
            <a:ext cx="439757" cy="439757"/>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4063" y="3666664"/>
            <a:ext cx="1642704" cy="1095136"/>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50" y="4981920"/>
            <a:ext cx="1205093" cy="803395"/>
          </a:xfrm>
          <a:prstGeom prst="rect">
            <a:avLst/>
          </a:prstGeom>
        </p:spPr>
      </p:pic>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30465" y="3165738"/>
            <a:ext cx="4554828" cy="1013805"/>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12353" y="4476983"/>
            <a:ext cx="1901367" cy="1187641"/>
          </a:xfrm>
          <a:prstGeom prst="rect">
            <a:avLst/>
          </a:prstGeom>
        </p:spPr>
      </p:pic>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75556" y="484968"/>
            <a:ext cx="4838164" cy="2264752"/>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37035" y="3868459"/>
            <a:ext cx="370157" cy="370157"/>
          </a:xfrm>
          <a:prstGeom prst="rect">
            <a:avLst/>
          </a:prstGeom>
        </p:spPr>
      </p:pic>
      <p:pic>
        <p:nvPicPr>
          <p:cNvPr id="22" name="Picture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66150" y="278313"/>
            <a:ext cx="1298804" cy="867177"/>
          </a:xfrm>
          <a:prstGeom prst="rect">
            <a:avLst/>
          </a:prstGeom>
        </p:spPr>
      </p:pic>
      <p:pic>
        <p:nvPicPr>
          <p:cNvPr id="23" name="Pictur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2297" y="1175617"/>
            <a:ext cx="2828445" cy="2118575"/>
          </a:xfrm>
          <a:prstGeom prst="rect">
            <a:avLst/>
          </a:prstGeom>
        </p:spPr>
      </p:pic>
      <p:pic>
        <p:nvPicPr>
          <p:cNvPr id="25" name="Picture 2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589934" y="-324743"/>
            <a:ext cx="2813940" cy="2774097"/>
          </a:xfrm>
          <a:prstGeom prst="rect">
            <a:avLst/>
          </a:prstGeom>
        </p:spPr>
      </p:pic>
      <p:pic>
        <p:nvPicPr>
          <p:cNvPr id="26" name="Picture 2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530501" y="-40362"/>
            <a:ext cx="1891882" cy="1262395"/>
          </a:xfrm>
          <a:prstGeom prst="rect">
            <a:avLst/>
          </a:prstGeom>
        </p:spPr>
      </p:pic>
      <p:pic>
        <p:nvPicPr>
          <p:cNvPr id="27" name="Picture 2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003524" y="2519265"/>
            <a:ext cx="2283391" cy="1601736"/>
          </a:xfrm>
          <a:prstGeom prst="rect">
            <a:avLst/>
          </a:prstGeom>
        </p:spPr>
      </p:pic>
      <p:cxnSp>
        <p:nvCxnSpPr>
          <p:cNvPr id="29" name="Curved Connector 28"/>
          <p:cNvCxnSpPr/>
          <p:nvPr/>
        </p:nvCxnSpPr>
        <p:spPr>
          <a:xfrm rot="16200000" flipV="1">
            <a:off x="9842575" y="3965266"/>
            <a:ext cx="1344037" cy="496886"/>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p:cNvCxnSpPr/>
          <p:nvPr/>
        </p:nvCxnSpPr>
        <p:spPr>
          <a:xfrm rot="5400000">
            <a:off x="147793" y="4995237"/>
            <a:ext cx="1936822" cy="42358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02228" y="5199929"/>
            <a:ext cx="3493679" cy="1436035"/>
          </a:xfrm>
          <a:prstGeom prst="rect">
            <a:avLst/>
          </a:prstGeom>
        </p:spPr>
      </p:pic>
    </p:spTree>
    <p:extLst>
      <p:ext uri="{BB962C8B-B14F-4D97-AF65-F5344CB8AC3E}">
        <p14:creationId xmlns:p14="http://schemas.microsoft.com/office/powerpoint/2010/main" val="67897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2606" y="486950"/>
            <a:ext cx="8911687" cy="641983"/>
          </a:xfrm>
        </p:spPr>
        <p:txBody>
          <a:bodyPr>
            <a:normAutofit/>
          </a:bodyPr>
          <a:lstStyle/>
          <a:p>
            <a:r>
              <a:rPr lang="en-US" sz="2800" dirty="0">
                <a:solidFill>
                  <a:schemeClr val="bg1"/>
                </a:solidFill>
              </a:rPr>
              <a:t>International Case Study : Kobe Earthquake 1995</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97735" y="1636266"/>
            <a:ext cx="3965162" cy="2854267"/>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62897" y="1128933"/>
            <a:ext cx="7029103" cy="5729068"/>
          </a:xfr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7735" y="4497539"/>
            <a:ext cx="3965161" cy="2360462"/>
          </a:xfrm>
          <a:prstGeom prst="rect">
            <a:avLst/>
          </a:prstGeom>
        </p:spPr>
      </p:pic>
      <p:sp>
        <p:nvSpPr>
          <p:cNvPr id="3" name="TextBox 2"/>
          <p:cNvSpPr txBox="1"/>
          <p:nvPr/>
        </p:nvSpPr>
        <p:spPr>
          <a:xfrm>
            <a:off x="6149007" y="3282645"/>
            <a:ext cx="1457739" cy="830997"/>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FIRE</a:t>
            </a:r>
            <a:endParaRPr lang="en-US"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TextBox 6"/>
          <p:cNvSpPr txBox="1"/>
          <p:nvPr/>
        </p:nvSpPr>
        <p:spPr>
          <a:xfrm>
            <a:off x="1073425" y="1504122"/>
            <a:ext cx="4346713" cy="830997"/>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DESTRUCTION</a:t>
            </a:r>
            <a:endParaRPr lang="en-US"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TextBox 8"/>
          <p:cNvSpPr txBox="1"/>
          <p:nvPr/>
        </p:nvSpPr>
        <p:spPr>
          <a:xfrm>
            <a:off x="2385391" y="4497539"/>
            <a:ext cx="2637183" cy="830997"/>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SHELTER</a:t>
            </a:r>
            <a:endParaRPr lang="en-US"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76431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
  <TotalTime>841</TotalTime>
  <Words>1020</Words>
  <Application>Microsoft Office PowerPoint</Application>
  <PresentationFormat>Custom</PresentationFormat>
  <Paragraphs>178</Paragraphs>
  <Slides>62</Slides>
  <Notes>0</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Ion</vt:lpstr>
      <vt:lpstr>OPEN SPACE ADAPTATION IN DISASTER MANAGEMENT   :DESIGNING RECREATIONAL FACILITIES AND OPEN SPACES IN MYMENSINGH CITY AND THEIR POSSIBLE UTILIZATION IN DISASTER MANAGEMENT PROGRAM </vt:lpstr>
      <vt:lpstr>PowerPoint Presentation</vt:lpstr>
      <vt:lpstr>PowerPoint Presentation</vt:lpstr>
      <vt:lpstr>Mymensingh lies in one of the most earthquake-prone areas of Bangladesh. The town that completely destroyed during the Great Indian Earthquake of 12 June 1897, for which the surface wave magnitude was 8.7 . </vt:lpstr>
      <vt:lpstr>PowerPoint Presentation</vt:lpstr>
      <vt:lpstr>Case Study: Rana Plaza</vt:lpstr>
      <vt:lpstr>PowerPoint Presentation</vt:lpstr>
      <vt:lpstr>PowerPoint Presentation</vt:lpstr>
      <vt:lpstr>International Case Study : Kobe Earthquake 1995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Breathing HUB</vt:lpstr>
      <vt:lpstr>PowerPoint Presentation</vt:lpstr>
      <vt:lpstr>PowerPoint Presentation</vt:lpstr>
      <vt:lpstr>PowerPoint Presentation</vt:lpstr>
      <vt:lpstr>PowerPoint Presentation</vt:lpstr>
      <vt:lpstr>RIVER BANK – A GREEN BELT along the city</vt:lpstr>
      <vt:lpstr>PowerPoint Presentation</vt:lpstr>
      <vt:lpstr>PowerPoint Presentation</vt:lpstr>
      <vt:lpstr>Temporary Shelter</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SPACE ADAPTATION IN DISASTER MANAGEMENT   :DESIGNING RECREATIONAL FACILITIES AND OPEN SPACES IN MYMENSINGH CITY AND THEIR POSSIBLE UTILIZATION IN DISASTER MANAGEMENT PROGRAM</dc:title>
  <dc:creator>ASIF</dc:creator>
  <cp:lastModifiedBy>user</cp:lastModifiedBy>
  <cp:revision>150</cp:revision>
  <dcterms:created xsi:type="dcterms:W3CDTF">2014-12-09T04:33:35Z</dcterms:created>
  <dcterms:modified xsi:type="dcterms:W3CDTF">2014-12-23T04:09:58Z</dcterms:modified>
</cp:coreProperties>
</file>