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39"/>
  </p:notesMasterIdLst>
  <p:handoutMasterIdLst>
    <p:handoutMasterId r:id="rId40"/>
  </p:handoutMasterIdLst>
  <p:sldIdLst>
    <p:sldId id="256" r:id="rId4"/>
    <p:sldId id="257" r:id="rId5"/>
    <p:sldId id="258" r:id="rId6"/>
    <p:sldId id="262" r:id="rId7"/>
    <p:sldId id="263" r:id="rId8"/>
    <p:sldId id="259" r:id="rId9"/>
    <p:sldId id="272" r:id="rId10"/>
    <p:sldId id="261" r:id="rId11"/>
    <p:sldId id="264" r:id="rId12"/>
    <p:sldId id="265" r:id="rId13"/>
    <p:sldId id="260" r:id="rId14"/>
    <p:sldId id="267" r:id="rId15"/>
    <p:sldId id="271" r:id="rId16"/>
    <p:sldId id="266" r:id="rId17"/>
    <p:sldId id="275" r:id="rId18"/>
    <p:sldId id="270" r:id="rId19"/>
    <p:sldId id="273" r:id="rId20"/>
    <p:sldId id="268" r:id="rId21"/>
    <p:sldId id="269" r:id="rId22"/>
    <p:sldId id="276" r:id="rId23"/>
    <p:sldId id="279" r:id="rId24"/>
    <p:sldId id="278" r:id="rId25"/>
    <p:sldId id="277" r:id="rId26"/>
    <p:sldId id="280" r:id="rId27"/>
    <p:sldId id="281" r:id="rId28"/>
    <p:sldId id="283" r:id="rId29"/>
    <p:sldId id="274" r:id="rId30"/>
    <p:sldId id="282" r:id="rId31"/>
    <p:sldId id="291" r:id="rId32"/>
    <p:sldId id="286" r:id="rId33"/>
    <p:sldId id="294" r:id="rId34"/>
    <p:sldId id="293" r:id="rId35"/>
    <p:sldId id="292" r:id="rId36"/>
    <p:sldId id="287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71" d="100"/>
          <a:sy n="71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3BC01-A032-4C4A-BE3C-2BFC23A05E11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8F5D29-9651-4AF2-9280-533F6A94910C}">
      <dgm:prSet phldrT="[Text]"/>
      <dgm:spPr/>
      <dgm:t>
        <a:bodyPr/>
        <a:lstStyle/>
        <a:p>
          <a:r>
            <a:rPr lang="en-US" dirty="0" smtClean="0"/>
            <a:t>Considered Variables </a:t>
          </a:r>
          <a:endParaRPr lang="en-US" dirty="0"/>
        </a:p>
      </dgm:t>
    </dgm:pt>
    <dgm:pt modelId="{E38F3245-0DA3-42EA-8241-3583E68A93C7}" type="parTrans" cxnId="{93DA75C4-69F5-4E23-BA81-31F75DA4E266}">
      <dgm:prSet/>
      <dgm:spPr/>
      <dgm:t>
        <a:bodyPr/>
        <a:lstStyle/>
        <a:p>
          <a:endParaRPr lang="en-US"/>
        </a:p>
      </dgm:t>
    </dgm:pt>
    <dgm:pt modelId="{6563C00D-190B-4039-8B4E-E6AABDC46F91}" type="sibTrans" cxnId="{93DA75C4-69F5-4E23-BA81-31F75DA4E266}">
      <dgm:prSet/>
      <dgm:spPr/>
      <dgm:t>
        <a:bodyPr/>
        <a:lstStyle/>
        <a:p>
          <a:endParaRPr lang="en-US"/>
        </a:p>
      </dgm:t>
    </dgm:pt>
    <dgm:pt modelId="{14A75C94-8CD3-464E-8254-9F3F4376585B}">
      <dgm:prSet phldrT="[Text]"/>
      <dgm:spPr/>
      <dgm:t>
        <a:bodyPr/>
        <a:lstStyle/>
        <a:p>
          <a:r>
            <a:rPr lang="en-US" dirty="0" smtClean="0"/>
            <a:t>Raster Map</a:t>
          </a:r>
          <a:endParaRPr lang="en-US" dirty="0"/>
        </a:p>
      </dgm:t>
    </dgm:pt>
    <dgm:pt modelId="{94D57000-540B-4DC1-835D-1710CBDBAAEF}" type="parTrans" cxnId="{F78338D9-7FD4-4034-A3AD-6BB4279AEAF4}">
      <dgm:prSet/>
      <dgm:spPr/>
      <dgm:t>
        <a:bodyPr/>
        <a:lstStyle/>
        <a:p>
          <a:endParaRPr lang="en-US"/>
        </a:p>
      </dgm:t>
    </dgm:pt>
    <dgm:pt modelId="{94817565-6BCC-40B2-9FF1-997E960E1A08}" type="sibTrans" cxnId="{F78338D9-7FD4-4034-A3AD-6BB4279AEAF4}">
      <dgm:prSet/>
      <dgm:spPr/>
      <dgm:t>
        <a:bodyPr/>
        <a:lstStyle/>
        <a:p>
          <a:endParaRPr lang="en-US"/>
        </a:p>
      </dgm:t>
    </dgm:pt>
    <dgm:pt modelId="{5D51E9CA-C692-4949-9472-206DCA502EF8}">
      <dgm:prSet phldrT="[Text]" custT="1"/>
      <dgm:spPr/>
      <dgm:t>
        <a:bodyPr/>
        <a:lstStyle/>
        <a:p>
          <a:r>
            <a:rPr lang="en-US" sz="2000" dirty="0" smtClean="0"/>
            <a:t>3D Analyst Tools in </a:t>
          </a:r>
          <a:r>
            <a:rPr lang="en-US" sz="2000" dirty="0" err="1" smtClean="0"/>
            <a:t>ArcMap</a:t>
          </a:r>
          <a:endParaRPr lang="en-US" sz="2000" dirty="0"/>
        </a:p>
      </dgm:t>
    </dgm:pt>
    <dgm:pt modelId="{94B19173-0ED5-4AC8-A762-5A121D5BCBA9}" type="parTrans" cxnId="{096531DD-71C1-437A-B0AF-E6E745DC81A6}">
      <dgm:prSet/>
      <dgm:spPr/>
      <dgm:t>
        <a:bodyPr/>
        <a:lstStyle/>
        <a:p>
          <a:endParaRPr lang="en-US"/>
        </a:p>
      </dgm:t>
    </dgm:pt>
    <dgm:pt modelId="{599EB29C-015B-454B-A7E2-D7647762AA08}" type="sibTrans" cxnId="{096531DD-71C1-437A-B0AF-E6E745DC81A6}">
      <dgm:prSet/>
      <dgm:spPr/>
      <dgm:t>
        <a:bodyPr/>
        <a:lstStyle/>
        <a:p>
          <a:endParaRPr lang="en-US"/>
        </a:p>
      </dgm:t>
    </dgm:pt>
    <dgm:pt modelId="{D616F642-DC1E-45DF-86F8-620EB6BC71F3}" type="pres">
      <dgm:prSet presAssocID="{D103BC01-A032-4C4A-BE3C-2BFC23A05E1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57774D2-B746-4797-90B7-CEB4A2CCFD2C}" type="pres">
      <dgm:prSet presAssocID="{C48F5D29-9651-4AF2-9280-533F6A94910C}" presName="chaos" presStyleCnt="0"/>
      <dgm:spPr/>
    </dgm:pt>
    <dgm:pt modelId="{3CA9EBAD-3BE5-432E-94C0-0E2421204F3F}" type="pres">
      <dgm:prSet presAssocID="{C48F5D29-9651-4AF2-9280-533F6A94910C}" presName="parTx1" presStyleLbl="revTx" presStyleIdx="0" presStyleCnt="2"/>
      <dgm:spPr/>
      <dgm:t>
        <a:bodyPr/>
        <a:lstStyle/>
        <a:p>
          <a:endParaRPr lang="en-US"/>
        </a:p>
      </dgm:t>
    </dgm:pt>
    <dgm:pt modelId="{77F4FC2E-22AF-4411-9EA6-A12673D5CD0A}" type="pres">
      <dgm:prSet presAssocID="{C48F5D29-9651-4AF2-9280-533F6A94910C}" presName="c1" presStyleLbl="node1" presStyleIdx="0" presStyleCnt="19"/>
      <dgm:spPr/>
    </dgm:pt>
    <dgm:pt modelId="{7843AECB-90D9-496F-89D2-DFF7C915464B}" type="pres">
      <dgm:prSet presAssocID="{C48F5D29-9651-4AF2-9280-533F6A94910C}" presName="c2" presStyleLbl="node1" presStyleIdx="1" presStyleCnt="19"/>
      <dgm:spPr/>
    </dgm:pt>
    <dgm:pt modelId="{69A93E59-FA02-4EBC-943A-1BD150DF3908}" type="pres">
      <dgm:prSet presAssocID="{C48F5D29-9651-4AF2-9280-533F6A94910C}" presName="c3" presStyleLbl="node1" presStyleIdx="2" presStyleCnt="19"/>
      <dgm:spPr/>
    </dgm:pt>
    <dgm:pt modelId="{48215098-E1B9-489D-948D-05A369DFD39B}" type="pres">
      <dgm:prSet presAssocID="{C48F5D29-9651-4AF2-9280-533F6A94910C}" presName="c4" presStyleLbl="node1" presStyleIdx="3" presStyleCnt="19"/>
      <dgm:spPr/>
    </dgm:pt>
    <dgm:pt modelId="{F5EC78AB-A78D-455E-A4D6-2666A3312E7F}" type="pres">
      <dgm:prSet presAssocID="{C48F5D29-9651-4AF2-9280-533F6A94910C}" presName="c5" presStyleLbl="node1" presStyleIdx="4" presStyleCnt="19"/>
      <dgm:spPr/>
    </dgm:pt>
    <dgm:pt modelId="{D97519EA-8E1D-41BA-AC3F-AB7425619CBF}" type="pres">
      <dgm:prSet presAssocID="{C48F5D29-9651-4AF2-9280-533F6A94910C}" presName="c6" presStyleLbl="node1" presStyleIdx="5" presStyleCnt="19"/>
      <dgm:spPr/>
    </dgm:pt>
    <dgm:pt modelId="{5D8424F0-6187-429E-9172-99A73BB26B7D}" type="pres">
      <dgm:prSet presAssocID="{C48F5D29-9651-4AF2-9280-533F6A94910C}" presName="c7" presStyleLbl="node1" presStyleIdx="6" presStyleCnt="19"/>
      <dgm:spPr/>
    </dgm:pt>
    <dgm:pt modelId="{56BB9087-BF62-4A8D-83E7-8C605B7DB7FF}" type="pres">
      <dgm:prSet presAssocID="{C48F5D29-9651-4AF2-9280-533F6A94910C}" presName="c8" presStyleLbl="node1" presStyleIdx="7" presStyleCnt="19"/>
      <dgm:spPr/>
    </dgm:pt>
    <dgm:pt modelId="{CA06E0DB-07DD-4FED-8803-BC8A4F2E07F9}" type="pres">
      <dgm:prSet presAssocID="{C48F5D29-9651-4AF2-9280-533F6A94910C}" presName="c9" presStyleLbl="node1" presStyleIdx="8" presStyleCnt="19"/>
      <dgm:spPr/>
    </dgm:pt>
    <dgm:pt modelId="{697D4CEC-48DE-4C1D-8F7E-C5A1CCA9E949}" type="pres">
      <dgm:prSet presAssocID="{C48F5D29-9651-4AF2-9280-533F6A94910C}" presName="c10" presStyleLbl="node1" presStyleIdx="9" presStyleCnt="19"/>
      <dgm:spPr/>
    </dgm:pt>
    <dgm:pt modelId="{35C002BE-3008-4850-8F53-76DD3182C365}" type="pres">
      <dgm:prSet presAssocID="{C48F5D29-9651-4AF2-9280-533F6A94910C}" presName="c11" presStyleLbl="node1" presStyleIdx="10" presStyleCnt="19"/>
      <dgm:spPr/>
    </dgm:pt>
    <dgm:pt modelId="{E48EB405-727C-4C13-A503-72B2DF220CA9}" type="pres">
      <dgm:prSet presAssocID="{C48F5D29-9651-4AF2-9280-533F6A94910C}" presName="c12" presStyleLbl="node1" presStyleIdx="11" presStyleCnt="19"/>
      <dgm:spPr/>
    </dgm:pt>
    <dgm:pt modelId="{0E2C10F0-13BA-4DE1-8346-F7DE5576103A}" type="pres">
      <dgm:prSet presAssocID="{C48F5D29-9651-4AF2-9280-533F6A94910C}" presName="c13" presStyleLbl="node1" presStyleIdx="12" presStyleCnt="19"/>
      <dgm:spPr/>
    </dgm:pt>
    <dgm:pt modelId="{F09813DF-005A-4B54-90BF-22AA1F6A56FC}" type="pres">
      <dgm:prSet presAssocID="{C48F5D29-9651-4AF2-9280-533F6A94910C}" presName="c14" presStyleLbl="node1" presStyleIdx="13" presStyleCnt="19"/>
      <dgm:spPr/>
    </dgm:pt>
    <dgm:pt modelId="{3846A0D8-16D5-485A-A12B-CD4498A26F6E}" type="pres">
      <dgm:prSet presAssocID="{C48F5D29-9651-4AF2-9280-533F6A94910C}" presName="c15" presStyleLbl="node1" presStyleIdx="14" presStyleCnt="19"/>
      <dgm:spPr/>
    </dgm:pt>
    <dgm:pt modelId="{599E74A4-6D72-4829-87DB-5A419965B9DE}" type="pres">
      <dgm:prSet presAssocID="{C48F5D29-9651-4AF2-9280-533F6A94910C}" presName="c16" presStyleLbl="node1" presStyleIdx="15" presStyleCnt="19"/>
      <dgm:spPr/>
    </dgm:pt>
    <dgm:pt modelId="{51378930-A151-4699-80A9-041D8AFA1699}" type="pres">
      <dgm:prSet presAssocID="{C48F5D29-9651-4AF2-9280-533F6A94910C}" presName="c17" presStyleLbl="node1" presStyleIdx="16" presStyleCnt="19"/>
      <dgm:spPr/>
    </dgm:pt>
    <dgm:pt modelId="{3FC801BC-B27F-4EA0-B8D6-943BFD5C73B3}" type="pres">
      <dgm:prSet presAssocID="{C48F5D29-9651-4AF2-9280-533F6A94910C}" presName="c18" presStyleLbl="node1" presStyleIdx="17" presStyleCnt="19"/>
      <dgm:spPr/>
    </dgm:pt>
    <dgm:pt modelId="{8DE13255-DE41-49D5-8957-B2F7BEE8A885}" type="pres">
      <dgm:prSet presAssocID="{6563C00D-190B-4039-8B4E-E6AABDC46F91}" presName="chevronComposite1" presStyleCnt="0"/>
      <dgm:spPr/>
    </dgm:pt>
    <dgm:pt modelId="{5B60747C-19C6-4691-81D4-74857E930087}" type="pres">
      <dgm:prSet presAssocID="{6563C00D-190B-4039-8B4E-E6AABDC46F91}" presName="chevron1" presStyleLbl="sibTrans2D1" presStyleIdx="0" presStyleCnt="2"/>
      <dgm:spPr/>
    </dgm:pt>
    <dgm:pt modelId="{132F5B97-11F7-42DA-B610-46E4B9B4206F}" type="pres">
      <dgm:prSet presAssocID="{6563C00D-190B-4039-8B4E-E6AABDC46F91}" presName="spChevron1" presStyleCnt="0"/>
      <dgm:spPr/>
    </dgm:pt>
    <dgm:pt modelId="{D9C2846D-9DAD-41A8-AFC1-5EB9565272B7}" type="pres">
      <dgm:prSet presAssocID="{6563C00D-190B-4039-8B4E-E6AABDC46F91}" presName="overlap" presStyleCnt="0"/>
      <dgm:spPr/>
    </dgm:pt>
    <dgm:pt modelId="{7EDA1E50-8457-4388-BE2F-9D92E9FD067D}" type="pres">
      <dgm:prSet presAssocID="{6563C00D-190B-4039-8B4E-E6AABDC46F91}" presName="chevronComposite2" presStyleCnt="0"/>
      <dgm:spPr/>
    </dgm:pt>
    <dgm:pt modelId="{3C5009C7-57AE-443D-B8BE-DDF214F0567B}" type="pres">
      <dgm:prSet presAssocID="{6563C00D-190B-4039-8B4E-E6AABDC46F91}" presName="chevron2" presStyleLbl="sibTrans2D1" presStyleIdx="1" presStyleCnt="2"/>
      <dgm:spPr/>
    </dgm:pt>
    <dgm:pt modelId="{1DB19861-BAA5-497F-85A8-59CB68FE77E0}" type="pres">
      <dgm:prSet presAssocID="{6563C00D-190B-4039-8B4E-E6AABDC46F91}" presName="spChevron2" presStyleCnt="0"/>
      <dgm:spPr/>
    </dgm:pt>
    <dgm:pt modelId="{00ED85FA-06DC-43BE-AB6B-64D4105DBFC0}" type="pres">
      <dgm:prSet presAssocID="{14A75C94-8CD3-464E-8254-9F3F4376585B}" presName="last" presStyleCnt="0"/>
      <dgm:spPr/>
    </dgm:pt>
    <dgm:pt modelId="{C4C8FD01-F580-43B9-9048-ACD6764BD963}" type="pres">
      <dgm:prSet presAssocID="{14A75C94-8CD3-464E-8254-9F3F4376585B}" presName="circleTx" presStyleLbl="node1" presStyleIdx="18" presStyleCnt="19"/>
      <dgm:spPr/>
      <dgm:t>
        <a:bodyPr/>
        <a:lstStyle/>
        <a:p>
          <a:endParaRPr lang="en-US"/>
        </a:p>
      </dgm:t>
    </dgm:pt>
    <dgm:pt modelId="{DD053470-4E59-419C-B466-7F5417F9C054}" type="pres">
      <dgm:prSet presAssocID="{14A75C94-8CD3-464E-8254-9F3F4376585B}" presName="desTxN" presStyleLbl="revTx" presStyleIdx="1" presStyleCnt="2" custScaleY="54440" custLinFactNeighborX="-85938" custLinFactNeighborY="-23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294B4-D02B-476A-B6AB-B088DB284F76}" type="pres">
      <dgm:prSet presAssocID="{14A75C94-8CD3-464E-8254-9F3F4376585B}" presName="spN" presStyleCnt="0"/>
      <dgm:spPr/>
    </dgm:pt>
  </dgm:ptLst>
  <dgm:cxnLst>
    <dgm:cxn modelId="{93DA75C4-69F5-4E23-BA81-31F75DA4E266}" srcId="{D103BC01-A032-4C4A-BE3C-2BFC23A05E11}" destId="{C48F5D29-9651-4AF2-9280-533F6A94910C}" srcOrd="0" destOrd="0" parTransId="{E38F3245-0DA3-42EA-8241-3583E68A93C7}" sibTransId="{6563C00D-190B-4039-8B4E-E6AABDC46F91}"/>
    <dgm:cxn modelId="{6C147CE5-6480-4673-845C-A701719F4B19}" type="presOf" srcId="{D103BC01-A032-4C4A-BE3C-2BFC23A05E11}" destId="{D616F642-DC1E-45DF-86F8-620EB6BC71F3}" srcOrd="0" destOrd="0" presId="urn:microsoft.com/office/officeart/2009/3/layout/RandomtoResultProcess"/>
    <dgm:cxn modelId="{BF050CAF-F30C-4A44-9A5A-F78992F1D99B}" type="presOf" srcId="{14A75C94-8CD3-464E-8254-9F3F4376585B}" destId="{C4C8FD01-F580-43B9-9048-ACD6764BD963}" srcOrd="0" destOrd="0" presId="urn:microsoft.com/office/officeart/2009/3/layout/RandomtoResultProcess"/>
    <dgm:cxn modelId="{D48CCCBF-1FD8-4374-B482-C41F99AC81DF}" type="presOf" srcId="{5D51E9CA-C692-4949-9472-206DCA502EF8}" destId="{DD053470-4E59-419C-B466-7F5417F9C054}" srcOrd="0" destOrd="0" presId="urn:microsoft.com/office/officeart/2009/3/layout/RandomtoResultProcess"/>
    <dgm:cxn modelId="{0D11298D-F638-43C1-B7CB-A042C589D523}" type="presOf" srcId="{C48F5D29-9651-4AF2-9280-533F6A94910C}" destId="{3CA9EBAD-3BE5-432E-94C0-0E2421204F3F}" srcOrd="0" destOrd="0" presId="urn:microsoft.com/office/officeart/2009/3/layout/RandomtoResultProcess"/>
    <dgm:cxn modelId="{096531DD-71C1-437A-B0AF-E6E745DC81A6}" srcId="{14A75C94-8CD3-464E-8254-9F3F4376585B}" destId="{5D51E9CA-C692-4949-9472-206DCA502EF8}" srcOrd="0" destOrd="0" parTransId="{94B19173-0ED5-4AC8-A762-5A121D5BCBA9}" sibTransId="{599EB29C-015B-454B-A7E2-D7647762AA08}"/>
    <dgm:cxn modelId="{F78338D9-7FD4-4034-A3AD-6BB4279AEAF4}" srcId="{D103BC01-A032-4C4A-BE3C-2BFC23A05E11}" destId="{14A75C94-8CD3-464E-8254-9F3F4376585B}" srcOrd="1" destOrd="0" parTransId="{94D57000-540B-4DC1-835D-1710CBDBAAEF}" sibTransId="{94817565-6BCC-40B2-9FF1-997E960E1A08}"/>
    <dgm:cxn modelId="{BD466723-29EB-4AF2-BAEE-C58AC7FDA129}" type="presParOf" srcId="{D616F642-DC1E-45DF-86F8-620EB6BC71F3}" destId="{957774D2-B746-4797-90B7-CEB4A2CCFD2C}" srcOrd="0" destOrd="0" presId="urn:microsoft.com/office/officeart/2009/3/layout/RandomtoResultProcess"/>
    <dgm:cxn modelId="{FF4B5B31-1AA8-4A2C-8163-62E7B0523E54}" type="presParOf" srcId="{957774D2-B746-4797-90B7-CEB4A2CCFD2C}" destId="{3CA9EBAD-3BE5-432E-94C0-0E2421204F3F}" srcOrd="0" destOrd="0" presId="urn:microsoft.com/office/officeart/2009/3/layout/RandomtoResultProcess"/>
    <dgm:cxn modelId="{B14D439E-1BF4-45B9-8AD1-26D00D3FD066}" type="presParOf" srcId="{957774D2-B746-4797-90B7-CEB4A2CCFD2C}" destId="{77F4FC2E-22AF-4411-9EA6-A12673D5CD0A}" srcOrd="1" destOrd="0" presId="urn:microsoft.com/office/officeart/2009/3/layout/RandomtoResultProcess"/>
    <dgm:cxn modelId="{DE194DCB-5E7A-433F-85D4-040AABBF7B61}" type="presParOf" srcId="{957774D2-B746-4797-90B7-CEB4A2CCFD2C}" destId="{7843AECB-90D9-496F-89D2-DFF7C915464B}" srcOrd="2" destOrd="0" presId="urn:microsoft.com/office/officeart/2009/3/layout/RandomtoResultProcess"/>
    <dgm:cxn modelId="{B0957D62-5286-4538-BE81-A6E2973F76F6}" type="presParOf" srcId="{957774D2-B746-4797-90B7-CEB4A2CCFD2C}" destId="{69A93E59-FA02-4EBC-943A-1BD150DF3908}" srcOrd="3" destOrd="0" presId="urn:microsoft.com/office/officeart/2009/3/layout/RandomtoResultProcess"/>
    <dgm:cxn modelId="{E3D0985A-F54D-465E-9D00-9C09310962D7}" type="presParOf" srcId="{957774D2-B746-4797-90B7-CEB4A2CCFD2C}" destId="{48215098-E1B9-489D-948D-05A369DFD39B}" srcOrd="4" destOrd="0" presId="urn:microsoft.com/office/officeart/2009/3/layout/RandomtoResultProcess"/>
    <dgm:cxn modelId="{6DF1AF41-0CD8-4BA6-8448-0DF26B758FB5}" type="presParOf" srcId="{957774D2-B746-4797-90B7-CEB4A2CCFD2C}" destId="{F5EC78AB-A78D-455E-A4D6-2666A3312E7F}" srcOrd="5" destOrd="0" presId="urn:microsoft.com/office/officeart/2009/3/layout/RandomtoResultProcess"/>
    <dgm:cxn modelId="{AED86674-D9A3-4F1F-903A-5CDD8DA9A71D}" type="presParOf" srcId="{957774D2-B746-4797-90B7-CEB4A2CCFD2C}" destId="{D97519EA-8E1D-41BA-AC3F-AB7425619CBF}" srcOrd="6" destOrd="0" presId="urn:microsoft.com/office/officeart/2009/3/layout/RandomtoResultProcess"/>
    <dgm:cxn modelId="{C49EB071-4C08-44A8-973B-6371A5F29CA7}" type="presParOf" srcId="{957774D2-B746-4797-90B7-CEB4A2CCFD2C}" destId="{5D8424F0-6187-429E-9172-99A73BB26B7D}" srcOrd="7" destOrd="0" presId="urn:microsoft.com/office/officeart/2009/3/layout/RandomtoResultProcess"/>
    <dgm:cxn modelId="{82B36C14-6D79-409C-9F0B-3C97A3057957}" type="presParOf" srcId="{957774D2-B746-4797-90B7-CEB4A2CCFD2C}" destId="{56BB9087-BF62-4A8D-83E7-8C605B7DB7FF}" srcOrd="8" destOrd="0" presId="urn:microsoft.com/office/officeart/2009/3/layout/RandomtoResultProcess"/>
    <dgm:cxn modelId="{D4A7A8DA-3AEC-4347-8124-3BAF8D9ECC9E}" type="presParOf" srcId="{957774D2-B746-4797-90B7-CEB4A2CCFD2C}" destId="{CA06E0DB-07DD-4FED-8803-BC8A4F2E07F9}" srcOrd="9" destOrd="0" presId="urn:microsoft.com/office/officeart/2009/3/layout/RandomtoResultProcess"/>
    <dgm:cxn modelId="{52DDBD9B-3C55-4810-BEFA-E3E21A9F164E}" type="presParOf" srcId="{957774D2-B746-4797-90B7-CEB4A2CCFD2C}" destId="{697D4CEC-48DE-4C1D-8F7E-C5A1CCA9E949}" srcOrd="10" destOrd="0" presId="urn:microsoft.com/office/officeart/2009/3/layout/RandomtoResultProcess"/>
    <dgm:cxn modelId="{54CB1A25-616B-44B7-89DC-4F78FBE2511D}" type="presParOf" srcId="{957774D2-B746-4797-90B7-CEB4A2CCFD2C}" destId="{35C002BE-3008-4850-8F53-76DD3182C365}" srcOrd="11" destOrd="0" presId="urn:microsoft.com/office/officeart/2009/3/layout/RandomtoResultProcess"/>
    <dgm:cxn modelId="{8A4A1132-5481-43AB-817F-06AABC076C59}" type="presParOf" srcId="{957774D2-B746-4797-90B7-CEB4A2CCFD2C}" destId="{E48EB405-727C-4C13-A503-72B2DF220CA9}" srcOrd="12" destOrd="0" presId="urn:microsoft.com/office/officeart/2009/3/layout/RandomtoResultProcess"/>
    <dgm:cxn modelId="{B8E90E33-FC52-4F58-890C-7BFC0B00E11E}" type="presParOf" srcId="{957774D2-B746-4797-90B7-CEB4A2CCFD2C}" destId="{0E2C10F0-13BA-4DE1-8346-F7DE5576103A}" srcOrd="13" destOrd="0" presId="urn:microsoft.com/office/officeart/2009/3/layout/RandomtoResultProcess"/>
    <dgm:cxn modelId="{A54367FA-9EC7-4065-80A6-00837D3F583C}" type="presParOf" srcId="{957774D2-B746-4797-90B7-CEB4A2CCFD2C}" destId="{F09813DF-005A-4B54-90BF-22AA1F6A56FC}" srcOrd="14" destOrd="0" presId="urn:microsoft.com/office/officeart/2009/3/layout/RandomtoResultProcess"/>
    <dgm:cxn modelId="{5A8297E6-FDA5-4921-B844-82297BC0D539}" type="presParOf" srcId="{957774D2-B746-4797-90B7-CEB4A2CCFD2C}" destId="{3846A0D8-16D5-485A-A12B-CD4498A26F6E}" srcOrd="15" destOrd="0" presId="urn:microsoft.com/office/officeart/2009/3/layout/RandomtoResultProcess"/>
    <dgm:cxn modelId="{9ED22B5E-D6A1-4919-B4CC-48788872C4D5}" type="presParOf" srcId="{957774D2-B746-4797-90B7-CEB4A2CCFD2C}" destId="{599E74A4-6D72-4829-87DB-5A419965B9DE}" srcOrd="16" destOrd="0" presId="urn:microsoft.com/office/officeart/2009/3/layout/RandomtoResultProcess"/>
    <dgm:cxn modelId="{D4A67116-026B-4A8D-BE29-4D260C5BDDC9}" type="presParOf" srcId="{957774D2-B746-4797-90B7-CEB4A2CCFD2C}" destId="{51378930-A151-4699-80A9-041D8AFA1699}" srcOrd="17" destOrd="0" presId="urn:microsoft.com/office/officeart/2009/3/layout/RandomtoResultProcess"/>
    <dgm:cxn modelId="{C7255861-1FFA-44D3-9F87-3226C41EFAA9}" type="presParOf" srcId="{957774D2-B746-4797-90B7-CEB4A2CCFD2C}" destId="{3FC801BC-B27F-4EA0-B8D6-943BFD5C73B3}" srcOrd="18" destOrd="0" presId="urn:microsoft.com/office/officeart/2009/3/layout/RandomtoResultProcess"/>
    <dgm:cxn modelId="{36BB911B-91D2-405A-8890-919733D42A5F}" type="presParOf" srcId="{D616F642-DC1E-45DF-86F8-620EB6BC71F3}" destId="{8DE13255-DE41-49D5-8957-B2F7BEE8A885}" srcOrd="1" destOrd="0" presId="urn:microsoft.com/office/officeart/2009/3/layout/RandomtoResultProcess"/>
    <dgm:cxn modelId="{8BD2FA69-9F90-411E-B5AD-72791DF8F8FB}" type="presParOf" srcId="{8DE13255-DE41-49D5-8957-B2F7BEE8A885}" destId="{5B60747C-19C6-4691-81D4-74857E930087}" srcOrd="0" destOrd="0" presId="urn:microsoft.com/office/officeart/2009/3/layout/RandomtoResultProcess"/>
    <dgm:cxn modelId="{164B0FFA-585C-48F0-8FE7-CF4BCC0FA2EF}" type="presParOf" srcId="{8DE13255-DE41-49D5-8957-B2F7BEE8A885}" destId="{132F5B97-11F7-42DA-B610-46E4B9B4206F}" srcOrd="1" destOrd="0" presId="urn:microsoft.com/office/officeart/2009/3/layout/RandomtoResultProcess"/>
    <dgm:cxn modelId="{539832E7-5B20-4E90-A1BE-B1CBB6AAC070}" type="presParOf" srcId="{D616F642-DC1E-45DF-86F8-620EB6BC71F3}" destId="{D9C2846D-9DAD-41A8-AFC1-5EB9565272B7}" srcOrd="2" destOrd="0" presId="urn:microsoft.com/office/officeart/2009/3/layout/RandomtoResultProcess"/>
    <dgm:cxn modelId="{869786AF-F34E-4FAC-B33D-700FB3CBD0B5}" type="presParOf" srcId="{D616F642-DC1E-45DF-86F8-620EB6BC71F3}" destId="{7EDA1E50-8457-4388-BE2F-9D92E9FD067D}" srcOrd="3" destOrd="0" presId="urn:microsoft.com/office/officeart/2009/3/layout/RandomtoResultProcess"/>
    <dgm:cxn modelId="{05BEC2A8-4B35-491E-879A-8B9E39406EC8}" type="presParOf" srcId="{7EDA1E50-8457-4388-BE2F-9D92E9FD067D}" destId="{3C5009C7-57AE-443D-B8BE-DDF214F0567B}" srcOrd="0" destOrd="0" presId="urn:microsoft.com/office/officeart/2009/3/layout/RandomtoResultProcess"/>
    <dgm:cxn modelId="{2C278FDF-FDC9-4521-9B6C-F784E462D326}" type="presParOf" srcId="{7EDA1E50-8457-4388-BE2F-9D92E9FD067D}" destId="{1DB19861-BAA5-497F-85A8-59CB68FE77E0}" srcOrd="1" destOrd="0" presId="urn:microsoft.com/office/officeart/2009/3/layout/RandomtoResultProcess"/>
    <dgm:cxn modelId="{E88665B4-5AEF-404C-9B6F-195B7CE10866}" type="presParOf" srcId="{D616F642-DC1E-45DF-86F8-620EB6BC71F3}" destId="{00ED85FA-06DC-43BE-AB6B-64D4105DBFC0}" srcOrd="4" destOrd="0" presId="urn:microsoft.com/office/officeart/2009/3/layout/RandomtoResultProcess"/>
    <dgm:cxn modelId="{E703236E-7939-47E4-9A66-BE4D6AF274F2}" type="presParOf" srcId="{00ED85FA-06DC-43BE-AB6B-64D4105DBFC0}" destId="{C4C8FD01-F580-43B9-9048-ACD6764BD963}" srcOrd="0" destOrd="0" presId="urn:microsoft.com/office/officeart/2009/3/layout/RandomtoResultProcess"/>
    <dgm:cxn modelId="{BC42AB0E-8CE5-488B-81D7-D747DA373B22}" type="presParOf" srcId="{00ED85FA-06DC-43BE-AB6B-64D4105DBFC0}" destId="{DD053470-4E59-419C-B466-7F5417F9C054}" srcOrd="1" destOrd="0" presId="urn:microsoft.com/office/officeart/2009/3/layout/RandomtoResultProcess"/>
    <dgm:cxn modelId="{C31420D6-7A9D-4E1C-B9EB-47E10CA9D4F6}" type="presParOf" srcId="{00ED85FA-06DC-43BE-AB6B-64D4105DBFC0}" destId="{0B4294B4-D02B-476A-B6AB-B088DB284F76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9EBAD-3BE5-432E-94C0-0E2421204F3F}">
      <dsp:nvSpPr>
        <dsp:cNvPr id="0" name=""/>
        <dsp:cNvSpPr/>
      </dsp:nvSpPr>
      <dsp:spPr>
        <a:xfrm>
          <a:off x="1803642" y="622155"/>
          <a:ext cx="1744996" cy="575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Considered Variables </a:t>
          </a:r>
          <a:endParaRPr lang="en-US" sz="1800" kern="1200" dirty="0"/>
        </a:p>
      </dsp:txBody>
      <dsp:txXfrm>
        <a:off x="1803642" y="622155"/>
        <a:ext cx="1744996" cy="575055"/>
      </dsp:txXfrm>
    </dsp:sp>
    <dsp:sp modelId="{77F4FC2E-22AF-4411-9EA6-A12673D5CD0A}">
      <dsp:nvSpPr>
        <dsp:cNvPr id="0" name=""/>
        <dsp:cNvSpPr/>
      </dsp:nvSpPr>
      <dsp:spPr>
        <a:xfrm>
          <a:off x="1801659" y="447258"/>
          <a:ext cx="138806" cy="1388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43AECB-90D9-496F-89D2-DFF7C915464B}">
      <dsp:nvSpPr>
        <dsp:cNvPr id="0" name=""/>
        <dsp:cNvSpPr/>
      </dsp:nvSpPr>
      <dsp:spPr>
        <a:xfrm>
          <a:off x="1898823" y="252929"/>
          <a:ext cx="138806" cy="1388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A93E59-FA02-4EBC-943A-1BD150DF3908}">
      <dsp:nvSpPr>
        <dsp:cNvPr id="0" name=""/>
        <dsp:cNvSpPr/>
      </dsp:nvSpPr>
      <dsp:spPr>
        <a:xfrm>
          <a:off x="2132018" y="291795"/>
          <a:ext cx="218124" cy="2181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215098-E1B9-489D-948D-05A369DFD39B}">
      <dsp:nvSpPr>
        <dsp:cNvPr id="0" name=""/>
        <dsp:cNvSpPr/>
      </dsp:nvSpPr>
      <dsp:spPr>
        <a:xfrm>
          <a:off x="2326347" y="78033"/>
          <a:ext cx="138806" cy="1388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EC78AB-A78D-455E-A4D6-2666A3312E7F}">
      <dsp:nvSpPr>
        <dsp:cNvPr id="0" name=""/>
        <dsp:cNvSpPr/>
      </dsp:nvSpPr>
      <dsp:spPr>
        <a:xfrm>
          <a:off x="2578975" y="301"/>
          <a:ext cx="138806" cy="13880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7519EA-8E1D-41BA-AC3F-AB7425619CBF}">
      <dsp:nvSpPr>
        <dsp:cNvPr id="0" name=""/>
        <dsp:cNvSpPr/>
      </dsp:nvSpPr>
      <dsp:spPr>
        <a:xfrm>
          <a:off x="2889902" y="136332"/>
          <a:ext cx="138806" cy="1388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8424F0-6187-429E-9172-99A73BB26B7D}">
      <dsp:nvSpPr>
        <dsp:cNvPr id="0" name=""/>
        <dsp:cNvSpPr/>
      </dsp:nvSpPr>
      <dsp:spPr>
        <a:xfrm>
          <a:off x="3084231" y="233496"/>
          <a:ext cx="218124" cy="2181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BB9087-BF62-4A8D-83E7-8C605B7DB7FF}">
      <dsp:nvSpPr>
        <dsp:cNvPr id="0" name=""/>
        <dsp:cNvSpPr/>
      </dsp:nvSpPr>
      <dsp:spPr>
        <a:xfrm>
          <a:off x="3356292" y="447258"/>
          <a:ext cx="138806" cy="1388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06E0DB-07DD-4FED-8803-BC8A4F2E07F9}">
      <dsp:nvSpPr>
        <dsp:cNvPr id="0" name=""/>
        <dsp:cNvSpPr/>
      </dsp:nvSpPr>
      <dsp:spPr>
        <a:xfrm>
          <a:off x="3472890" y="661021"/>
          <a:ext cx="138806" cy="1388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7D4CEC-48DE-4C1D-8F7E-C5A1CCA9E949}">
      <dsp:nvSpPr>
        <dsp:cNvPr id="0" name=""/>
        <dsp:cNvSpPr/>
      </dsp:nvSpPr>
      <dsp:spPr>
        <a:xfrm>
          <a:off x="2462378" y="252929"/>
          <a:ext cx="356931" cy="35693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C002BE-3008-4850-8F53-76DD3182C365}">
      <dsp:nvSpPr>
        <dsp:cNvPr id="0" name=""/>
        <dsp:cNvSpPr/>
      </dsp:nvSpPr>
      <dsp:spPr>
        <a:xfrm>
          <a:off x="1704494" y="991380"/>
          <a:ext cx="138806" cy="1388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8EB405-727C-4C13-A503-72B2DF220CA9}">
      <dsp:nvSpPr>
        <dsp:cNvPr id="0" name=""/>
        <dsp:cNvSpPr/>
      </dsp:nvSpPr>
      <dsp:spPr>
        <a:xfrm>
          <a:off x="1821092" y="1166276"/>
          <a:ext cx="218124" cy="2181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2C10F0-13BA-4DE1-8346-F7DE5576103A}">
      <dsp:nvSpPr>
        <dsp:cNvPr id="0" name=""/>
        <dsp:cNvSpPr/>
      </dsp:nvSpPr>
      <dsp:spPr>
        <a:xfrm>
          <a:off x="2112585" y="1321740"/>
          <a:ext cx="317272" cy="31727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9813DF-005A-4B54-90BF-22AA1F6A56FC}">
      <dsp:nvSpPr>
        <dsp:cNvPr id="0" name=""/>
        <dsp:cNvSpPr/>
      </dsp:nvSpPr>
      <dsp:spPr>
        <a:xfrm>
          <a:off x="2520677" y="1574368"/>
          <a:ext cx="138806" cy="1388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46A0D8-16D5-485A-A12B-CD4498A26F6E}">
      <dsp:nvSpPr>
        <dsp:cNvPr id="0" name=""/>
        <dsp:cNvSpPr/>
      </dsp:nvSpPr>
      <dsp:spPr>
        <a:xfrm>
          <a:off x="2598408" y="1321740"/>
          <a:ext cx="218124" cy="218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9E74A4-6D72-4829-87DB-5A419965B9DE}">
      <dsp:nvSpPr>
        <dsp:cNvPr id="0" name=""/>
        <dsp:cNvSpPr/>
      </dsp:nvSpPr>
      <dsp:spPr>
        <a:xfrm>
          <a:off x="2792738" y="1593801"/>
          <a:ext cx="138806" cy="1388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378930-A151-4699-80A9-041D8AFA1699}">
      <dsp:nvSpPr>
        <dsp:cNvPr id="0" name=""/>
        <dsp:cNvSpPr/>
      </dsp:nvSpPr>
      <dsp:spPr>
        <a:xfrm>
          <a:off x="2967634" y="1282874"/>
          <a:ext cx="317272" cy="3172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C801BC-B27F-4EA0-B8D6-943BFD5C73B3}">
      <dsp:nvSpPr>
        <dsp:cNvPr id="0" name=""/>
        <dsp:cNvSpPr/>
      </dsp:nvSpPr>
      <dsp:spPr>
        <a:xfrm>
          <a:off x="3395158" y="1205142"/>
          <a:ext cx="218124" cy="2181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60747C-19C6-4691-81D4-74857E930087}">
      <dsp:nvSpPr>
        <dsp:cNvPr id="0" name=""/>
        <dsp:cNvSpPr/>
      </dsp:nvSpPr>
      <dsp:spPr>
        <a:xfrm>
          <a:off x="3613283" y="291472"/>
          <a:ext cx="640600" cy="122297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5009C7-57AE-443D-B8BE-DDF214F0567B}">
      <dsp:nvSpPr>
        <dsp:cNvPr id="0" name=""/>
        <dsp:cNvSpPr/>
      </dsp:nvSpPr>
      <dsp:spPr>
        <a:xfrm>
          <a:off x="4137411" y="291472"/>
          <a:ext cx="640600" cy="122297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C8FD01-F580-43B9-9048-ACD6764BD963}">
      <dsp:nvSpPr>
        <dsp:cNvPr id="0" name=""/>
        <dsp:cNvSpPr/>
      </dsp:nvSpPr>
      <dsp:spPr>
        <a:xfrm>
          <a:off x="4909044" y="204711"/>
          <a:ext cx="1485029" cy="14850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Raster Map</a:t>
          </a:r>
          <a:endParaRPr lang="en-US" sz="1800" kern="1200" dirty="0"/>
        </a:p>
      </dsp:txBody>
      <dsp:txXfrm>
        <a:off x="5126521" y="422188"/>
        <a:ext cx="1050075" cy="1050075"/>
      </dsp:txXfrm>
    </dsp:sp>
    <dsp:sp modelId="{DD053470-4E59-419C-B466-7F5417F9C054}">
      <dsp:nvSpPr>
        <dsp:cNvPr id="0" name=""/>
        <dsp:cNvSpPr/>
      </dsp:nvSpPr>
      <dsp:spPr>
        <a:xfrm>
          <a:off x="3276594" y="1828802"/>
          <a:ext cx="1747093" cy="586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3D Analyst Tools in </a:t>
          </a:r>
          <a:r>
            <a:rPr lang="en-US" sz="2000" kern="1200" dirty="0" err="1" smtClean="0"/>
            <a:t>ArcMap</a:t>
          </a:r>
          <a:endParaRPr lang="en-US" sz="2000" kern="1200" dirty="0"/>
        </a:p>
      </dsp:txBody>
      <dsp:txXfrm>
        <a:off x="3276594" y="1828802"/>
        <a:ext cx="1747093" cy="586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2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6442-F5A5-4EFA-8E72-31366E7D593F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B1A11-0108-4811-A68D-CB949BFC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1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B1A11-0108-4811-A68D-CB949BFCDD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333498" y="5295900"/>
            <a:ext cx="2895600" cy="22859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Decode-Bestway-</a:t>
            </a:r>
            <a:r>
              <a:rPr lang="en-US" dirty="0" err="1" smtClean="0"/>
              <a:t>Geomark</a:t>
            </a:r>
            <a:r>
              <a:rPr lang="en-US" dirty="0" smtClean="0"/>
              <a:t> JVC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27304"/>
            <a:ext cx="381000" cy="365125"/>
          </a:xfrm>
        </p:spPr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6858000" cy="1290935"/>
          </a:xfrm>
        </p:spPr>
        <p:txBody>
          <a:bodyPr>
            <a:normAutofit/>
          </a:bodyPr>
          <a:lstStyle/>
          <a:p>
            <a:r>
              <a:rPr lang="en-US" dirty="0" smtClean="0"/>
              <a:t>SPATIAL INTERPRETATION OF SOCIO-ECONOMIC INFORMATION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33935"/>
            <a:ext cx="6858000" cy="461665"/>
          </a:xfrm>
        </p:spPr>
        <p:txBody>
          <a:bodyPr>
            <a:normAutofit/>
          </a:bodyPr>
          <a:lstStyle/>
          <a:p>
            <a:r>
              <a:rPr lang="en-US" dirty="0" smtClean="0"/>
              <a:t>MSDP </a:t>
            </a:r>
            <a:r>
              <a:rPr lang="en-US" dirty="0"/>
              <a:t>Project (</a:t>
            </a:r>
            <a:r>
              <a:rPr lang="en-US" dirty="0" smtClean="0"/>
              <a:t>2011-2031</a:t>
            </a:r>
            <a:r>
              <a:rPr lang="en-US" dirty="0" smtClean="0"/>
              <a:t>), CDMP-II &amp; UDD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38518" y="51054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Planner Ripan Debnath</a:t>
            </a:r>
          </a:p>
          <a:p>
            <a:r>
              <a:rPr lang="en-US" sz="1800" dirty="0" smtClean="0"/>
              <a:t>Decode-Bestway-</a:t>
            </a:r>
            <a:r>
              <a:rPr lang="en-US" sz="1800" dirty="0" err="1" smtClean="0"/>
              <a:t>Geomark</a:t>
            </a:r>
            <a:r>
              <a:rPr lang="en-US" sz="1800" dirty="0" smtClean="0"/>
              <a:t> JVC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05" y="441063"/>
            <a:ext cx="5459048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209" y="432099"/>
            <a:ext cx="5422179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727" y="447210"/>
            <a:ext cx="5422179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monthly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162" y="458993"/>
            <a:ext cx="5403744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monthly expenditure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257" y="441063"/>
            <a:ext cx="5440614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Land/Flat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644" y="436581"/>
            <a:ext cx="5403744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filling during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2770094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Unexpected scenario at some locations due to less than 50</a:t>
            </a:r>
            <a:r>
              <a:rPr lang="en-US" sz="2000" dirty="0"/>
              <a:t>%</a:t>
            </a:r>
            <a:r>
              <a:rPr lang="en-US" sz="2000" dirty="0" smtClean="0"/>
              <a:t> active responses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4" y="443753"/>
            <a:ext cx="5401089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asset (land)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38" y="441063"/>
            <a:ext cx="5438068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value in 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880" y="430306"/>
            <a:ext cx="5419579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value in </a:t>
            </a:r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717" y="456175"/>
            <a:ext cx="5409671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value in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</a:p>
          <a:p>
            <a:r>
              <a:rPr lang="en-US" dirty="0" smtClean="0"/>
              <a:t>Findings of field verification </a:t>
            </a:r>
          </a:p>
          <a:p>
            <a:r>
              <a:rPr lang="en-US" dirty="0" smtClean="0"/>
              <a:t>Method &amp; outcome of spatial interpretation</a:t>
            </a:r>
          </a:p>
          <a:p>
            <a:r>
              <a:rPr lang="en-US" dirty="0" smtClean="0"/>
              <a:t>Resultant maps/figures</a:t>
            </a:r>
          </a:p>
          <a:p>
            <a:pPr lvl="1"/>
            <a:r>
              <a:rPr lang="en-US" dirty="0" smtClean="0"/>
              <a:t>Overall scenario</a:t>
            </a:r>
          </a:p>
          <a:p>
            <a:pPr lvl="1"/>
            <a:r>
              <a:rPr lang="en-US" dirty="0" smtClean="0"/>
              <a:t>Scenario by family types</a:t>
            </a:r>
          </a:p>
          <a:p>
            <a:pPr lvl="1"/>
            <a:r>
              <a:rPr lang="en-US" dirty="0" smtClean="0"/>
              <a:t>Scenario by structure (settlement) types</a:t>
            </a:r>
          </a:p>
          <a:p>
            <a:r>
              <a:rPr lang="en-US" dirty="0" smtClean="0"/>
              <a:t>Remarks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35" y="451693"/>
            <a:ext cx="5409671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Demanding use of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109" y="472440"/>
            <a:ext cx="5416244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Land-use change in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644" y="438246"/>
            <a:ext cx="5403744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to change current 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245" y="438246"/>
            <a:ext cx="5422179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Willingness to offer land for 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362" y="414169"/>
            <a:ext cx="5419579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Sickness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by family type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Spatial Interpretation </a:t>
            </a:r>
          </a:p>
        </p:txBody>
      </p:sp>
    </p:spTree>
    <p:extLst>
      <p:ext uri="{BB962C8B-B14F-4D97-AF65-F5344CB8AC3E}">
        <p14:creationId xmlns:p14="http://schemas.microsoft.com/office/powerpoint/2010/main" val="14103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94" y="1556273"/>
            <a:ext cx="4242071" cy="49377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Income: Joint vs. Single family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5" y="1556273"/>
            <a:ext cx="423120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94" y="1556078"/>
            <a:ext cx="4243599" cy="493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Expenditure: </a:t>
            </a:r>
            <a:r>
              <a:rPr lang="en-US" dirty="0"/>
              <a:t>Joint vs. Single family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1" y="1556078"/>
            <a:ext cx="422033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by settlement type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Spatial Interpretation </a:t>
            </a:r>
          </a:p>
        </p:txBody>
      </p:sp>
    </p:spTree>
    <p:extLst>
      <p:ext uri="{BB962C8B-B14F-4D97-AF65-F5344CB8AC3E}">
        <p14:creationId xmlns:p14="http://schemas.microsoft.com/office/powerpoint/2010/main" val="16071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Income: </a:t>
            </a:r>
            <a:r>
              <a:rPr lang="en-US" dirty="0" err="1" smtClean="0"/>
              <a:t>Pucca</a:t>
            </a:r>
            <a:r>
              <a:rPr lang="en-US" dirty="0" smtClean="0"/>
              <a:t> vs. Other types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29" y="1564341"/>
            <a:ext cx="4240536" cy="4937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6" y="1564341"/>
            <a:ext cx="425143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Location: </a:t>
            </a:r>
            <a:r>
              <a:rPr lang="en-US" dirty="0" err="1"/>
              <a:t>Mymensingh</a:t>
            </a:r>
            <a:r>
              <a:rPr lang="en-US" dirty="0"/>
              <a:t> Municipality</a:t>
            </a:r>
          </a:p>
          <a:p>
            <a:r>
              <a:rPr lang="en-US" dirty="0" smtClean="0"/>
              <a:t>Area type: Urban</a:t>
            </a:r>
          </a:p>
          <a:p>
            <a:r>
              <a:rPr lang="en-US" dirty="0" smtClean="0"/>
              <a:t>Total </a:t>
            </a:r>
            <a:r>
              <a:rPr lang="en-US" dirty="0"/>
              <a:t>surveyed: 938 households (HH)</a:t>
            </a:r>
          </a:p>
          <a:p>
            <a:r>
              <a:rPr lang="en-US" dirty="0"/>
              <a:t>Sample checked: 208 HH (22%)</a:t>
            </a:r>
          </a:p>
          <a:p>
            <a:endParaRPr lang="en-US" dirty="0" smtClean="0"/>
          </a:p>
          <a:p>
            <a:r>
              <a:rPr lang="en-US" dirty="0" smtClean="0"/>
              <a:t>Spatially linked information: 629 HH (67% of total)</a:t>
            </a:r>
          </a:p>
          <a:p>
            <a:r>
              <a:rPr lang="en-US" dirty="0" smtClean="0"/>
              <a:t>Variables considered for spatial interpretation: 21 Nos.</a:t>
            </a:r>
          </a:p>
          <a:p>
            <a:r>
              <a:rPr lang="en-US" dirty="0" smtClean="0"/>
              <a:t>Parent classifier: 2 variables</a:t>
            </a:r>
          </a:p>
          <a:p>
            <a:pPr lvl="1"/>
            <a:r>
              <a:rPr lang="en-US" dirty="0" smtClean="0"/>
              <a:t>Family type (Single &amp; Joint)</a:t>
            </a:r>
          </a:p>
          <a:p>
            <a:pPr lvl="1"/>
            <a:r>
              <a:rPr lang="en-US" dirty="0" smtClean="0"/>
              <a:t>Settlement type (</a:t>
            </a:r>
            <a:r>
              <a:rPr lang="en-US" dirty="0" err="1" smtClean="0"/>
              <a:t>Pucca</a:t>
            </a:r>
            <a:r>
              <a:rPr lang="en-US" dirty="0" smtClean="0"/>
              <a:t> &amp; Others)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76" y="1550894"/>
            <a:ext cx="4242071" cy="49377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</a:t>
            </a:r>
            <a:r>
              <a:rPr lang="en-US" dirty="0" smtClean="0"/>
              <a:t>expense: </a:t>
            </a:r>
            <a:r>
              <a:rPr lang="en-US" dirty="0" err="1"/>
              <a:t>Pucca</a:t>
            </a:r>
            <a:r>
              <a:rPr lang="en-US" dirty="0"/>
              <a:t> vs. other types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2" y="1562036"/>
            <a:ext cx="424053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59" y="1551595"/>
            <a:ext cx="4240536" cy="49377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value in </a:t>
            </a:r>
            <a:r>
              <a:rPr lang="en-US" dirty="0" smtClean="0"/>
              <a:t>2002: </a:t>
            </a:r>
            <a:r>
              <a:rPr lang="en-US" dirty="0" err="1"/>
              <a:t>Pucca</a:t>
            </a:r>
            <a:r>
              <a:rPr lang="en-US" dirty="0"/>
              <a:t> vs. other types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05" y="1551595"/>
            <a:ext cx="424991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593" y="1541929"/>
            <a:ext cx="4220331" cy="49377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value in 2007: </a:t>
            </a:r>
            <a:r>
              <a:rPr lang="en-US" dirty="0" err="1"/>
              <a:t>Pucca</a:t>
            </a:r>
            <a:r>
              <a:rPr lang="en-US" dirty="0"/>
              <a:t> vs. other types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2" y="1541929"/>
            <a:ext cx="424053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999" y="1539240"/>
            <a:ext cx="4231201" cy="49377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value in </a:t>
            </a:r>
            <a:r>
              <a:rPr lang="en-US" dirty="0" smtClean="0"/>
              <a:t>2012: </a:t>
            </a:r>
            <a:r>
              <a:rPr lang="en-US" dirty="0" err="1"/>
              <a:t>Pucca</a:t>
            </a:r>
            <a:r>
              <a:rPr lang="en-US" dirty="0"/>
              <a:t> vs. other types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64" y="1543721"/>
            <a:ext cx="4238995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Contribution of spatial interpretation in MSDP via knowing:</a:t>
            </a:r>
          </a:p>
          <a:p>
            <a:pPr lvl="1"/>
            <a:r>
              <a:rPr lang="en-US" dirty="0" smtClean="0"/>
              <a:t>Spatial pattern and extent of:</a:t>
            </a:r>
          </a:p>
          <a:p>
            <a:pPr lvl="2"/>
            <a:r>
              <a:rPr lang="en-US" dirty="0" smtClean="0"/>
              <a:t>Income </a:t>
            </a:r>
          </a:p>
          <a:p>
            <a:pPr lvl="2"/>
            <a:r>
              <a:rPr lang="en-US" dirty="0" smtClean="0"/>
              <a:t>Expenditure</a:t>
            </a:r>
          </a:p>
          <a:p>
            <a:pPr lvl="2"/>
            <a:r>
              <a:rPr lang="en-US" dirty="0" smtClean="0"/>
              <a:t>Land value</a:t>
            </a:r>
          </a:p>
          <a:p>
            <a:pPr lvl="2"/>
            <a:r>
              <a:rPr lang="en-US" dirty="0" smtClean="0"/>
              <a:t>Land-use change, etc.</a:t>
            </a:r>
          </a:p>
          <a:p>
            <a:pPr lvl="1"/>
            <a:r>
              <a:rPr lang="en-US" dirty="0"/>
              <a:t>Comparative</a:t>
            </a:r>
            <a:r>
              <a:rPr lang="en-US" dirty="0"/>
              <a:t> pattern </a:t>
            </a:r>
            <a:r>
              <a:rPr lang="en-US" dirty="0" smtClean="0"/>
              <a:t>between:</a:t>
            </a:r>
            <a:endParaRPr lang="en-US" dirty="0"/>
          </a:p>
          <a:p>
            <a:pPr lvl="2"/>
            <a:r>
              <a:rPr lang="en-US" dirty="0" smtClean="0"/>
              <a:t>Different family types</a:t>
            </a:r>
          </a:p>
          <a:p>
            <a:pPr lvl="2"/>
            <a:r>
              <a:rPr lang="en-US" dirty="0" smtClean="0"/>
              <a:t>HH living in </a:t>
            </a:r>
            <a:r>
              <a:rPr lang="en-US" dirty="0" err="1" smtClean="0"/>
              <a:t>Pucca</a:t>
            </a:r>
            <a:r>
              <a:rPr lang="en-US" dirty="0" smtClean="0"/>
              <a:t> &amp; Other types of houses</a:t>
            </a:r>
          </a:p>
          <a:p>
            <a:pPr marL="0" lvl="2" indent="0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54954" y="2533650"/>
            <a:ext cx="4834089" cy="1790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THANK YOU ALL FOR YOUR KIND ATTENTION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533" r="14249" b="23226"/>
          <a:stretch/>
        </p:blipFill>
        <p:spPr>
          <a:xfrm>
            <a:off x="2362198" y="4324350"/>
            <a:ext cx="4419601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of Field Verification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Variation between the results of total surveyed and checked HHs is ranging within ±5% which is generally acceptable and indicates great reliability of the total survey work.</a:t>
            </a:r>
          </a:p>
          <a:p>
            <a:r>
              <a:rPr lang="en-US" dirty="0"/>
              <a:t>Some </a:t>
            </a:r>
            <a:r>
              <a:rPr lang="en-US" dirty="0" smtClean="0"/>
              <a:t>high deviations have been </a:t>
            </a:r>
            <a:r>
              <a:rPr lang="en-US" dirty="0"/>
              <a:t>observed for distance related figures which indicates that most of the field checking </a:t>
            </a:r>
            <a:r>
              <a:rPr lang="en-US" dirty="0" smtClean="0"/>
              <a:t>were </a:t>
            </a:r>
            <a:r>
              <a:rPr lang="en-US" dirty="0"/>
              <a:t>performed within a close proximity to the city center.</a:t>
            </a:r>
          </a:p>
          <a:p>
            <a:r>
              <a:rPr lang="en-US" dirty="0"/>
              <a:t>Coincidently the checked sample HHs belong a rich community since the deviations in income and expenditure proportions have been observed among the upper ranges of the respective classifications.</a:t>
            </a:r>
          </a:p>
          <a:p>
            <a:r>
              <a:rPr lang="en-US" dirty="0"/>
              <a:t>Disaster and other problem related results sustained as were found in previous analysis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35342"/>
            <a:ext cx="6573212" cy="57570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Checked &amp; Spatially Linked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&amp; Output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72176"/>
              </p:ext>
            </p:extLst>
          </p:nvPr>
        </p:nvGraphicFramePr>
        <p:xfrm>
          <a:off x="457200" y="4038600"/>
          <a:ext cx="8229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24000"/>
            <a:ext cx="8229600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Tools used: 3D Analyst Tools</a:t>
            </a:r>
          </a:p>
          <a:p>
            <a:r>
              <a:rPr lang="en-US" dirty="0" smtClean="0"/>
              <a:t>Area of exclusion: Restricted &amp; large institutions</a:t>
            </a:r>
          </a:p>
          <a:p>
            <a:r>
              <a:rPr lang="en-US" dirty="0" smtClean="0"/>
              <a:t>Output format: Raster</a:t>
            </a:r>
          </a:p>
          <a:p>
            <a:r>
              <a:rPr lang="en-US" dirty="0" smtClean="0"/>
              <a:t>Output categories: </a:t>
            </a:r>
          </a:p>
          <a:p>
            <a:pPr lvl="1"/>
            <a:r>
              <a:rPr lang="en-US" dirty="0" smtClean="0"/>
              <a:t>Overall scenario</a:t>
            </a:r>
          </a:p>
          <a:p>
            <a:pPr lvl="1"/>
            <a:r>
              <a:rPr lang="en-US" dirty="0" smtClean="0"/>
              <a:t>Parent classifiers’ oriented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46138"/>
            <a:ext cx="6934199" cy="59767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Areas within Municipality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Considered Variables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862139"/>
              </p:ext>
            </p:extLst>
          </p:nvPr>
        </p:nvGraphicFramePr>
        <p:xfrm>
          <a:off x="685800" y="1295400"/>
          <a:ext cx="7620001" cy="547687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4868335"/>
                <a:gridCol w="1270000"/>
                <a:gridCol w="1481666"/>
              </a:tblGrid>
              <a:tr h="2036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Variable</a:t>
                      </a:r>
                      <a:r>
                        <a:rPr lang="en-US" sz="15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Status of Response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N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Percent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Total family member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629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100.00%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Type of the Family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619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98.40%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Monthly Income of the Family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626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99.50%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Monthly Family Expense of the Family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626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99.50%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Year of Immigration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218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34.70%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Reason of Immigration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189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30.00%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Is the H.H. Owner of the Land/Flat?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609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96.80%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Type of Structure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522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83.00%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Land area in </a:t>
                      </a:r>
                      <a:r>
                        <a:rPr lang="en-US" sz="1500" u="none" strike="noStrike" dirty="0" err="1">
                          <a:effectLst/>
                        </a:rPr>
                        <a:t>katha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227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36.10%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Value of Land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308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49.00%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Area of House/Flat (in </a:t>
                      </a:r>
                      <a:r>
                        <a:rPr lang="en-US" sz="1500" u="none" strike="noStrike" dirty="0" err="1">
                          <a:effectLst/>
                        </a:rPr>
                        <a:t>sq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ft</a:t>
                      </a:r>
                      <a:r>
                        <a:rPr lang="en-US" sz="1500" u="none" strike="noStrike" dirty="0">
                          <a:effectLst/>
                        </a:rPr>
                        <a:t>)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81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12.90%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Value of House/Flat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81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12.90%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Has Land been Filled to Build the House?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416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66.10%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Which Type of Land Use is Demanded More in this Area?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570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90.60%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Land value in 2002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445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70.70%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Land value in 2007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456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72.50%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Land value in 2012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582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92.50%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Had anyone been Sick in Last One year?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587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93.30%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</a:rPr>
                        <a:t>What change </a:t>
                      </a:r>
                      <a:r>
                        <a:rPr lang="en-US" sz="1500" u="none" strike="noStrike" dirty="0">
                          <a:effectLst/>
                        </a:rPr>
                        <a:t>has taken place ?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202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32.10%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</a:rPr>
                        <a:t>Are you </a:t>
                      </a:r>
                      <a:r>
                        <a:rPr lang="en-US" sz="1500" u="none" strike="noStrike" dirty="0">
                          <a:effectLst/>
                        </a:rPr>
                        <a:t>interested to change your current LU?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629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100.00%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</a:rPr>
                        <a:t>Are you </a:t>
                      </a:r>
                      <a:r>
                        <a:rPr lang="en-US" sz="1500" u="none" strike="noStrike" dirty="0">
                          <a:effectLst/>
                        </a:rPr>
                        <a:t>interested to leave space for road widening?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629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100.00%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Decode-Bestway-Geomark JVC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scenario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 Interpretation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plan presentat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presentation (Green Wave design)</Template>
  <TotalTime>364</TotalTime>
  <Words>748</Words>
  <Application>Microsoft Office PowerPoint</Application>
  <PresentationFormat>On-screen Show (4:3)</PresentationFormat>
  <Paragraphs>210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Business plan presentation</vt:lpstr>
      <vt:lpstr>Custom Design</vt:lpstr>
      <vt:lpstr>SPATIAL INTERPRETATION OF SOCIO-ECONOMIC INFORMATION </vt:lpstr>
      <vt:lpstr>Presentation Outline </vt:lpstr>
      <vt:lpstr>Basic Information </vt:lpstr>
      <vt:lpstr>Findings of Field Verification </vt:lpstr>
      <vt:lpstr>Map of Checked &amp; Spatially Linked Data</vt:lpstr>
      <vt:lpstr>Method &amp; Output</vt:lpstr>
      <vt:lpstr>Restricted Areas within Municipality</vt:lpstr>
      <vt:lpstr>Summary of Considered Variables</vt:lpstr>
      <vt:lpstr>Overall scenario </vt:lpstr>
      <vt:lpstr>Family Type</vt:lpstr>
      <vt:lpstr>Family size</vt:lpstr>
      <vt:lpstr>Total monthly income</vt:lpstr>
      <vt:lpstr>Total monthly expenditure</vt:lpstr>
      <vt:lpstr>Land/Flat ownership</vt:lpstr>
      <vt:lpstr>Land filling during construction</vt:lpstr>
      <vt:lpstr>Current asset (land) value</vt:lpstr>
      <vt:lpstr>Land value in 2002</vt:lpstr>
      <vt:lpstr>Land value in 2007</vt:lpstr>
      <vt:lpstr>Land value in 2012</vt:lpstr>
      <vt:lpstr>Demanding use of land</vt:lpstr>
      <vt:lpstr>Land-use change in community</vt:lpstr>
      <vt:lpstr>Interest to change current LU</vt:lpstr>
      <vt:lpstr>Willingness to offer land for roads</vt:lpstr>
      <vt:lpstr>Sickness pattern</vt:lpstr>
      <vt:lpstr>Scenario by family type</vt:lpstr>
      <vt:lpstr>Monthly Income: Joint vs. Single family</vt:lpstr>
      <vt:lpstr>Expenditure: Joint vs. Single family</vt:lpstr>
      <vt:lpstr>Scenario by settlement type</vt:lpstr>
      <vt:lpstr>Family Income: Pucca vs. Other types</vt:lpstr>
      <vt:lpstr>Family expense: Pucca vs. other types</vt:lpstr>
      <vt:lpstr>Land value in 2002: Pucca vs. other types</vt:lpstr>
      <vt:lpstr>Land value in 2007: Pucca vs. other types</vt:lpstr>
      <vt:lpstr>Land value in 2012: Pucca vs. other types</vt:lpstr>
      <vt:lpstr>Remarks </vt:lpstr>
      <vt:lpstr>THANK YOU ALL FOR YOUR KIND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INTERPRETATION OF SOCIO-ECONOMIC INFORMATION</dc:title>
  <dc:creator>Ripan Debnath</dc:creator>
  <cp:keywords/>
  <cp:lastModifiedBy>Ripan Debnath</cp:lastModifiedBy>
  <cp:revision>36</cp:revision>
  <dcterms:created xsi:type="dcterms:W3CDTF">2014-12-21T04:01:28Z</dcterms:created>
  <dcterms:modified xsi:type="dcterms:W3CDTF">2014-12-22T09:46:22Z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